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3" r:id="rId4"/>
  </p:sldMasterIdLst>
  <p:notesMasterIdLst>
    <p:notesMasterId r:id="rId8"/>
  </p:notesMasterIdLst>
  <p:sldIdLst>
    <p:sldId id="341" r:id="rId5"/>
    <p:sldId id="368" r:id="rId6"/>
    <p:sldId id="369" r:id="rId7"/>
    <p:sldId id="484" r:id="rId9"/>
    <p:sldId id="485" r:id="rId10"/>
    <p:sldId id="486" r:id="rId11"/>
    <p:sldId id="487" r:id="rId12"/>
    <p:sldId id="372" r:id="rId13"/>
    <p:sldId id="488" r:id="rId14"/>
    <p:sldId id="489" r:id="rId15"/>
    <p:sldId id="552" r:id="rId16"/>
    <p:sldId id="490" r:id="rId17"/>
    <p:sldId id="546" r:id="rId18"/>
    <p:sldId id="547" r:id="rId19"/>
    <p:sldId id="548" r:id="rId20"/>
    <p:sldId id="549" r:id="rId21"/>
    <p:sldId id="550" r:id="rId22"/>
    <p:sldId id="551" r:id="rId23"/>
    <p:sldId id="614" r:id="rId24"/>
    <p:sldId id="615" r:id="rId25"/>
    <p:sldId id="617" r:id="rId26"/>
    <p:sldId id="616" r:id="rId27"/>
    <p:sldId id="618" r:id="rId28"/>
    <p:sldId id="619" r:id="rId29"/>
    <p:sldId id="371" r:id="rId30"/>
    <p:sldId id="675" r:id="rId31"/>
    <p:sldId id="370" r:id="rId32"/>
    <p:sldId id="382" r:id="rId33"/>
    <p:sldId id="686" r:id="rId34"/>
    <p:sldId id="676" r:id="rId35"/>
    <p:sldId id="377" r:id="rId36"/>
    <p:sldId id="378" r:id="rId37"/>
    <p:sldId id="373" r:id="rId38"/>
    <p:sldId id="379" r:id="rId39"/>
    <p:sldId id="687" r:id="rId40"/>
    <p:sldId id="381" r:id="rId41"/>
    <p:sldId id="380" r:id="rId42"/>
    <p:sldId id="383" r:id="rId43"/>
    <p:sldId id="688" r:id="rId44"/>
    <p:sldId id="689" r:id="rId45"/>
    <p:sldId id="690" r:id="rId46"/>
    <p:sldId id="691" r:id="rId47"/>
    <p:sldId id="692" r:id="rId48"/>
    <p:sldId id="693" r:id="rId49"/>
    <p:sldId id="694" r:id="rId50"/>
    <p:sldId id="706" r:id="rId51"/>
    <p:sldId id="703" r:id="rId52"/>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EBE"/>
    <a:srgbClr val="BF9000"/>
    <a:srgbClr val="548235"/>
    <a:srgbClr val="D0DDEC"/>
    <a:srgbClr val="66C28C"/>
    <a:srgbClr val="B6DA9D"/>
    <a:srgbClr val="C55A11"/>
    <a:srgbClr val="63709C"/>
    <a:srgbClr val="E94102"/>
    <a:srgbClr val="EB4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no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76835" y="758190"/>
            <a:ext cx="8990965"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2"/>
          <a:stretch>
            <a:fillRect/>
          </a:stretch>
        </p:blipFill>
        <p:spPr>
          <a:xfrm>
            <a:off x="260985" y="33655"/>
            <a:ext cx="808355" cy="645795"/>
          </a:xfrm>
          <a:prstGeom prst="rect">
            <a:avLst/>
          </a:prstGeom>
        </p:spPr>
      </p:pic>
      <p:sp>
        <p:nvSpPr>
          <p:cNvPr id="9" name="文本框 8"/>
          <p:cNvSpPr txBox="1"/>
          <p:nvPr userDrawn="1"/>
        </p:nvSpPr>
        <p:spPr>
          <a:xfrm>
            <a:off x="6457950" y="280670"/>
            <a:ext cx="2473960" cy="337185"/>
          </a:xfrm>
          <a:prstGeom prst="rect">
            <a:avLst/>
          </a:prstGeom>
          <a:noFill/>
        </p:spPr>
        <p:txBody>
          <a:bodyPr wrap="square" rtlCol="0">
            <a:spAutoFit/>
          </a:bodyPr>
          <a:p>
            <a:pPr algn="ctr"/>
            <a:r>
              <a:rPr lang="zh-CN" altLang="en-US" sz="1600">
                <a:solidFill>
                  <a:srgbClr val="203982"/>
                </a:solidFill>
                <a:latin typeface="华文行楷" panose="02010800040101010101" charset="-122"/>
                <a:ea typeface="华文行楷" panose="02010800040101010101" charset="-122"/>
              </a:rPr>
              <a:t>用实力为振冲人服务</a:t>
            </a:r>
            <a:endParaRPr lang="zh-CN" altLang="en-US" sz="1600">
              <a:solidFill>
                <a:srgbClr val="203982"/>
              </a:solidFill>
              <a:latin typeface="华文行楷" panose="02010800040101010101" charset="-122"/>
              <a:ea typeface="华文行楷" panose="02010800040101010101" charset="-122"/>
            </a:endParaRPr>
          </a:p>
        </p:txBody>
      </p:sp>
      <p:sp>
        <p:nvSpPr>
          <p:cNvPr id="4098" name="Text Box 5"/>
          <p:cNvSpPr/>
          <p:nvPr userDrawn="1"/>
        </p:nvSpPr>
        <p:spPr>
          <a:xfrm>
            <a:off x="-1905" y="6419215"/>
            <a:ext cx="8836025" cy="368300"/>
          </a:xfrm>
          <a:prstGeom prst="rect">
            <a:avLst/>
          </a:prstGeom>
          <a:noFill/>
          <a:ln w="9525">
            <a:noFill/>
          </a:ln>
        </p:spPr>
        <p:txBody>
          <a:bodyPr wrap="square" anchor="t">
            <a:spAutoFit/>
          </a:bodyPr>
          <a:p>
            <a:pPr algn="l"/>
            <a:r>
              <a:rPr lang="zh-CN" altLang="en-US" sz="1400" b="1" dirty="0">
                <a:solidFill>
                  <a:srgbClr val="203982"/>
                </a:solidFill>
                <a:latin typeface="华文行楷" panose="02010800040101010101" charset="-122"/>
                <a:ea typeface="华文行楷" panose="02010800040101010101" charset="-122"/>
                <a:cs typeface="Arial" panose="020B0604020202020204" pitchFamily="34" charset="0"/>
                <a:sym typeface="Arial" panose="020B0604020202020204" pitchFamily="34" charset="0"/>
              </a:rPr>
              <a:t>北京振冲工程机械有限公司</a:t>
            </a:r>
            <a:r>
              <a:rPr lang="zh-CN" altLang="en-US" b="1" dirty="0">
                <a:solidFill>
                  <a:srgbClr val="203982"/>
                </a:solidFill>
                <a:latin typeface="华文行楷" panose="02010800040101010101" charset="-122"/>
                <a:ea typeface="华文行楷" panose="02010800040101010101" charset="-122"/>
                <a:cs typeface="Arial" panose="020B0604020202020204" pitchFamily="34" charset="0"/>
                <a:sym typeface="Arial" panose="020B0604020202020204" pitchFamily="34" charset="0"/>
              </a:rPr>
              <a:t>   </a:t>
            </a:r>
            <a:r>
              <a:rPr lang="en-US" altLang="zh-CN" sz="1200" b="1" dirty="0">
                <a:solidFill>
                  <a:srgbClr val="203982"/>
                </a:solidFill>
                <a:latin typeface="华文中宋" panose="02010600040101010101" charset="-122"/>
                <a:ea typeface="华文中宋" panose="02010600040101010101" charset="-122"/>
                <a:cs typeface="Arial" panose="020B0604020202020204" pitchFamily="34" charset="0"/>
                <a:sym typeface="Arial" panose="020B0604020202020204" pitchFamily="34" charset="0"/>
              </a:rPr>
              <a:t>www.chinazcq.com</a:t>
            </a:r>
            <a:endParaRPr lang="en-US" altLang="zh-CN" sz="1200" b="1" dirty="0">
              <a:solidFill>
                <a:srgbClr val="203982"/>
              </a:solidFill>
              <a:latin typeface="华文中宋" panose="02010600040101010101" charset="-122"/>
              <a:ea typeface="华文中宋" panose="02010600040101010101" charset="-122"/>
              <a:cs typeface="Arial" panose="020B0604020202020204" pitchFamily="34" charset="0"/>
              <a:sym typeface="Arial" panose="020B0604020202020204" pitchFamily="34" charset="0"/>
            </a:endParaRPr>
          </a:p>
        </p:txBody>
      </p:sp>
      <p:cxnSp>
        <p:nvCxnSpPr>
          <p:cNvPr id="10" name="直接连接符 9"/>
          <p:cNvCxnSpPr/>
          <p:nvPr userDrawn="1"/>
        </p:nvCxnSpPr>
        <p:spPr>
          <a:xfrm>
            <a:off x="76835" y="6327775"/>
            <a:ext cx="8990965"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3" Type="http://schemas.openxmlformats.org/officeDocument/2006/relationships/slideLayout" Target="../slideLayouts/slideLayout1.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slideLayout" Target="../slideLayouts/slideLayout1.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9" Type="http://schemas.openxmlformats.org/officeDocument/2006/relationships/slideLayout" Target="../slideLayouts/slideLayout1.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5" Type="http://schemas.openxmlformats.org/officeDocument/2006/relationships/slideLayout" Target="../slideLayouts/slideLayout1.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9" Type="http://schemas.openxmlformats.org/officeDocument/2006/relationships/slideLayout" Target="../slideLayouts/slideLayout1.xml"/><Relationship Id="rId28" Type="http://schemas.openxmlformats.org/officeDocument/2006/relationships/tags" Target="../tags/tag123.xml"/><Relationship Id="rId27" Type="http://schemas.openxmlformats.org/officeDocument/2006/relationships/tags" Target="../tags/tag122.xml"/><Relationship Id="rId26" Type="http://schemas.openxmlformats.org/officeDocument/2006/relationships/tags" Target="../tags/tag121.xml"/><Relationship Id="rId25" Type="http://schemas.openxmlformats.org/officeDocument/2006/relationships/tags" Target="../tags/tag120.xml"/><Relationship Id="rId24" Type="http://schemas.openxmlformats.org/officeDocument/2006/relationships/tags" Target="../tags/tag119.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5" Type="http://schemas.openxmlformats.org/officeDocument/2006/relationships/slideLayout" Target="../slideLayouts/slideLayout1.xml"/><Relationship Id="rId14" Type="http://schemas.openxmlformats.org/officeDocument/2006/relationships/image" Target="../media/image21.png"/><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35.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6" Type="http://schemas.openxmlformats.org/officeDocument/2006/relationships/slideLayout" Target="../slideLayouts/slideLayout1.xml"/><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tags" Target="../tags/tag138.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23.png"/><Relationship Id="rId22" Type="http://schemas.openxmlformats.org/officeDocument/2006/relationships/slideLayout" Target="../slideLayouts/slideLayout1.xml"/><Relationship Id="rId21" Type="http://schemas.openxmlformats.org/officeDocument/2006/relationships/image" Target="../media/image25.png"/><Relationship Id="rId20" Type="http://schemas.openxmlformats.org/officeDocument/2006/relationships/image" Target="../media/image24.png"/><Relationship Id="rId2" Type="http://schemas.openxmlformats.org/officeDocument/2006/relationships/tags" Target="../tags/tag163.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2.xml"/></Relationships>
</file>

<file path=ppt/slides/_rels/slide3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4" Type="http://schemas.openxmlformats.org/officeDocument/2006/relationships/slideLayout" Target="../slideLayouts/slideLayout1.xml"/><Relationship Id="rId23" Type="http://schemas.openxmlformats.org/officeDocument/2006/relationships/image" Target="../media/image26.png"/><Relationship Id="rId22" Type="http://schemas.openxmlformats.org/officeDocument/2006/relationships/tags" Target="../tags/tag201.xml"/><Relationship Id="rId21" Type="http://schemas.openxmlformats.org/officeDocument/2006/relationships/tags" Target="../tags/tag200.xml"/><Relationship Id="rId20" Type="http://schemas.openxmlformats.org/officeDocument/2006/relationships/tags" Target="../tags/tag199.xml"/><Relationship Id="rId2" Type="http://schemas.openxmlformats.org/officeDocument/2006/relationships/tags" Target="../tags/tag181.xml"/><Relationship Id="rId19" Type="http://schemas.openxmlformats.org/officeDocument/2006/relationships/tags" Target="../tags/tag198.xml"/><Relationship Id="rId18" Type="http://schemas.openxmlformats.org/officeDocument/2006/relationships/tags" Target="../tags/tag197.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tags" Target="../tags/tag203.xml"/><Relationship Id="rId2" Type="http://schemas.openxmlformats.org/officeDocument/2006/relationships/image" Target="../media/image29.png"/><Relationship Id="rId1" Type="http://schemas.openxmlformats.org/officeDocument/2006/relationships/tags" Target="../tags/tag202.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tags" Target="../tags/tag205.xml"/><Relationship Id="rId2" Type="http://schemas.openxmlformats.org/officeDocument/2006/relationships/image" Target="../media/image31.png"/><Relationship Id="rId1" Type="http://schemas.openxmlformats.org/officeDocument/2006/relationships/tags" Target="../tags/tag20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1" Type="http://schemas.openxmlformats.org/officeDocument/2006/relationships/slideLayout" Target="../slideLayouts/slideLayout1.xml"/><Relationship Id="rId20" Type="http://schemas.openxmlformats.org/officeDocument/2006/relationships/tags" Target="../tags/tag224.xml"/><Relationship Id="rId2" Type="http://schemas.openxmlformats.org/officeDocument/2006/relationships/image" Target="../media/image39.png"/><Relationship Id="rId19" Type="http://schemas.openxmlformats.org/officeDocument/2006/relationships/tags" Target="../tags/tag223.xml"/><Relationship Id="rId18" Type="http://schemas.openxmlformats.org/officeDocument/2006/relationships/tags" Target="../tags/tag222.xml"/><Relationship Id="rId17" Type="http://schemas.openxmlformats.org/officeDocument/2006/relationships/tags" Target="../tags/tag221.xml"/><Relationship Id="rId16" Type="http://schemas.openxmlformats.org/officeDocument/2006/relationships/tags" Target="../tags/tag220.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174625" y="1824990"/>
            <a:ext cx="8808720" cy="4471035"/>
          </a:xfrm>
          <a:prstGeom prst="rect">
            <a:avLst/>
          </a:prstGeom>
        </p:spPr>
      </p:pic>
      <p:sp>
        <p:nvSpPr>
          <p:cNvPr id="3" name="文本框 2"/>
          <p:cNvSpPr txBox="1"/>
          <p:nvPr/>
        </p:nvSpPr>
        <p:spPr>
          <a:xfrm>
            <a:off x="992505" y="800100"/>
            <a:ext cx="7172960" cy="953135"/>
          </a:xfrm>
          <a:prstGeom prst="rect">
            <a:avLst/>
          </a:prstGeom>
          <a:noFill/>
        </p:spPr>
        <p:txBody>
          <a:bodyPr wrap="square" rtlCol="0">
            <a:spAutoFit/>
          </a:bodyPr>
          <a:p>
            <a:pPr algn="ctr"/>
            <a:r>
              <a:rPr lang="zh-CN" altLang="en-US" sz="2800" b="1">
                <a:solidFill>
                  <a:schemeClr val="tx1"/>
                </a:solidFill>
              </a:rPr>
              <a:t>动态实时过程数据</a:t>
            </a:r>
            <a:endParaRPr lang="zh-CN" altLang="en-US" sz="2800" b="1">
              <a:solidFill>
                <a:schemeClr val="tx1"/>
              </a:solidFill>
            </a:endParaRPr>
          </a:p>
          <a:p>
            <a:pPr algn="ctr"/>
            <a:r>
              <a:rPr lang="zh-CN" altLang="en-US" sz="2800" b="1">
                <a:solidFill>
                  <a:schemeClr val="tx1"/>
                </a:solidFill>
              </a:rPr>
              <a:t>在振冲碎石桩全过程质量控制中的应用</a:t>
            </a:r>
            <a:endParaRPr lang="zh-CN" altLang="en-US" sz="2800" b="1">
              <a:solidFill>
                <a:schemeClr val="tx1"/>
              </a:solidFill>
            </a:endParaRPr>
          </a:p>
        </p:txBody>
      </p:sp>
      <p:sp>
        <p:nvSpPr>
          <p:cNvPr id="5" name="文本框 4"/>
          <p:cNvSpPr txBox="1"/>
          <p:nvPr/>
        </p:nvSpPr>
        <p:spPr>
          <a:xfrm>
            <a:off x="2162810" y="5826760"/>
            <a:ext cx="4817745" cy="460375"/>
          </a:xfrm>
          <a:prstGeom prst="rect">
            <a:avLst/>
          </a:prstGeom>
          <a:noFill/>
        </p:spPr>
        <p:txBody>
          <a:bodyPr wrap="square" rtlCol="0">
            <a:spAutoFit/>
          </a:bodyPr>
          <a:p>
            <a:pPr algn="ctr"/>
            <a:r>
              <a:rPr lang="zh-CN" altLang="en-US" sz="2400" b="1">
                <a:solidFill>
                  <a:srgbClr val="FF0000"/>
                </a:solidFill>
              </a:rPr>
              <a:t>卢鹏云 </a:t>
            </a:r>
            <a:r>
              <a:rPr lang="en-US" altLang="zh-CN" sz="2400" b="1">
                <a:solidFill>
                  <a:srgbClr val="FF0000"/>
                </a:solidFill>
              </a:rPr>
              <a:t>2021</a:t>
            </a:r>
            <a:r>
              <a:rPr lang="zh-CN" altLang="en-US" sz="2400" b="1">
                <a:solidFill>
                  <a:srgbClr val="FF0000"/>
                </a:solidFill>
              </a:rPr>
              <a:t>年</a:t>
            </a:r>
            <a:endParaRPr lang="zh-CN" altLang="en-US" sz="24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948055" y="842010"/>
            <a:ext cx="75177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计算案例二：复合地基承载力</a:t>
            </a:r>
            <a:endParaRPr lang="zh-CN" altLang="en-US" b="1">
              <a:solidFill>
                <a:srgbClr val="FF0000"/>
              </a:solidFill>
            </a:endParaRPr>
          </a:p>
        </p:txBody>
      </p:sp>
      <p:sp>
        <p:nvSpPr>
          <p:cNvPr id="12291" name="未知"/>
          <p:cNvSpPr/>
          <p:nvPr/>
        </p:nvSpPr>
        <p:spPr>
          <a:xfrm flipV="1">
            <a:off x="2308860" y="4092575"/>
            <a:ext cx="1358265" cy="795020"/>
          </a:xfrm>
          <a:custGeom>
            <a:avLst/>
            <a:gdLst/>
            <a:ahLst/>
            <a:cxnLst/>
            <a:pathLst>
              <a:path w="856" h="1048">
                <a:moveTo>
                  <a:pt x="0" y="1048"/>
                </a:moveTo>
                <a:lnTo>
                  <a:pt x="0" y="0"/>
                </a:lnTo>
                <a:lnTo>
                  <a:pt x="856" y="0"/>
                </a:lnTo>
              </a:path>
            </a:pathLst>
          </a:custGeom>
          <a:noFill/>
          <a:ln w="38100" cap="rnd" cmpd="sng">
            <a:solidFill>
              <a:schemeClr val="folHlink"/>
            </a:solidFill>
            <a:prstDash val="sysDot"/>
            <a:headEnd type="none" w="med" len="med"/>
            <a:tailEnd type="none" w="med" len="med"/>
          </a:ln>
        </p:spPr>
        <p:txBody>
          <a:bodyPr/>
          <a:p>
            <a:endParaRPr lang="zh-CN" altLang="en-US"/>
          </a:p>
        </p:txBody>
      </p:sp>
      <p:sp>
        <p:nvSpPr>
          <p:cNvPr id="12292" name="未知"/>
          <p:cNvSpPr/>
          <p:nvPr/>
        </p:nvSpPr>
        <p:spPr>
          <a:xfrm>
            <a:off x="2308860" y="2850515"/>
            <a:ext cx="1358265" cy="727710"/>
          </a:xfrm>
          <a:custGeom>
            <a:avLst/>
            <a:gdLst/>
            <a:ahLst/>
            <a:cxnLst/>
            <a:pathLst>
              <a:path w="856" h="1048">
                <a:moveTo>
                  <a:pt x="0" y="1048"/>
                </a:moveTo>
                <a:lnTo>
                  <a:pt x="0" y="0"/>
                </a:lnTo>
                <a:lnTo>
                  <a:pt x="856" y="0"/>
                </a:lnTo>
              </a:path>
            </a:pathLst>
          </a:custGeom>
          <a:noFill/>
          <a:ln w="38100" cap="rnd" cmpd="sng">
            <a:solidFill>
              <a:schemeClr val="folHlink"/>
            </a:solidFill>
            <a:prstDash val="sysDot"/>
            <a:headEnd type="none" w="med" len="med"/>
            <a:tailEnd type="none" w="med" len="med"/>
          </a:ln>
        </p:spPr>
        <p:txBody>
          <a:bodyPr/>
          <a:p>
            <a:endParaRPr lang="zh-CN" altLang="en-US"/>
          </a:p>
        </p:txBody>
      </p:sp>
      <p:grpSp>
        <p:nvGrpSpPr>
          <p:cNvPr id="12294" name="组合 12293"/>
          <p:cNvGrpSpPr/>
          <p:nvPr/>
        </p:nvGrpSpPr>
        <p:grpSpPr>
          <a:xfrm>
            <a:off x="3273425" y="1898015"/>
            <a:ext cx="3515995" cy="1536700"/>
            <a:chOff x="0" y="0"/>
            <a:chExt cx="4472" cy="968"/>
          </a:xfrm>
        </p:grpSpPr>
        <p:sp>
          <p:nvSpPr>
            <p:cNvPr id="12295" name="圆角矩形 12294"/>
            <p:cNvSpPr/>
            <p:nvPr/>
          </p:nvSpPr>
          <p:spPr>
            <a:xfrm>
              <a:off x="136" y="136"/>
              <a:ext cx="4336" cy="832"/>
            </a:xfrm>
            <a:prstGeom prst="roundRect">
              <a:avLst>
                <a:gd name="adj" fmla="val 16667"/>
              </a:avLst>
            </a:prstGeom>
            <a:gradFill rotWithShape="1">
              <a:gsLst>
                <a:gs pos="0">
                  <a:schemeClr val="folHlink"/>
                </a:gs>
                <a:gs pos="50000">
                  <a:srgbClr val="FFFFCC"/>
                </a:gs>
                <a:gs pos="100000">
                  <a:schemeClr val="folHlink"/>
                </a:gs>
              </a:gsLst>
              <a:lin ang="2700000" scaled="1"/>
              <a:tileRect/>
            </a:gradFill>
            <a:ln w="9525" cap="flat" cmpd="sng">
              <a:solidFill>
                <a:srgbClr val="339966"/>
              </a:solidFill>
              <a:prstDash val="solid"/>
              <a:headEnd type="none" w="med" len="med"/>
              <a:tailEnd type="none" w="med" len="med"/>
            </a:ln>
          </p:spPr>
          <p:txBody>
            <a:bodyPr/>
            <a:p>
              <a:endParaRPr lang="zh-CN" altLang="en-US"/>
            </a:p>
          </p:txBody>
        </p:sp>
        <p:sp>
          <p:nvSpPr>
            <p:cNvPr id="12297" name="椭圆 12296"/>
            <p:cNvSpPr/>
            <p:nvPr/>
          </p:nvSpPr>
          <p:spPr>
            <a:xfrm>
              <a:off x="0" y="16"/>
              <a:ext cx="512" cy="512"/>
            </a:xfrm>
            <a:prstGeom prst="ellipse">
              <a:avLst/>
            </a:prstGeom>
            <a:solidFill>
              <a:schemeClr val="bg1"/>
            </a:solidFill>
            <a:ln w="9525">
              <a:noFill/>
            </a:ln>
          </p:spPr>
          <p:txBody>
            <a:bodyPr/>
            <a:p>
              <a:endParaRPr lang="zh-CN" altLang="en-US"/>
            </a:p>
          </p:txBody>
        </p:sp>
        <p:grpSp>
          <p:nvGrpSpPr>
            <p:cNvPr id="12298" name="组合 12297"/>
            <p:cNvGrpSpPr/>
            <p:nvPr/>
          </p:nvGrpSpPr>
          <p:grpSpPr>
            <a:xfrm>
              <a:off x="80" y="0"/>
              <a:ext cx="318" cy="384"/>
              <a:chOff x="0" y="0"/>
              <a:chExt cx="656" cy="792"/>
            </a:xfrm>
          </p:grpSpPr>
          <p:sp>
            <p:nvSpPr>
              <p:cNvPr id="12299" name="椭圆 12298"/>
              <p:cNvSpPr/>
              <p:nvPr/>
            </p:nvSpPr>
            <p:spPr>
              <a:xfrm>
                <a:off x="0" y="520"/>
                <a:ext cx="656" cy="272"/>
              </a:xfrm>
              <a:prstGeom prst="ellipse">
                <a:avLst/>
              </a:prstGeom>
              <a:gradFill rotWithShape="1">
                <a:gsLst>
                  <a:gs pos="0">
                    <a:schemeClr val="bg1"/>
                  </a:gs>
                  <a:gs pos="100000">
                    <a:srgbClr val="FFFF99"/>
                  </a:gs>
                </a:gsLst>
                <a:path path="shape">
                  <a:fillToRect l="50000" t="50000" r="50000" b="50000"/>
                </a:path>
                <a:tileRect/>
              </a:gradFill>
              <a:ln w="9525" cap="flat" cmpd="sng">
                <a:solidFill>
                  <a:srgbClr val="FF9900"/>
                </a:solidFill>
                <a:prstDash val="solid"/>
                <a:headEnd type="none" w="med" len="med"/>
                <a:tailEnd type="none" w="med" len="med"/>
              </a:ln>
            </p:spPr>
            <p:txBody>
              <a:bodyPr/>
              <a:p>
                <a:endParaRPr lang="zh-CN" altLang="en-US"/>
              </a:p>
            </p:txBody>
          </p:sp>
          <p:sp>
            <p:nvSpPr>
              <p:cNvPr id="12300" name="圆柱形 12299"/>
              <p:cNvSpPr/>
              <p:nvPr/>
            </p:nvSpPr>
            <p:spPr>
              <a:xfrm>
                <a:off x="104" y="296"/>
                <a:ext cx="460" cy="412"/>
              </a:xfrm>
              <a:prstGeom prst="can">
                <a:avLst>
                  <a:gd name="adj" fmla="val 50000"/>
                </a:avLst>
              </a:prstGeom>
              <a:gradFill rotWithShape="1">
                <a:gsLst>
                  <a:gs pos="0">
                    <a:schemeClr val="bg1"/>
                  </a:gs>
                  <a:gs pos="100000">
                    <a:schemeClr val="folHlink"/>
                  </a:gs>
                </a:gsLst>
                <a:lin ang="5400000" scaled="1"/>
                <a:tileRect/>
              </a:gradFill>
              <a:ln w="9525" cap="flat" cmpd="sng">
                <a:solidFill>
                  <a:schemeClr val="folHlink"/>
                </a:solidFill>
                <a:prstDash val="solid"/>
                <a:headEnd type="none" w="med" len="med"/>
                <a:tailEnd type="none" w="med" len="med"/>
              </a:ln>
            </p:spPr>
            <p:txBody>
              <a:bodyPr/>
              <a:p>
                <a:endParaRPr lang="zh-CN" altLang="en-US"/>
              </a:p>
            </p:txBody>
          </p:sp>
          <p:grpSp>
            <p:nvGrpSpPr>
              <p:cNvPr id="12301" name="组合 12300"/>
              <p:cNvGrpSpPr/>
              <p:nvPr/>
            </p:nvGrpSpPr>
            <p:grpSpPr>
              <a:xfrm>
                <a:off x="168" y="0"/>
                <a:ext cx="283" cy="400"/>
                <a:chOff x="0" y="0"/>
                <a:chExt cx="451" cy="676"/>
              </a:xfrm>
            </p:grpSpPr>
            <p:sp>
              <p:nvSpPr>
                <p:cNvPr id="12302" name="未知"/>
                <p:cNvSpPr/>
                <p:nvPr/>
              </p:nvSpPr>
              <p:spPr>
                <a:xfrm rot="18580939">
                  <a:off x="66" y="23"/>
                  <a:ext cx="168" cy="301"/>
                </a:xfrm>
                <a:custGeom>
                  <a:avLst/>
                  <a:gdLst/>
                  <a:ahLst/>
                  <a:cxnLst/>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p>
                  <a:endParaRPr lang="zh-CN" altLang="en-US"/>
                </a:p>
              </p:txBody>
            </p:sp>
            <p:sp>
              <p:nvSpPr>
                <p:cNvPr id="12303" name="未知"/>
                <p:cNvSpPr/>
                <p:nvPr/>
              </p:nvSpPr>
              <p:spPr>
                <a:xfrm rot="2400000">
                  <a:off x="283" y="0"/>
                  <a:ext cx="168" cy="301"/>
                </a:xfrm>
                <a:custGeom>
                  <a:avLst/>
                  <a:gdLst/>
                  <a:ahLst/>
                  <a:cxnLst/>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p>
                  <a:endParaRPr lang="zh-CN" altLang="en-US"/>
                </a:p>
              </p:txBody>
            </p:sp>
            <p:sp>
              <p:nvSpPr>
                <p:cNvPr id="12304" name="矩形 12303"/>
                <p:cNvSpPr/>
                <p:nvPr/>
              </p:nvSpPr>
              <p:spPr>
                <a:xfrm>
                  <a:off x="256" y="260"/>
                  <a:ext cx="32" cy="416"/>
                </a:xfrm>
                <a:prstGeom prst="rect">
                  <a:avLst/>
                </a:prstGeom>
                <a:solidFill>
                  <a:schemeClr val="folHlink"/>
                </a:solidFill>
                <a:ln w="9525">
                  <a:noFill/>
                </a:ln>
              </p:spPr>
              <p:txBody>
                <a:bodyPr/>
                <a:p>
                  <a:endParaRPr lang="zh-CN" altLang="en-US"/>
                </a:p>
              </p:txBody>
            </p:sp>
          </p:grpSp>
        </p:grpSp>
      </p:grpSp>
      <p:grpSp>
        <p:nvGrpSpPr>
          <p:cNvPr id="12316" name="组合 12315"/>
          <p:cNvGrpSpPr/>
          <p:nvPr/>
        </p:nvGrpSpPr>
        <p:grpSpPr>
          <a:xfrm>
            <a:off x="3288030" y="3950970"/>
            <a:ext cx="3515995" cy="1536700"/>
            <a:chOff x="0" y="0"/>
            <a:chExt cx="4472" cy="968"/>
          </a:xfrm>
        </p:grpSpPr>
        <p:sp>
          <p:nvSpPr>
            <p:cNvPr id="12317" name="圆角矩形 12316"/>
            <p:cNvSpPr/>
            <p:nvPr/>
          </p:nvSpPr>
          <p:spPr>
            <a:xfrm>
              <a:off x="136" y="136"/>
              <a:ext cx="4336" cy="832"/>
            </a:xfrm>
            <a:prstGeom prst="roundRect">
              <a:avLst>
                <a:gd name="adj" fmla="val 16667"/>
              </a:avLst>
            </a:prstGeom>
            <a:gradFill rotWithShape="1">
              <a:gsLst>
                <a:gs pos="0">
                  <a:schemeClr val="folHlink"/>
                </a:gs>
                <a:gs pos="50000">
                  <a:srgbClr val="FFFFCC"/>
                </a:gs>
                <a:gs pos="100000">
                  <a:schemeClr val="folHlink"/>
                </a:gs>
              </a:gsLst>
              <a:lin ang="2700000" scaled="1"/>
              <a:tileRect/>
            </a:gradFill>
            <a:ln w="9525" cap="flat" cmpd="sng">
              <a:solidFill>
                <a:srgbClr val="339966"/>
              </a:solidFill>
              <a:prstDash val="solid"/>
              <a:headEnd type="none" w="med" len="med"/>
              <a:tailEnd type="none" w="med" len="med"/>
            </a:ln>
          </p:spPr>
          <p:txBody>
            <a:bodyPr/>
            <a:p>
              <a:endParaRPr lang="zh-CN" altLang="en-US"/>
            </a:p>
          </p:txBody>
        </p:sp>
        <p:sp>
          <p:nvSpPr>
            <p:cNvPr id="12319" name="椭圆 12318"/>
            <p:cNvSpPr/>
            <p:nvPr/>
          </p:nvSpPr>
          <p:spPr>
            <a:xfrm>
              <a:off x="0" y="16"/>
              <a:ext cx="512" cy="512"/>
            </a:xfrm>
            <a:prstGeom prst="ellipse">
              <a:avLst/>
            </a:prstGeom>
            <a:solidFill>
              <a:schemeClr val="bg1"/>
            </a:solidFill>
            <a:ln w="9525">
              <a:noFill/>
            </a:ln>
          </p:spPr>
          <p:txBody>
            <a:bodyPr/>
            <a:p>
              <a:endParaRPr lang="zh-CN" altLang="en-US"/>
            </a:p>
          </p:txBody>
        </p:sp>
        <p:grpSp>
          <p:nvGrpSpPr>
            <p:cNvPr id="12320" name="组合 12319"/>
            <p:cNvGrpSpPr/>
            <p:nvPr/>
          </p:nvGrpSpPr>
          <p:grpSpPr>
            <a:xfrm>
              <a:off x="80" y="0"/>
              <a:ext cx="318" cy="384"/>
              <a:chOff x="0" y="0"/>
              <a:chExt cx="656" cy="792"/>
            </a:xfrm>
          </p:grpSpPr>
          <p:sp>
            <p:nvSpPr>
              <p:cNvPr id="12321" name="椭圆 12320"/>
              <p:cNvSpPr/>
              <p:nvPr/>
            </p:nvSpPr>
            <p:spPr>
              <a:xfrm>
                <a:off x="0" y="520"/>
                <a:ext cx="656" cy="272"/>
              </a:xfrm>
              <a:prstGeom prst="ellipse">
                <a:avLst/>
              </a:prstGeom>
              <a:gradFill rotWithShape="1">
                <a:gsLst>
                  <a:gs pos="0">
                    <a:schemeClr val="bg1"/>
                  </a:gs>
                  <a:gs pos="100000">
                    <a:srgbClr val="FFFF99"/>
                  </a:gs>
                </a:gsLst>
                <a:path path="shape">
                  <a:fillToRect l="50000" t="50000" r="50000" b="50000"/>
                </a:path>
                <a:tileRect/>
              </a:gradFill>
              <a:ln w="9525" cap="flat" cmpd="sng">
                <a:solidFill>
                  <a:srgbClr val="FF9900"/>
                </a:solidFill>
                <a:prstDash val="solid"/>
                <a:headEnd type="none" w="med" len="med"/>
                <a:tailEnd type="none" w="med" len="med"/>
              </a:ln>
            </p:spPr>
            <p:txBody>
              <a:bodyPr/>
              <a:p>
                <a:endParaRPr lang="zh-CN" altLang="en-US"/>
              </a:p>
            </p:txBody>
          </p:sp>
          <p:sp>
            <p:nvSpPr>
              <p:cNvPr id="12322" name="圆柱形 12321"/>
              <p:cNvSpPr/>
              <p:nvPr/>
            </p:nvSpPr>
            <p:spPr>
              <a:xfrm>
                <a:off x="104" y="296"/>
                <a:ext cx="460" cy="412"/>
              </a:xfrm>
              <a:prstGeom prst="can">
                <a:avLst>
                  <a:gd name="adj" fmla="val 50000"/>
                </a:avLst>
              </a:prstGeom>
              <a:gradFill rotWithShape="1">
                <a:gsLst>
                  <a:gs pos="0">
                    <a:schemeClr val="bg1"/>
                  </a:gs>
                  <a:gs pos="100000">
                    <a:schemeClr val="folHlink"/>
                  </a:gs>
                </a:gsLst>
                <a:lin ang="5400000" scaled="1"/>
                <a:tileRect/>
              </a:gradFill>
              <a:ln w="9525" cap="flat" cmpd="sng">
                <a:solidFill>
                  <a:schemeClr val="folHlink"/>
                </a:solidFill>
                <a:prstDash val="solid"/>
                <a:headEnd type="none" w="med" len="med"/>
                <a:tailEnd type="none" w="med" len="med"/>
              </a:ln>
            </p:spPr>
            <p:txBody>
              <a:bodyPr/>
              <a:p>
                <a:endParaRPr lang="zh-CN" altLang="en-US"/>
              </a:p>
            </p:txBody>
          </p:sp>
          <p:grpSp>
            <p:nvGrpSpPr>
              <p:cNvPr id="12323" name="组合 12322"/>
              <p:cNvGrpSpPr/>
              <p:nvPr/>
            </p:nvGrpSpPr>
            <p:grpSpPr>
              <a:xfrm>
                <a:off x="168" y="0"/>
                <a:ext cx="283" cy="400"/>
                <a:chOff x="0" y="0"/>
                <a:chExt cx="451" cy="676"/>
              </a:xfrm>
            </p:grpSpPr>
            <p:sp>
              <p:nvSpPr>
                <p:cNvPr id="12324" name="未知"/>
                <p:cNvSpPr/>
                <p:nvPr/>
              </p:nvSpPr>
              <p:spPr>
                <a:xfrm rot="18580939">
                  <a:off x="66" y="23"/>
                  <a:ext cx="168" cy="301"/>
                </a:xfrm>
                <a:custGeom>
                  <a:avLst/>
                  <a:gdLst/>
                  <a:ahLst/>
                  <a:cxnLst/>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p>
                  <a:endParaRPr lang="zh-CN" altLang="en-US"/>
                </a:p>
              </p:txBody>
            </p:sp>
            <p:sp>
              <p:nvSpPr>
                <p:cNvPr id="12325" name="未知"/>
                <p:cNvSpPr/>
                <p:nvPr/>
              </p:nvSpPr>
              <p:spPr>
                <a:xfrm rot="2400000">
                  <a:off x="283" y="0"/>
                  <a:ext cx="168" cy="301"/>
                </a:xfrm>
                <a:custGeom>
                  <a:avLst/>
                  <a:gdLst/>
                  <a:ahLst/>
                  <a:cxnLst/>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p>
                  <a:endParaRPr lang="zh-CN" altLang="en-US"/>
                </a:p>
              </p:txBody>
            </p:sp>
            <p:sp>
              <p:nvSpPr>
                <p:cNvPr id="12326" name="矩形 12325"/>
                <p:cNvSpPr/>
                <p:nvPr/>
              </p:nvSpPr>
              <p:spPr>
                <a:xfrm>
                  <a:off x="256" y="260"/>
                  <a:ext cx="32" cy="416"/>
                </a:xfrm>
                <a:prstGeom prst="rect">
                  <a:avLst/>
                </a:prstGeom>
                <a:solidFill>
                  <a:schemeClr val="folHlink"/>
                </a:solidFill>
                <a:ln w="9525">
                  <a:noFill/>
                </a:ln>
              </p:spPr>
              <p:txBody>
                <a:bodyPr/>
                <a:p>
                  <a:endParaRPr lang="zh-CN" altLang="en-US"/>
                </a:p>
              </p:txBody>
            </p:sp>
          </p:grpSp>
        </p:grpSp>
      </p:grpSp>
      <p:sp>
        <p:nvSpPr>
          <p:cNvPr id="12332" name="圆角矩形 12331"/>
          <p:cNvSpPr/>
          <p:nvPr/>
        </p:nvSpPr>
        <p:spPr>
          <a:xfrm>
            <a:off x="1675130" y="3578860"/>
            <a:ext cx="1344295" cy="513080"/>
          </a:xfrm>
          <a:prstGeom prst="roundRect">
            <a:avLst>
              <a:gd name="adj" fmla="val 16667"/>
            </a:avLst>
          </a:prstGeom>
          <a:noFill/>
          <a:ln w="9525" cap="flat" cmpd="sng">
            <a:solidFill>
              <a:srgbClr val="99CC00"/>
            </a:solidFill>
            <a:prstDash val="solid"/>
            <a:headEnd type="none" w="med" len="med"/>
            <a:tailEnd type="none" w="med" len="med"/>
          </a:ln>
        </p:spPr>
        <p:txBody>
          <a:bodyPr/>
          <a:p>
            <a:endParaRPr lang="zh-CN" altLang="en-US"/>
          </a:p>
        </p:txBody>
      </p:sp>
      <p:sp>
        <p:nvSpPr>
          <p:cNvPr id="10" name="文本框 9"/>
          <p:cNvSpPr txBox="1"/>
          <p:nvPr/>
        </p:nvSpPr>
        <p:spPr>
          <a:xfrm>
            <a:off x="1619250" y="3576955"/>
            <a:ext cx="1508125" cy="521970"/>
          </a:xfrm>
          <a:prstGeom prst="rect">
            <a:avLst/>
          </a:prstGeom>
          <a:noFill/>
        </p:spPr>
        <p:txBody>
          <a:bodyPr wrap="square" rtlCol="0">
            <a:spAutoFit/>
          </a:bodyPr>
          <a:p>
            <a:pPr algn="ctr"/>
            <a:r>
              <a:rPr lang="zh-CN" altLang="en-US" sz="1400" b="1">
                <a:solidFill>
                  <a:srgbClr val="FF0000"/>
                </a:solidFill>
              </a:rPr>
              <a:t>复合地基</a:t>
            </a:r>
            <a:endParaRPr lang="zh-CN" altLang="en-US" sz="1400" b="1">
              <a:solidFill>
                <a:srgbClr val="FF0000"/>
              </a:solidFill>
            </a:endParaRPr>
          </a:p>
          <a:p>
            <a:pPr algn="ctr"/>
            <a:r>
              <a:rPr lang="zh-CN" altLang="en-US" sz="1400" b="1">
                <a:solidFill>
                  <a:srgbClr val="FF0000"/>
                </a:solidFill>
              </a:rPr>
              <a:t>承载力计算</a:t>
            </a:r>
            <a:endParaRPr lang="zh-CN" altLang="en-US" sz="1400" b="1">
              <a:solidFill>
                <a:srgbClr val="FF0000"/>
              </a:solidFill>
            </a:endParaRPr>
          </a:p>
        </p:txBody>
      </p:sp>
      <p:sp>
        <p:nvSpPr>
          <p:cNvPr id="2" name="文本框 1"/>
          <p:cNvSpPr txBox="1"/>
          <p:nvPr/>
        </p:nvSpPr>
        <p:spPr>
          <a:xfrm>
            <a:off x="4083685" y="2185670"/>
            <a:ext cx="3683000" cy="1014730"/>
          </a:xfrm>
          <a:prstGeom prst="rect">
            <a:avLst/>
          </a:prstGeom>
          <a:noFill/>
        </p:spPr>
        <p:txBody>
          <a:bodyPr wrap="square" rtlCol="0">
            <a:spAutoFit/>
          </a:bodyPr>
          <a:p>
            <a:pPr fontAlgn="auto">
              <a:lnSpc>
                <a:spcPct val="150000"/>
              </a:lnSpc>
            </a:pPr>
            <a:r>
              <a:rPr lang="en-US" altLang="zh-CN" sz="2000" b="1"/>
              <a:t>f</a:t>
            </a:r>
            <a:r>
              <a:rPr lang="en-US" altLang="zh-CN" sz="1200" b="1"/>
              <a:t>spk</a:t>
            </a:r>
            <a:r>
              <a:rPr lang="en-US" altLang="zh-CN" sz="2000" b="1"/>
              <a:t>=mf</a:t>
            </a:r>
            <a:r>
              <a:rPr lang="en-US" altLang="zh-CN" sz="1200" b="1"/>
              <a:t>pk</a:t>
            </a:r>
            <a:r>
              <a:rPr lang="en-US" altLang="zh-CN" sz="2000" b="1"/>
              <a:t>+(1-m)f</a:t>
            </a:r>
            <a:r>
              <a:rPr lang="en-US" altLang="zh-CN" sz="1200" b="1"/>
              <a:t>sk</a:t>
            </a:r>
            <a:endParaRPr lang="en-US" altLang="zh-CN" sz="2000" b="1"/>
          </a:p>
          <a:p>
            <a:pPr fontAlgn="auto">
              <a:lnSpc>
                <a:spcPct val="150000"/>
              </a:lnSpc>
            </a:pPr>
            <a:r>
              <a:rPr lang="zh-CN" altLang="zh-CN" sz="1600">
                <a:latin typeface="Arial" panose="020B0604020202020204" pitchFamily="34" charset="0"/>
                <a:cs typeface="Arial" panose="020B0604020202020204" pitchFamily="34" charset="0"/>
                <a:sym typeface="+mn-ea"/>
              </a:rPr>
              <a:t>面积置换率  </a:t>
            </a:r>
            <a:r>
              <a:rPr lang="en-US" altLang="zh-CN" sz="2000"/>
              <a:t>m=d</a:t>
            </a:r>
            <a:r>
              <a:rPr lang="en-US" altLang="zh-CN" sz="2000">
                <a:latin typeface="Arial" panose="020B0604020202020204" pitchFamily="34" charset="0"/>
                <a:cs typeface="Arial" panose="020B0604020202020204" pitchFamily="34" charset="0"/>
              </a:rPr>
              <a:t>²/</a:t>
            </a:r>
            <a:r>
              <a:rPr lang="en-US" altLang="zh-CN" sz="2000">
                <a:cs typeface="+mn-lt"/>
              </a:rPr>
              <a:t>d</a:t>
            </a:r>
            <a:r>
              <a:rPr lang="en-US" altLang="zh-CN" sz="1400">
                <a:cs typeface="+mn-lt"/>
              </a:rPr>
              <a:t>e</a:t>
            </a:r>
            <a:r>
              <a:rPr lang="en-US" altLang="zh-CN" sz="2000">
                <a:latin typeface="Arial" panose="020B0604020202020204" pitchFamily="34" charset="0"/>
                <a:cs typeface="Arial" panose="020B0604020202020204" pitchFamily="34" charset="0"/>
              </a:rPr>
              <a:t>²</a:t>
            </a:r>
            <a:r>
              <a:rPr lang="en-US" altLang="zh-CN">
                <a:latin typeface="Arial" panose="020B0604020202020204" pitchFamily="34" charset="0"/>
                <a:cs typeface="Arial" panose="020B0604020202020204" pitchFamily="34" charset="0"/>
              </a:rPr>
              <a:t>     </a:t>
            </a:r>
            <a:endParaRPr lang="zh-CN" altLang="zh-CN" sz="1600">
              <a:latin typeface="Arial" panose="020B0604020202020204" pitchFamily="34" charset="0"/>
              <a:cs typeface="Arial" panose="020B0604020202020204" pitchFamily="34" charset="0"/>
            </a:endParaRPr>
          </a:p>
        </p:txBody>
      </p:sp>
      <p:sp>
        <p:nvSpPr>
          <p:cNvPr id="3" name="文本框 2"/>
          <p:cNvSpPr txBox="1"/>
          <p:nvPr/>
        </p:nvSpPr>
        <p:spPr>
          <a:xfrm>
            <a:off x="4083685" y="4043680"/>
            <a:ext cx="3683000" cy="1430020"/>
          </a:xfrm>
          <a:prstGeom prst="rect">
            <a:avLst/>
          </a:prstGeom>
          <a:noFill/>
        </p:spPr>
        <p:txBody>
          <a:bodyPr wrap="square" rtlCol="0">
            <a:spAutoFit/>
          </a:bodyPr>
          <a:p>
            <a:pPr fontAlgn="auto">
              <a:lnSpc>
                <a:spcPct val="150000"/>
              </a:lnSpc>
            </a:pPr>
            <a:r>
              <a:rPr lang="en-US" altLang="zh-CN" sz="2000" b="1"/>
              <a:t>f</a:t>
            </a:r>
            <a:r>
              <a:rPr lang="en-US" altLang="zh-CN" sz="1200" b="1"/>
              <a:t>spk</a:t>
            </a:r>
            <a:r>
              <a:rPr lang="en-US" altLang="zh-CN" sz="2000" b="1"/>
              <a:t>=[1+m(n-1)]*f</a:t>
            </a:r>
            <a:r>
              <a:rPr lang="en-US" altLang="zh-CN" sz="1200" b="1"/>
              <a:t>sk</a:t>
            </a:r>
            <a:endParaRPr lang="en-US" altLang="zh-CN" sz="2000" b="1"/>
          </a:p>
          <a:p>
            <a:pPr fontAlgn="auto">
              <a:lnSpc>
                <a:spcPct val="150000"/>
              </a:lnSpc>
            </a:pPr>
            <a:r>
              <a:rPr lang="zh-CN" altLang="zh-CN" sz="1600">
                <a:latin typeface="Arial" panose="020B0604020202020204" pitchFamily="34" charset="0"/>
                <a:cs typeface="Arial" panose="020B0604020202020204" pitchFamily="34" charset="0"/>
                <a:sym typeface="+mn-ea"/>
              </a:rPr>
              <a:t>面积置换率  </a:t>
            </a:r>
            <a:r>
              <a:rPr lang="en-US" altLang="zh-CN" sz="2000"/>
              <a:t>m=d</a:t>
            </a:r>
            <a:r>
              <a:rPr lang="en-US" altLang="zh-CN" sz="2000">
                <a:latin typeface="Arial" panose="020B0604020202020204" pitchFamily="34" charset="0"/>
                <a:cs typeface="Arial" panose="020B0604020202020204" pitchFamily="34" charset="0"/>
              </a:rPr>
              <a:t>²/</a:t>
            </a:r>
            <a:r>
              <a:rPr lang="en-US" altLang="zh-CN" sz="2000">
                <a:cs typeface="+mn-lt"/>
              </a:rPr>
              <a:t>d</a:t>
            </a:r>
            <a:r>
              <a:rPr lang="en-US" altLang="zh-CN" sz="1400">
                <a:cs typeface="+mn-lt"/>
              </a:rPr>
              <a:t>e</a:t>
            </a:r>
            <a:r>
              <a:rPr lang="en-US" altLang="zh-CN" sz="2000">
                <a:latin typeface="Arial" panose="020B0604020202020204" pitchFamily="34" charset="0"/>
                <a:cs typeface="Arial" panose="020B0604020202020204" pitchFamily="34" charset="0"/>
              </a:rPr>
              <a:t>²</a:t>
            </a:r>
            <a:endParaRPr lang="en-US" altLang="zh-CN" sz="2000">
              <a:latin typeface="Arial" panose="020B0604020202020204" pitchFamily="34" charset="0"/>
              <a:cs typeface="Arial" panose="020B0604020202020204" pitchFamily="34" charset="0"/>
            </a:endParaRPr>
          </a:p>
          <a:p>
            <a:pPr fontAlgn="auto">
              <a:lnSpc>
                <a:spcPct val="150000"/>
              </a:lnSpc>
            </a:pPr>
            <a:r>
              <a:rPr lang="zh-CN" altLang="en-US" sz="1600">
                <a:latin typeface="Arial" panose="020B0604020202020204" pitchFamily="34" charset="0"/>
                <a:cs typeface="Arial" panose="020B0604020202020204" pitchFamily="34" charset="0"/>
              </a:rPr>
              <a:t>桩土应力比 </a:t>
            </a:r>
            <a:r>
              <a:rPr lang="en-US" altLang="zh-CN" sz="1600">
                <a:latin typeface="Arial" panose="020B0604020202020204" pitchFamily="34" charset="0"/>
                <a:cs typeface="Arial" panose="020B0604020202020204" pitchFamily="34" charset="0"/>
              </a:rPr>
              <a:t>n</a:t>
            </a:r>
            <a:r>
              <a:rPr lang="zh-CN" altLang="zh-CN" sz="1600">
                <a:latin typeface="Arial" panose="020B0604020202020204" pitchFamily="34" charset="0"/>
                <a:cs typeface="Arial" panose="020B0604020202020204" pitchFamily="34" charset="0"/>
              </a:rPr>
              <a:t>取值范围</a:t>
            </a:r>
            <a:r>
              <a:rPr lang="en-US" altLang="zh-CN" sz="1600">
                <a:latin typeface="Arial" panose="020B0604020202020204" pitchFamily="34" charset="0"/>
                <a:cs typeface="Arial" panose="020B0604020202020204" pitchFamily="34" charset="0"/>
              </a:rPr>
              <a:t>2-4</a:t>
            </a:r>
            <a:r>
              <a:rPr lang="en-US" altLang="zh-CN" sz="1600">
                <a:latin typeface="Arial" panose="020B0604020202020204" pitchFamily="34" charset="0"/>
                <a:cs typeface="Arial" panose="020B0604020202020204" pitchFamily="34" charset="0"/>
              </a:rPr>
              <a:t>    </a:t>
            </a:r>
            <a:r>
              <a:rPr lang="en-US" altLang="zh-CN">
                <a:latin typeface="Arial" panose="020B0604020202020204" pitchFamily="34" charset="0"/>
                <a:cs typeface="Arial" panose="020B0604020202020204" pitchFamily="34" charset="0"/>
              </a:rPr>
              <a:t> </a:t>
            </a:r>
            <a:endParaRPr lang="zh-CN" altLang="zh-CN" sz="1600">
              <a:latin typeface="Arial" panose="020B0604020202020204" pitchFamily="34" charset="0"/>
              <a:cs typeface="Arial" panose="020B0604020202020204" pitchFamily="34" charset="0"/>
            </a:endParaRPr>
          </a:p>
        </p:txBody>
      </p:sp>
      <p:sp>
        <p:nvSpPr>
          <p:cNvPr id="4" name="椭圆 3"/>
          <p:cNvSpPr/>
          <p:nvPr/>
        </p:nvSpPr>
        <p:spPr>
          <a:xfrm>
            <a:off x="5156200" y="5034915"/>
            <a:ext cx="1510030" cy="508000"/>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rot="16200000">
            <a:off x="6514465" y="4780915"/>
            <a:ext cx="1163955" cy="254000"/>
          </a:xfrm>
          <a:prstGeom prst="down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941820" y="4697730"/>
            <a:ext cx="1524000" cy="337185"/>
          </a:xfrm>
          <a:prstGeom prst="rect">
            <a:avLst/>
          </a:prstGeom>
          <a:noFill/>
        </p:spPr>
        <p:txBody>
          <a:bodyPr wrap="square" rtlCol="0">
            <a:spAutoFit/>
          </a:bodyPr>
          <a:p>
            <a:pPr algn="ctr"/>
            <a:r>
              <a:rPr lang="zh-CN" altLang="en-US" sz="1600" b="1">
                <a:solidFill>
                  <a:srgbClr val="FF0000"/>
                </a:solidFill>
              </a:rPr>
              <a:t>经验取值</a:t>
            </a:r>
            <a:endParaRPr lang="zh-CN" altLang="en-US" sz="1600" b="1">
              <a:solidFill>
                <a:srgbClr val="FF0000"/>
              </a:solidFill>
            </a:endParaRPr>
          </a:p>
        </p:txBody>
      </p:sp>
      <p:sp>
        <p:nvSpPr>
          <p:cNvPr id="7" name="椭圆 6"/>
          <p:cNvSpPr/>
          <p:nvPr/>
        </p:nvSpPr>
        <p:spPr>
          <a:xfrm>
            <a:off x="4789805" y="2031365"/>
            <a:ext cx="253365" cy="81724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rot="10800000">
            <a:off x="4391025" y="1718310"/>
            <a:ext cx="1163955" cy="254000"/>
          </a:xfrm>
          <a:prstGeom prst="down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027805" y="1381125"/>
            <a:ext cx="1891030" cy="337185"/>
          </a:xfrm>
          <a:prstGeom prst="rect">
            <a:avLst/>
          </a:prstGeom>
          <a:noFill/>
        </p:spPr>
        <p:txBody>
          <a:bodyPr wrap="square" rtlCol="0">
            <a:spAutoFit/>
          </a:bodyPr>
          <a:p>
            <a:pPr algn="ctr"/>
            <a:r>
              <a:rPr lang="zh-CN" altLang="en-US" sz="1600" b="1">
                <a:solidFill>
                  <a:srgbClr val="FF0000"/>
                </a:solidFill>
              </a:rPr>
              <a:t>受经验取值影响</a:t>
            </a:r>
            <a:endParaRPr lang="zh-CN" altLang="en-US" sz="1600" b="1">
              <a:solidFill>
                <a:srgbClr val="FF0000"/>
              </a:solidFill>
            </a:endParaRPr>
          </a:p>
        </p:txBody>
      </p:sp>
      <p:sp>
        <p:nvSpPr>
          <p:cNvPr id="14" name="云形标注 13"/>
          <p:cNvSpPr/>
          <p:nvPr/>
        </p:nvSpPr>
        <p:spPr>
          <a:xfrm>
            <a:off x="233680" y="1472565"/>
            <a:ext cx="2574925" cy="1521460"/>
          </a:xfrm>
          <a:prstGeom prst="cloudCallout">
            <a:avLst>
              <a:gd name="adj1" fmla="val 18631"/>
              <a:gd name="adj2" fmla="val 77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3" name="文本框 12"/>
          <p:cNvSpPr txBox="1"/>
          <p:nvPr/>
        </p:nvSpPr>
        <p:spPr>
          <a:xfrm>
            <a:off x="445770" y="1864360"/>
            <a:ext cx="2150745" cy="737235"/>
          </a:xfrm>
          <a:prstGeom prst="rect">
            <a:avLst/>
          </a:prstGeom>
          <a:noFill/>
        </p:spPr>
        <p:txBody>
          <a:bodyPr wrap="square" rtlCol="0">
            <a:spAutoFit/>
          </a:bodyPr>
          <a:p>
            <a:r>
              <a:rPr lang="zh-CN" altLang="en-US" sz="1400" b="1">
                <a:solidFill>
                  <a:schemeClr val="bg1"/>
                </a:solidFill>
              </a:rPr>
              <a:t>经验值的选取</a:t>
            </a:r>
            <a:r>
              <a:rPr lang="zh-CN" altLang="en-US" sz="1400">
                <a:solidFill>
                  <a:schemeClr val="bg1"/>
                </a:solidFill>
              </a:rPr>
              <a:t>对复合地基承载力的计算结果有较大影响</a:t>
            </a:r>
            <a:endParaRPr lang="zh-CN" altLang="en-US" sz="1400">
              <a:solidFill>
                <a:schemeClr val="bg1"/>
              </a:solidFill>
            </a:endParaRPr>
          </a:p>
        </p:txBody>
      </p:sp>
      <p:sp>
        <p:nvSpPr>
          <p:cNvPr id="11" name="文本框 10"/>
          <p:cNvSpPr txBox="1"/>
          <p:nvPr/>
        </p:nvSpPr>
        <p:spPr>
          <a:xfrm>
            <a:off x="334010" y="5906135"/>
            <a:ext cx="5609590" cy="337185"/>
          </a:xfrm>
          <a:prstGeom prst="rect">
            <a:avLst/>
          </a:prstGeom>
          <a:noFill/>
        </p:spPr>
        <p:txBody>
          <a:bodyPr wrap="none" rtlCol="0" anchor="t">
            <a:spAutoFit/>
          </a:bodyPr>
          <a:p>
            <a:pPr indent="0">
              <a:buFont typeface="Wingdings" panose="05000000000000000000" charset="0"/>
              <a:buNone/>
            </a:pPr>
            <a:r>
              <a:rPr lang="zh-CN" altLang="en-US" sz="1600" b="1">
                <a:latin typeface="+mn-ea"/>
                <a:cs typeface="微软雅黑" panose="020B0503020204020204" charset="-122"/>
                <a:sym typeface="+mn-ea"/>
              </a:rPr>
              <a:t>《水利水电工程振冲法地基处理技术规范 </a:t>
            </a:r>
            <a:r>
              <a:rPr lang="en-US" altLang="zh-CN" sz="1600" b="1">
                <a:latin typeface="+mn-ea"/>
                <a:cs typeface="微软雅黑" panose="020B0503020204020204" charset="-122"/>
                <a:sym typeface="+mn-ea"/>
              </a:rPr>
              <a:t>DL/T 5214-2011</a:t>
            </a:r>
            <a:r>
              <a:rPr lang="zh-CN" altLang="en-US" sz="1600">
                <a:latin typeface="+mn-ea"/>
                <a:cs typeface="微软雅黑" panose="020B0503020204020204" charset="-122"/>
                <a:sym typeface="+mn-ea"/>
              </a:rPr>
              <a:t>》</a:t>
            </a:r>
            <a:endParaRPr lang="zh-CN" alt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矩形 100"/>
          <p:cNvSpPr/>
          <p:nvPr/>
        </p:nvSpPr>
        <p:spPr>
          <a:xfrm>
            <a:off x="373380" y="1727200"/>
            <a:ext cx="4298950" cy="1238250"/>
          </a:xfrm>
          <a:prstGeom prst="rect">
            <a:avLst/>
          </a:prstGeom>
          <a:solidFill>
            <a:schemeClr val="bg1">
              <a:lumMod val="95000"/>
            </a:schemeClr>
          </a:solidFill>
          <a:effectLst>
            <a:outerShdw blurRad="50800" dist="38100" dir="10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968375" y="855980"/>
            <a:ext cx="777303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计算案例三：土层平均附加应力</a:t>
            </a:r>
            <a:endParaRPr lang="en-US" altLang="zh-CN" b="1">
              <a:solidFill>
                <a:srgbClr val="FF0000"/>
              </a:solidFill>
            </a:endParaRPr>
          </a:p>
        </p:txBody>
      </p:sp>
      <p:sp>
        <p:nvSpPr>
          <p:cNvPr id="97" name="文本框 96"/>
          <p:cNvSpPr txBox="1"/>
          <p:nvPr/>
        </p:nvSpPr>
        <p:spPr>
          <a:xfrm>
            <a:off x="5475605" y="1477010"/>
            <a:ext cx="2938145" cy="306705"/>
          </a:xfrm>
          <a:prstGeom prst="rect">
            <a:avLst/>
          </a:prstGeom>
          <a:noFill/>
        </p:spPr>
        <p:txBody>
          <a:bodyPr wrap="square" rtlCol="0">
            <a:spAutoFit/>
          </a:bodyPr>
          <a:p>
            <a:r>
              <a:rPr lang="zh-CN" altLang="en-US" sz="1400" b="1" u="sng"/>
              <a:t>平均附加应力沿土层的分布示意图</a:t>
            </a:r>
            <a:endParaRPr lang="zh-CN" altLang="en-US" sz="1400" b="1" u="sng"/>
          </a:p>
        </p:txBody>
      </p:sp>
      <p:sp>
        <p:nvSpPr>
          <p:cNvPr id="98" name="文本框 97"/>
          <p:cNvSpPr txBox="1"/>
          <p:nvPr/>
        </p:nvSpPr>
        <p:spPr>
          <a:xfrm>
            <a:off x="450215" y="1721485"/>
            <a:ext cx="4312285" cy="1198880"/>
          </a:xfrm>
          <a:prstGeom prst="rect">
            <a:avLst/>
          </a:prstGeom>
          <a:noFill/>
          <a:effectLst>
            <a:outerShdw blurRad="50800" dist="38100" dir="2700000" sx="108000" sy="108000" algn="tl" rotWithShape="0">
              <a:prstClr val="black">
                <a:alpha val="40000"/>
              </a:prstClr>
            </a:outerShdw>
          </a:effectLst>
        </p:spPr>
        <p:txBody>
          <a:bodyPr wrap="square" rtlCol="0">
            <a:spAutoFit/>
          </a:bodyPr>
          <a:p>
            <a:pPr fontAlgn="auto">
              <a:lnSpc>
                <a:spcPct val="150000"/>
              </a:lnSpc>
            </a:pPr>
            <a:r>
              <a:rPr lang="zh-CN" altLang="en-US" sz="1600"/>
              <a:t>严格来说，在进行复核地基承载力计算时，</a:t>
            </a:r>
            <a:r>
              <a:rPr lang="zh-CN" altLang="en-US" sz="1600" u="sng">
                <a:solidFill>
                  <a:srgbClr val="FF0000"/>
                </a:solidFill>
              </a:rPr>
              <a:t>应根据附加应力的分布，对处理深度范围内的各土层分别进行验算。</a:t>
            </a:r>
            <a:endParaRPr lang="zh-CN" altLang="en-US" sz="1600" u="sng">
              <a:solidFill>
                <a:srgbClr val="FF0000"/>
              </a:solidFill>
            </a:endParaRPr>
          </a:p>
        </p:txBody>
      </p:sp>
      <p:pic>
        <p:nvPicPr>
          <p:cNvPr id="99" name="图片 98"/>
          <p:cNvPicPr>
            <a:picLocks noChangeAspect="1"/>
          </p:cNvPicPr>
          <p:nvPr/>
        </p:nvPicPr>
        <p:blipFill>
          <a:blip r:embed="rId1"/>
          <a:stretch>
            <a:fillRect/>
          </a:stretch>
        </p:blipFill>
        <p:spPr>
          <a:xfrm>
            <a:off x="450215" y="3689350"/>
            <a:ext cx="4222115" cy="1337945"/>
          </a:xfrm>
          <a:prstGeom prst="rect">
            <a:avLst/>
          </a:prstGeom>
        </p:spPr>
      </p:pic>
      <p:sp>
        <p:nvSpPr>
          <p:cNvPr id="100" name="文本框 99"/>
          <p:cNvSpPr txBox="1"/>
          <p:nvPr/>
        </p:nvSpPr>
        <p:spPr>
          <a:xfrm>
            <a:off x="1549400" y="3275965"/>
            <a:ext cx="1932305" cy="306705"/>
          </a:xfrm>
          <a:prstGeom prst="rect">
            <a:avLst/>
          </a:prstGeom>
          <a:noFill/>
        </p:spPr>
        <p:txBody>
          <a:bodyPr wrap="square" rtlCol="0">
            <a:spAutoFit/>
          </a:bodyPr>
          <a:p>
            <a:pPr algn="ctr"/>
            <a:r>
              <a:rPr lang="zh-CN" altLang="en-US" sz="1400" b="1" u="sng"/>
              <a:t>常用计算方式</a:t>
            </a:r>
            <a:endParaRPr lang="zh-CN" altLang="en-US" sz="1400" b="1" u="sng"/>
          </a:p>
        </p:txBody>
      </p:sp>
      <p:pic>
        <p:nvPicPr>
          <p:cNvPr id="102" name="图片 101"/>
          <p:cNvPicPr>
            <a:picLocks noChangeAspect="1"/>
          </p:cNvPicPr>
          <p:nvPr/>
        </p:nvPicPr>
        <p:blipFill>
          <a:blip r:embed="rId2"/>
          <a:stretch>
            <a:fillRect/>
          </a:stretch>
        </p:blipFill>
        <p:spPr>
          <a:xfrm>
            <a:off x="5248910" y="1877060"/>
            <a:ext cx="3493135" cy="4286250"/>
          </a:xfrm>
          <a:prstGeom prst="rect">
            <a:avLst/>
          </a:prstGeom>
          <a:effectLst>
            <a:outerShdw blurRad="50800" dist="38100" dir="2700000" sx="102000" sy="102000" algn="tl" rotWithShape="0">
              <a:prstClr val="black">
                <a:alpha val="40000"/>
              </a:prstClr>
            </a:outerShdw>
          </a:effectLst>
        </p:spPr>
      </p:pic>
      <p:sp>
        <p:nvSpPr>
          <p:cNvPr id="103" name="云形标注 102"/>
          <p:cNvSpPr/>
          <p:nvPr/>
        </p:nvSpPr>
        <p:spPr>
          <a:xfrm>
            <a:off x="450215" y="5292090"/>
            <a:ext cx="1945640" cy="871220"/>
          </a:xfrm>
          <a:prstGeom prst="cloudCallout">
            <a:avLst>
              <a:gd name="adj1" fmla="val 56103"/>
              <a:gd name="adj2" fmla="val -68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计算结果存在一定的局限性</a:t>
            </a:r>
            <a:endParaRPr lang="zh-CN" altLang="en-US" sz="1400"/>
          </a:p>
        </p:txBody>
      </p:sp>
      <p:sp>
        <p:nvSpPr>
          <p:cNvPr id="9" name="文本框 8"/>
          <p:cNvSpPr txBox="1"/>
          <p:nvPr/>
        </p:nvSpPr>
        <p:spPr>
          <a:xfrm>
            <a:off x="1339215" y="1353185"/>
            <a:ext cx="2142490" cy="368300"/>
          </a:xfrm>
          <a:prstGeom prst="rect">
            <a:avLst/>
          </a:prstGeom>
          <a:noFill/>
        </p:spPr>
        <p:txBody>
          <a:bodyPr wrap="none" rtlCol="0" anchor="t">
            <a:spAutoFit/>
          </a:bodyPr>
          <a:p>
            <a:pPr indent="0">
              <a:buFont typeface="Wingdings" panose="05000000000000000000" charset="0"/>
              <a:buNone/>
            </a:pPr>
            <a:r>
              <a:rPr lang="zh-CN" altLang="en-US">
                <a:latin typeface="+mn-ea"/>
                <a:cs typeface="微软雅黑" panose="020B0503020204020204" charset="-122"/>
                <a:sym typeface="+mn-ea"/>
              </a:rPr>
              <a:t>《</a:t>
            </a:r>
            <a:r>
              <a:rPr lang="zh-CN" altLang="en-US" b="1">
                <a:latin typeface="+mn-ea"/>
                <a:cs typeface="微软雅黑" panose="020B0503020204020204" charset="-122"/>
                <a:sym typeface="+mn-ea"/>
              </a:rPr>
              <a:t> </a:t>
            </a:r>
            <a:r>
              <a:rPr lang="en-US" altLang="zh-CN" b="1">
                <a:latin typeface="+mn-ea"/>
                <a:cs typeface="微软雅黑" panose="020B0503020204020204" charset="-122"/>
                <a:sym typeface="+mn-ea"/>
              </a:rPr>
              <a:t>GB50007-2011</a:t>
            </a:r>
            <a:r>
              <a:rPr lang="zh-CN" altLang="en-US">
                <a:latin typeface="+mn-ea"/>
                <a:cs typeface="微软雅黑" panose="020B0503020204020204" charset="-122"/>
                <a:sym typeface="+mn-ea"/>
              </a:rPr>
              <a:t>》</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968375" y="855980"/>
            <a:ext cx="7060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计算案例四：地基沉降变形</a:t>
            </a:r>
            <a:endParaRPr lang="en-US" altLang="zh-CN" b="1">
              <a:solidFill>
                <a:srgbClr val="FF0000"/>
              </a:solidFill>
            </a:endParaRPr>
          </a:p>
        </p:txBody>
      </p:sp>
      <p:sp>
        <p:nvSpPr>
          <p:cNvPr id="15363" name="圆角矩形 15362"/>
          <p:cNvSpPr/>
          <p:nvPr/>
        </p:nvSpPr>
        <p:spPr>
          <a:xfrm>
            <a:off x="402590" y="1668145"/>
            <a:ext cx="8347710" cy="4486275"/>
          </a:xfrm>
          <a:prstGeom prst="roundRect">
            <a:avLst>
              <a:gd name="adj" fmla="val 6412"/>
            </a:avLst>
          </a:prstGeom>
          <a:noFill/>
          <a:ln w="76200" cap="flat" cmpd="sng">
            <a:pattFill prst="wdUpDiag">
              <a:fgClr>
                <a:schemeClr val="folHlink"/>
              </a:fgClr>
              <a:bgClr>
                <a:srgbClr val="FFFFFF"/>
              </a:bgClr>
            </a:pattFill>
            <a:prstDash val="solid"/>
            <a:headEnd type="none" w="med" len="med"/>
            <a:tailEnd type="none" w="med" len="med"/>
          </a:ln>
        </p:spPr>
        <p:txBody>
          <a:bodyPr/>
          <a:p>
            <a:endParaRPr lang="zh-CN" altLang="en-US"/>
          </a:p>
        </p:txBody>
      </p:sp>
      <p:sp>
        <p:nvSpPr>
          <p:cNvPr id="15365" name="矩形 15364"/>
          <p:cNvSpPr/>
          <p:nvPr/>
        </p:nvSpPr>
        <p:spPr>
          <a:xfrm>
            <a:off x="2613025" y="1472565"/>
            <a:ext cx="3098800" cy="330200"/>
          </a:xfrm>
          <a:prstGeom prst="rect">
            <a:avLst/>
          </a:prstGeom>
          <a:solidFill>
            <a:schemeClr val="bg1"/>
          </a:solidFill>
          <a:ln w="9525">
            <a:noFill/>
          </a:ln>
        </p:spPr>
        <p:txBody>
          <a:bodyPr/>
          <a:p>
            <a:endParaRPr lang="zh-CN" altLang="en-US"/>
          </a:p>
        </p:txBody>
      </p:sp>
      <p:grpSp>
        <p:nvGrpSpPr>
          <p:cNvPr id="15366" name="组合 15365"/>
          <p:cNvGrpSpPr/>
          <p:nvPr/>
        </p:nvGrpSpPr>
        <p:grpSpPr>
          <a:xfrm>
            <a:off x="2633663" y="1431290"/>
            <a:ext cx="384175" cy="376238"/>
            <a:chOff x="0" y="0"/>
            <a:chExt cx="752" cy="736"/>
          </a:xfrm>
        </p:grpSpPr>
        <p:sp>
          <p:nvSpPr>
            <p:cNvPr id="15367" name="任意多边形 15366"/>
            <p:cNvSpPr/>
            <p:nvPr/>
          </p:nvSpPr>
          <p:spPr>
            <a:xfrm>
              <a:off x="232" y="0"/>
              <a:ext cx="288" cy="384"/>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00CC00"/>
                </a:gs>
                <a:gs pos="100000">
                  <a:schemeClr val="bg1"/>
                </a:gs>
              </a:gsLst>
              <a:lin ang="5400000" scaled="1"/>
              <a:tileRect/>
            </a:gradFill>
            <a:ln w="9525">
              <a:noFill/>
            </a:ln>
          </p:spPr>
          <p:txBody>
            <a:bodyPr/>
            <a:p>
              <a:endParaRPr lang="zh-CN" altLang="en-US"/>
            </a:p>
          </p:txBody>
        </p:sp>
        <p:sp>
          <p:nvSpPr>
            <p:cNvPr id="15368" name="任意多边形 15367"/>
            <p:cNvSpPr/>
            <p:nvPr/>
          </p:nvSpPr>
          <p:spPr>
            <a:xfrm rot="4320000">
              <a:off x="416" y="136"/>
              <a:ext cx="288" cy="384"/>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00CC00"/>
                </a:gs>
                <a:gs pos="100000">
                  <a:schemeClr val="bg1"/>
                </a:gs>
              </a:gsLst>
              <a:lin ang="5400000" scaled="1"/>
              <a:tileRect/>
            </a:gradFill>
            <a:ln w="9525">
              <a:noFill/>
            </a:ln>
          </p:spPr>
          <p:txBody>
            <a:bodyPr/>
            <a:p>
              <a:endParaRPr lang="zh-CN" altLang="en-US"/>
            </a:p>
          </p:txBody>
        </p:sp>
        <p:sp>
          <p:nvSpPr>
            <p:cNvPr id="15369" name="任意多边形 15368"/>
            <p:cNvSpPr/>
            <p:nvPr/>
          </p:nvSpPr>
          <p:spPr>
            <a:xfrm rot="8640000">
              <a:off x="344" y="352"/>
              <a:ext cx="288" cy="384"/>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00CC00"/>
                </a:gs>
                <a:gs pos="100000">
                  <a:schemeClr val="bg1"/>
                </a:gs>
              </a:gsLst>
              <a:lin ang="5400000" scaled="1"/>
              <a:tileRect/>
            </a:gradFill>
            <a:ln w="9525">
              <a:noFill/>
            </a:ln>
          </p:spPr>
          <p:txBody>
            <a:bodyPr/>
            <a:p>
              <a:endParaRPr lang="zh-CN" altLang="en-US"/>
            </a:p>
          </p:txBody>
        </p:sp>
        <p:sp>
          <p:nvSpPr>
            <p:cNvPr id="15370" name="任意多边形 15369"/>
            <p:cNvSpPr/>
            <p:nvPr/>
          </p:nvSpPr>
          <p:spPr>
            <a:xfrm rot="17280000">
              <a:off x="48" y="136"/>
              <a:ext cx="288" cy="384"/>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00CC00"/>
                </a:gs>
                <a:gs pos="100000">
                  <a:schemeClr val="bg1"/>
                </a:gs>
              </a:gsLst>
              <a:lin ang="5400000" scaled="1"/>
              <a:tileRect/>
            </a:gradFill>
            <a:ln w="9525">
              <a:noFill/>
            </a:ln>
          </p:spPr>
          <p:txBody>
            <a:bodyPr/>
            <a:p>
              <a:endParaRPr lang="zh-CN" altLang="en-US"/>
            </a:p>
          </p:txBody>
        </p:sp>
        <p:sp>
          <p:nvSpPr>
            <p:cNvPr id="15371" name="任意多边形 15370"/>
            <p:cNvSpPr/>
            <p:nvPr/>
          </p:nvSpPr>
          <p:spPr>
            <a:xfrm rot="12960000">
              <a:off x="120" y="344"/>
              <a:ext cx="288" cy="384"/>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rgbClr val="00CC00"/>
                </a:gs>
                <a:gs pos="100000">
                  <a:schemeClr val="bg1"/>
                </a:gs>
              </a:gsLst>
              <a:lin ang="5400000" scaled="1"/>
              <a:tileRect/>
            </a:gradFill>
            <a:ln w="9525">
              <a:noFill/>
            </a:ln>
          </p:spPr>
          <p:txBody>
            <a:bodyPr/>
            <a:p>
              <a:endParaRPr lang="zh-CN" altLang="en-US"/>
            </a:p>
          </p:txBody>
        </p:sp>
      </p:grpSp>
      <p:sp>
        <p:nvSpPr>
          <p:cNvPr id="15372" name="文本框 15371"/>
          <p:cNvSpPr txBox="1"/>
          <p:nvPr/>
        </p:nvSpPr>
        <p:spPr>
          <a:xfrm>
            <a:off x="3095625" y="1490345"/>
            <a:ext cx="2603500" cy="337185"/>
          </a:xfrm>
          <a:prstGeom prst="rect">
            <a:avLst/>
          </a:prstGeom>
          <a:noFill/>
          <a:ln w="9525">
            <a:noFill/>
          </a:ln>
        </p:spPr>
        <p:txBody>
          <a:bodyPr>
            <a:spAutoFit/>
          </a:bodyPr>
          <a:p>
            <a:pPr algn="ctr">
              <a:spcBef>
                <a:spcPct val="50000"/>
              </a:spcBef>
            </a:pPr>
            <a:r>
              <a:rPr lang="zh-CN" altLang="en-US" sz="1600" b="1">
                <a:solidFill>
                  <a:srgbClr val="FF0000"/>
                </a:solidFill>
                <a:latin typeface="Arial" panose="020B0604020202020204" pitchFamily="34" charset="0"/>
              </a:rPr>
              <a:t>地基沉降变形计算</a:t>
            </a:r>
            <a:endParaRPr lang="zh-CN" altLang="en-US" sz="1600" b="1">
              <a:solidFill>
                <a:srgbClr val="FF0000"/>
              </a:solidFill>
              <a:latin typeface="Arial" panose="020B0604020202020204" pitchFamily="34" charset="0"/>
            </a:endParaRPr>
          </a:p>
        </p:txBody>
      </p:sp>
      <p:sp>
        <p:nvSpPr>
          <p:cNvPr id="2" name="文本框 1"/>
          <p:cNvSpPr txBox="1"/>
          <p:nvPr/>
        </p:nvSpPr>
        <p:spPr>
          <a:xfrm>
            <a:off x="1020445" y="2102485"/>
            <a:ext cx="6885940" cy="46037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S=</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Ψ</a:t>
            </a:r>
            <a:r>
              <a:rPr lang="en-US" altLang="zh-CN">
                <a:solidFill>
                  <a:srgbClr val="FF0000"/>
                </a:solidFill>
                <a:latin typeface="微软雅黑" panose="020B0503020204020204" charset="-122"/>
                <a:ea typeface="微软雅黑" panose="020B0503020204020204" charset="-122"/>
                <a:cs typeface="微软雅黑" panose="020B0503020204020204" charset="-122"/>
              </a:rPr>
              <a:t>s </a:t>
            </a:r>
            <a:r>
              <a:rPr lang="en-US" altLang="zh-CN" sz="2400">
                <a:latin typeface="微软雅黑" panose="020B0503020204020204" charset="-122"/>
                <a:ea typeface="微软雅黑" panose="020B0503020204020204" charset="-122"/>
                <a:cs typeface="微软雅黑" panose="020B0503020204020204" charset="-122"/>
              </a:rPr>
              <a:t>S´= </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Ψ</a:t>
            </a:r>
            <a:r>
              <a:rPr lang="en-US" altLang="zh-CN">
                <a:solidFill>
                  <a:srgbClr val="FF0000"/>
                </a:solidFill>
                <a:latin typeface="微软雅黑" panose="020B0503020204020204" charset="-122"/>
                <a:ea typeface="微软雅黑" panose="020B0503020204020204" charset="-122"/>
                <a:cs typeface="微软雅黑" panose="020B0503020204020204" charset="-122"/>
              </a:rPr>
              <a:t>s</a:t>
            </a:r>
            <a:r>
              <a:rPr lang="en-US" altLang="zh-CN">
                <a:latin typeface="微软雅黑" panose="020B0503020204020204" charset="-122"/>
                <a:ea typeface="微软雅黑" panose="020B0503020204020204" charset="-122"/>
                <a:cs typeface="微软雅黑" panose="020B0503020204020204" charset="-122"/>
              </a:rPr>
              <a:t> </a:t>
            </a:r>
            <a:r>
              <a:rPr lang="en-US" altLang="zh-CN" sz="2400">
                <a:latin typeface="微软雅黑" panose="020B0503020204020204" charset="-122"/>
                <a:ea typeface="微软雅黑" panose="020B0503020204020204" charset="-122"/>
                <a:cs typeface="微软雅黑" panose="020B0503020204020204" charset="-122"/>
              </a:rPr>
              <a:t>∑ (z</a:t>
            </a:r>
            <a:r>
              <a:rPr lang="en-US" altLang="zh-CN" sz="1400">
                <a:latin typeface="微软雅黑" panose="020B0503020204020204" charset="-122"/>
                <a:ea typeface="微软雅黑" panose="020B0503020204020204" charset="-122"/>
                <a:cs typeface="微软雅黑" panose="020B0503020204020204" charset="-122"/>
              </a:rPr>
              <a:t>i</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α</a:t>
            </a:r>
            <a:r>
              <a:rPr lang="en-US" altLang="zh-CN" sz="1400">
                <a:solidFill>
                  <a:srgbClr val="FF0000"/>
                </a:solidFill>
                <a:latin typeface="微软雅黑" panose="020B0503020204020204" charset="-122"/>
                <a:ea typeface="微软雅黑" panose="020B0503020204020204" charset="-122"/>
                <a:cs typeface="微软雅黑" panose="020B0503020204020204" charset="-122"/>
              </a:rPr>
              <a:t>i</a:t>
            </a:r>
            <a:r>
              <a:rPr lang="en-US" altLang="zh-CN" sz="2400">
                <a:latin typeface="微软雅黑" panose="020B0503020204020204" charset="-122"/>
                <a:ea typeface="微软雅黑" panose="020B0503020204020204" charset="-122"/>
                <a:cs typeface="微软雅黑" panose="020B0503020204020204" charset="-122"/>
              </a:rPr>
              <a:t>-z</a:t>
            </a:r>
            <a:r>
              <a:rPr lang="en-US" altLang="zh-CN" sz="1400">
                <a:latin typeface="微软雅黑" panose="020B0503020204020204" charset="-122"/>
                <a:ea typeface="微软雅黑" panose="020B0503020204020204" charset="-122"/>
                <a:cs typeface="微软雅黑" panose="020B0503020204020204" charset="-122"/>
              </a:rPr>
              <a:t>i</a:t>
            </a:r>
            <a:r>
              <a:rPr lang="en-US" altLang="zh-CN" sz="2400">
                <a:latin typeface="微软雅黑" panose="020B0503020204020204" charset="-122"/>
                <a:ea typeface="微软雅黑" panose="020B0503020204020204" charset="-122"/>
                <a:cs typeface="微软雅黑" panose="020B0503020204020204" charset="-122"/>
              </a:rPr>
              <a:t>-</a:t>
            </a:r>
            <a:r>
              <a:rPr lang="en-US" altLang="zh-CN" sz="1400">
                <a:latin typeface="微软雅黑" panose="020B0503020204020204" charset="-122"/>
                <a:ea typeface="微软雅黑" panose="020B0503020204020204" charset="-122"/>
                <a:cs typeface="微软雅黑" panose="020B0503020204020204" charset="-122"/>
              </a:rPr>
              <a:t>1</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α</a:t>
            </a:r>
            <a:r>
              <a:rPr lang="en-US" altLang="zh-CN" sz="1400">
                <a:solidFill>
                  <a:srgbClr val="FF0000"/>
                </a:solidFill>
                <a:latin typeface="微软雅黑" panose="020B0503020204020204" charset="-122"/>
                <a:ea typeface="微软雅黑" panose="020B0503020204020204" charset="-122"/>
                <a:cs typeface="微软雅黑" panose="020B0503020204020204" charset="-122"/>
              </a:rPr>
              <a:t>i-1</a:t>
            </a:r>
            <a:r>
              <a:rPr lang="en-US" altLang="zh-CN" sz="2400">
                <a:latin typeface="微软雅黑" panose="020B0503020204020204" charset="-122"/>
                <a:ea typeface="微软雅黑" panose="020B0503020204020204" charset="-122"/>
                <a:cs typeface="微软雅黑" panose="020B0503020204020204" charset="-122"/>
              </a:rPr>
              <a:t>) *P</a:t>
            </a:r>
            <a:r>
              <a:rPr lang="en-US" altLang="zh-CN" sz="1400">
                <a:latin typeface="微软雅黑" panose="020B0503020204020204" charset="-122"/>
                <a:ea typeface="微软雅黑" panose="020B0503020204020204" charset="-122"/>
                <a:cs typeface="微软雅黑" panose="020B0503020204020204" charset="-122"/>
              </a:rPr>
              <a:t>0</a:t>
            </a:r>
            <a:r>
              <a:rPr lang="en-US" altLang="zh-CN" sz="2400">
                <a:latin typeface="微软雅黑" panose="020B0503020204020204" charset="-122"/>
                <a:ea typeface="微软雅黑" panose="020B0503020204020204" charset="-122"/>
                <a:cs typeface="微软雅黑" panose="020B0503020204020204" charset="-122"/>
              </a:rPr>
              <a:t>/</a:t>
            </a:r>
            <a:r>
              <a:rPr lang="en-US" altLang="zh-CN" sz="2400">
                <a:solidFill>
                  <a:srgbClr val="FF0000"/>
                </a:solidFill>
                <a:latin typeface="微软雅黑" panose="020B0503020204020204" charset="-122"/>
                <a:ea typeface="微软雅黑" panose="020B0503020204020204" charset="-122"/>
                <a:cs typeface="微软雅黑" panose="020B0503020204020204" charset="-122"/>
              </a:rPr>
              <a:t>E</a:t>
            </a:r>
            <a:r>
              <a:rPr lang="en-US" altLang="zh-CN" sz="1400">
                <a:solidFill>
                  <a:srgbClr val="FF0000"/>
                </a:solidFill>
                <a:latin typeface="微软雅黑" panose="020B0503020204020204" charset="-122"/>
                <a:ea typeface="微软雅黑" panose="020B0503020204020204" charset="-122"/>
                <a:cs typeface="微软雅黑" panose="020B0503020204020204" charset="-122"/>
              </a:rPr>
              <a:t>spi</a:t>
            </a:r>
            <a:endParaRPr lang="en-US" altLang="zh-CN" sz="140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1172210" y="3212465"/>
            <a:ext cx="5117465" cy="1052830"/>
          </a:xfrm>
          <a:prstGeom prst="rect">
            <a:avLst/>
          </a:prstGeom>
        </p:spPr>
      </p:pic>
      <p:cxnSp>
        <p:nvCxnSpPr>
          <p:cNvPr id="4" name="直接连接符 3"/>
          <p:cNvCxnSpPr/>
          <p:nvPr/>
        </p:nvCxnSpPr>
        <p:spPr>
          <a:xfrm>
            <a:off x="808990" y="2694940"/>
            <a:ext cx="7534910" cy="0"/>
          </a:xfrm>
          <a:prstGeom prst="line">
            <a:avLst/>
          </a:prstGeom>
          <a:ln w="44450" cmpd="thinThick">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80415" y="2837815"/>
            <a:ext cx="3104515" cy="337185"/>
          </a:xfrm>
          <a:prstGeom prst="rect">
            <a:avLst/>
          </a:prstGeom>
          <a:noFill/>
        </p:spPr>
        <p:txBody>
          <a:bodyPr wrap="square" rtlCol="0">
            <a:spAutoFit/>
          </a:bodyPr>
          <a:p>
            <a:pPr marL="285750" indent="-285750">
              <a:buFont typeface="Wingdings" panose="05000000000000000000" charset="0"/>
              <a:buChar char="Ø"/>
            </a:pPr>
            <a:r>
              <a:rPr lang="zh-CN" altLang="zh-CN" sz="1600"/>
              <a:t>沉降经验系数</a:t>
            </a:r>
            <a:r>
              <a:rPr lang="zh-CN" altLang="zh-CN" sz="1600">
                <a:solidFill>
                  <a:srgbClr val="FF0000"/>
                </a:solidFill>
                <a:latin typeface="微软雅黑" panose="020B0503020204020204" charset="-122"/>
                <a:ea typeface="微软雅黑" panose="020B0503020204020204" charset="-122"/>
              </a:rPr>
              <a:t>Ψ</a:t>
            </a:r>
            <a:r>
              <a:rPr lang="en-US" altLang="zh-CN" sz="1600">
                <a:solidFill>
                  <a:srgbClr val="FF0000"/>
                </a:solidFill>
                <a:latin typeface="微软雅黑" panose="020B0503020204020204" charset="-122"/>
                <a:ea typeface="微软雅黑" panose="020B0503020204020204" charset="-122"/>
              </a:rPr>
              <a:t>s</a:t>
            </a:r>
            <a:r>
              <a:rPr lang="zh-CN" altLang="zh-CN" sz="1600">
                <a:latin typeface="+mn-ea"/>
              </a:rPr>
              <a:t>的经验取值</a:t>
            </a:r>
            <a:endParaRPr lang="zh-CN" altLang="zh-CN" sz="1600">
              <a:latin typeface="+mn-ea"/>
            </a:endParaRPr>
          </a:p>
        </p:txBody>
      </p:sp>
      <p:sp>
        <p:nvSpPr>
          <p:cNvPr id="6" name="文本框 5"/>
          <p:cNvSpPr txBox="1"/>
          <p:nvPr/>
        </p:nvSpPr>
        <p:spPr>
          <a:xfrm>
            <a:off x="780415" y="4530090"/>
            <a:ext cx="6400800" cy="368300"/>
          </a:xfrm>
          <a:prstGeom prst="rect">
            <a:avLst/>
          </a:prstGeom>
          <a:noFill/>
        </p:spPr>
        <p:txBody>
          <a:bodyPr wrap="square" rtlCol="0" anchor="t">
            <a:spAutoFit/>
          </a:bodyPr>
          <a:p>
            <a:pPr marL="285750" indent="-285750">
              <a:buFont typeface="Wingdings" panose="05000000000000000000" charset="0"/>
              <a:buChar char="Ø"/>
            </a:pPr>
            <a:r>
              <a:rPr lang="zh-CN" altLang="en-US" sz="1600">
                <a:solidFill>
                  <a:schemeClr val="tx1"/>
                </a:solidFill>
                <a:latin typeface="+mn-ea"/>
                <a:cs typeface="微软雅黑" panose="020B0503020204020204" charset="-122"/>
                <a:sym typeface="+mn-ea"/>
              </a:rPr>
              <a:t>根据基础长宽数值和计算点深度的关系选取</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αi</a:t>
            </a:r>
            <a:r>
              <a:rPr lang="zh-CN" altLang="en-US" sz="1600">
                <a:solidFill>
                  <a:schemeClr val="tx1"/>
                </a:solidFill>
                <a:latin typeface="+mn-ea"/>
                <a:cs typeface="微软雅黑" panose="020B0503020204020204" charset="-122"/>
                <a:sym typeface="+mn-ea"/>
              </a:rPr>
              <a:t>的经验值</a:t>
            </a:r>
            <a:endParaRPr lang="zh-CN" altLang="en-US" sz="1600">
              <a:solidFill>
                <a:schemeClr val="tx1"/>
              </a:solidFill>
              <a:latin typeface="+mn-ea"/>
              <a:cs typeface="微软雅黑" panose="020B0503020204020204" charset="-122"/>
              <a:sym typeface="+mn-ea"/>
            </a:endParaRPr>
          </a:p>
        </p:txBody>
      </p:sp>
      <p:sp>
        <p:nvSpPr>
          <p:cNvPr id="7" name="文本框 6"/>
          <p:cNvSpPr txBox="1"/>
          <p:nvPr/>
        </p:nvSpPr>
        <p:spPr>
          <a:xfrm>
            <a:off x="781050" y="5123815"/>
            <a:ext cx="6400800" cy="829945"/>
          </a:xfrm>
          <a:prstGeom prst="rect">
            <a:avLst/>
          </a:prstGeom>
          <a:noFill/>
        </p:spPr>
        <p:txBody>
          <a:bodyPr wrap="square" rtlCol="0" anchor="t">
            <a:spAutoFit/>
          </a:bodyPr>
          <a:p>
            <a:pPr marL="285750" indent="-285750">
              <a:buFont typeface="Wingdings" panose="05000000000000000000" charset="0"/>
              <a:buChar char="Ø"/>
            </a:pPr>
            <a:r>
              <a:rPr lang="zh-CN" altLang="en-US" sz="1600">
                <a:solidFill>
                  <a:schemeClr val="tx1"/>
                </a:solidFill>
                <a:latin typeface="+mn-ea"/>
                <a:cs typeface="微软雅黑" panose="020B0503020204020204" charset="-122"/>
                <a:sym typeface="+mn-ea"/>
              </a:rPr>
              <a:t>经验值</a:t>
            </a:r>
            <a:r>
              <a:rPr lang="en-US" altLang="zh-CN" sz="1600">
                <a:solidFill>
                  <a:schemeClr val="tx1"/>
                </a:solidFill>
                <a:latin typeface="+mn-ea"/>
                <a:cs typeface="微软雅黑" panose="020B0503020204020204" charset="-122"/>
                <a:sym typeface="+mn-ea"/>
              </a:rPr>
              <a:t>n</a:t>
            </a:r>
            <a:r>
              <a:rPr lang="zh-CN" altLang="zh-CN" sz="1600">
                <a:solidFill>
                  <a:schemeClr val="tx1"/>
                </a:solidFill>
                <a:latin typeface="+mn-ea"/>
                <a:cs typeface="微软雅黑" panose="020B0503020204020204" charset="-122"/>
                <a:sym typeface="+mn-ea"/>
              </a:rPr>
              <a:t>的选取对</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E</a:t>
            </a:r>
            <a:r>
              <a:rPr lang="en-US" altLang="zh-CN" sz="1200">
                <a:solidFill>
                  <a:srgbClr val="FF0000"/>
                </a:solidFill>
                <a:latin typeface="微软雅黑" panose="020B0503020204020204" charset="-122"/>
                <a:ea typeface="微软雅黑" panose="020B0503020204020204" charset="-122"/>
                <a:cs typeface="微软雅黑" panose="020B0503020204020204" charset="-122"/>
                <a:sym typeface="+mn-ea"/>
              </a:rPr>
              <a:t>spi</a:t>
            </a:r>
            <a:r>
              <a:rPr lang="zh-CN" altLang="zh-CN" sz="1600">
                <a:solidFill>
                  <a:schemeClr val="tx1"/>
                </a:solidFill>
                <a:latin typeface="+mn-ea"/>
                <a:cs typeface="微软雅黑" panose="020B0503020204020204" charset="-122"/>
                <a:sym typeface="+mn-ea"/>
              </a:rPr>
              <a:t>有较大影响</a:t>
            </a:r>
            <a:endParaRPr lang="zh-CN" altLang="zh-CN" sz="1600">
              <a:solidFill>
                <a:schemeClr val="tx1"/>
              </a:solidFill>
              <a:latin typeface="+mn-ea"/>
              <a:cs typeface="微软雅黑" panose="020B0503020204020204" charset="-122"/>
              <a:sym typeface="+mn-ea"/>
            </a:endParaRPr>
          </a:p>
          <a:p>
            <a:pPr indent="0">
              <a:buFont typeface="Wingdings" panose="05000000000000000000" charset="0"/>
              <a:buNone/>
            </a:pPr>
            <a:r>
              <a:rPr lang="en-US" altLang="zh-CN" sz="160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E</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spi</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=[1+m(</a:t>
            </a:r>
            <a:r>
              <a:rPr lang="en-US" altLang="zh-CN" sz="1600">
                <a:solidFill>
                  <a:srgbClr val="FF0000"/>
                </a:solidFill>
                <a:latin typeface="微软雅黑" panose="020B0503020204020204" charset="-122"/>
                <a:ea typeface="微软雅黑" panose="020B0503020204020204" charset="-122"/>
                <a:cs typeface="微软雅黑" panose="020B0503020204020204" charset="-122"/>
              </a:rPr>
              <a:t>n</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-1)]E</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si</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altLang="zh-CN" sz="160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n</a:t>
            </a:r>
            <a:r>
              <a:rPr lang="zh-CN" altLang="zh-CN" sz="1600">
                <a:solidFill>
                  <a:srgbClr val="FF0000"/>
                </a:solidFill>
                <a:latin typeface="微软雅黑" panose="020B0503020204020204" charset="-122"/>
                <a:ea typeface="微软雅黑" panose="020B0503020204020204" charset="-122"/>
                <a:cs typeface="微软雅黑" panose="020B0503020204020204" charset="-122"/>
                <a:sym typeface="+mn-ea"/>
              </a:rPr>
              <a:t>选值范围</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2-4</a:t>
            </a:r>
            <a:endPar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云形标注 7"/>
          <p:cNvSpPr/>
          <p:nvPr/>
        </p:nvSpPr>
        <p:spPr>
          <a:xfrm>
            <a:off x="6201410" y="4768215"/>
            <a:ext cx="2660650" cy="1171575"/>
          </a:xfrm>
          <a:prstGeom prst="cloudCallout">
            <a:avLst>
              <a:gd name="adj1" fmla="val -36089"/>
              <a:gd name="adj2" fmla="val -84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地基沉降计算结果受多个经验值的影响</a:t>
            </a:r>
            <a:endParaRPr lang="zh-CN" altLang="en-US" sz="1400"/>
          </a:p>
        </p:txBody>
      </p:sp>
      <p:sp>
        <p:nvSpPr>
          <p:cNvPr id="9" name="文本框 8"/>
          <p:cNvSpPr txBox="1"/>
          <p:nvPr/>
        </p:nvSpPr>
        <p:spPr>
          <a:xfrm>
            <a:off x="6201410" y="2148840"/>
            <a:ext cx="2142490" cy="368300"/>
          </a:xfrm>
          <a:prstGeom prst="rect">
            <a:avLst/>
          </a:prstGeom>
          <a:noFill/>
        </p:spPr>
        <p:txBody>
          <a:bodyPr wrap="none" rtlCol="0" anchor="t">
            <a:spAutoFit/>
          </a:bodyPr>
          <a:p>
            <a:pPr indent="0">
              <a:buFont typeface="Wingdings" panose="05000000000000000000" charset="0"/>
              <a:buNone/>
            </a:pPr>
            <a:r>
              <a:rPr lang="zh-CN" altLang="en-US">
                <a:latin typeface="+mn-ea"/>
                <a:cs typeface="微软雅黑" panose="020B0503020204020204" charset="-122"/>
                <a:sym typeface="+mn-ea"/>
              </a:rPr>
              <a:t>《</a:t>
            </a:r>
            <a:r>
              <a:rPr lang="zh-CN" altLang="en-US" b="1">
                <a:latin typeface="+mn-ea"/>
                <a:cs typeface="微软雅黑" panose="020B0503020204020204" charset="-122"/>
                <a:sym typeface="+mn-ea"/>
              </a:rPr>
              <a:t> </a:t>
            </a:r>
            <a:r>
              <a:rPr lang="en-US" altLang="zh-CN" b="1">
                <a:latin typeface="+mn-ea"/>
                <a:cs typeface="微软雅黑" panose="020B0503020204020204" charset="-122"/>
                <a:sym typeface="+mn-ea"/>
              </a:rPr>
              <a:t>GB50007-2011</a:t>
            </a:r>
            <a:r>
              <a:rPr lang="zh-CN" altLang="en-US">
                <a:latin typeface="+mn-ea"/>
                <a:cs typeface="微软雅黑" panose="020B0503020204020204" charset="-122"/>
                <a:sym typeface="+mn-ea"/>
              </a:rPr>
              <a:t>》</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桩体布置和参数设计</a:t>
            </a:r>
            <a:r>
              <a:rPr lang="zh-CN" altLang="en-US" b="1">
                <a:solidFill>
                  <a:srgbClr val="FF0000"/>
                </a:solidFill>
                <a:sym typeface="+mn-ea"/>
              </a:rPr>
              <a:t>经验化特点</a:t>
            </a:r>
            <a:endParaRPr lang="zh-CN" altLang="en-US" b="1">
              <a:solidFill>
                <a:srgbClr val="FF0000"/>
              </a:solidFill>
              <a:sym typeface="+mn-ea"/>
            </a:endParaRPr>
          </a:p>
        </p:txBody>
      </p:sp>
      <p:pic>
        <p:nvPicPr>
          <p:cNvPr id="96" name="图片 95"/>
          <p:cNvPicPr>
            <a:picLocks noChangeAspect="1"/>
          </p:cNvPicPr>
          <p:nvPr/>
        </p:nvPicPr>
        <p:blipFill>
          <a:blip r:embed="rId1"/>
          <a:stretch>
            <a:fillRect/>
          </a:stretch>
        </p:blipFill>
        <p:spPr>
          <a:xfrm>
            <a:off x="2468245" y="1785620"/>
            <a:ext cx="6355080" cy="4057650"/>
          </a:xfrm>
          <a:prstGeom prst="rect">
            <a:avLst/>
          </a:prstGeom>
        </p:spPr>
      </p:pic>
      <p:sp>
        <p:nvSpPr>
          <p:cNvPr id="2" name="云形标注 1"/>
          <p:cNvSpPr/>
          <p:nvPr/>
        </p:nvSpPr>
        <p:spPr>
          <a:xfrm>
            <a:off x="154940" y="2326005"/>
            <a:ext cx="2073910" cy="2172335"/>
          </a:xfrm>
          <a:prstGeom prst="cloudCallout">
            <a:avLst>
              <a:gd name="adj1" fmla="val 58787"/>
              <a:gd name="adj2" fmla="val 37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目前多根据地勘报告中土层的分析按经验初步设定处理深度后，再按规范进行理论验算</a:t>
            </a:r>
            <a:endParaRPr lang="zh-CN" altLang="en-US" sz="1400"/>
          </a:p>
        </p:txBody>
      </p:sp>
      <p:sp>
        <p:nvSpPr>
          <p:cNvPr id="3" name="文本框 2"/>
          <p:cNvSpPr txBox="1"/>
          <p:nvPr/>
        </p:nvSpPr>
        <p:spPr>
          <a:xfrm>
            <a:off x="380365" y="1791335"/>
            <a:ext cx="1848485" cy="337185"/>
          </a:xfrm>
          <a:prstGeom prst="rect">
            <a:avLst/>
          </a:prstGeom>
          <a:noFill/>
        </p:spPr>
        <p:txBody>
          <a:bodyPr wrap="square" rtlCol="0">
            <a:spAutoFit/>
          </a:bodyPr>
          <a:p>
            <a:pPr algn="ctr"/>
            <a:r>
              <a:rPr lang="zh-CN" altLang="en-US" sz="1600" b="1">
                <a:solidFill>
                  <a:srgbClr val="FF0000"/>
                </a:solidFill>
              </a:rPr>
              <a:t>振冲桩处理深度</a:t>
            </a:r>
            <a:endParaRPr lang="zh-CN" altLang="en-US" sz="1600"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01295" y="1564640"/>
            <a:ext cx="8692515" cy="8604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85685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桩体布置和参数设计</a:t>
            </a:r>
            <a:r>
              <a:rPr lang="zh-CN" altLang="en-US" b="1">
                <a:solidFill>
                  <a:srgbClr val="FF0000"/>
                </a:solidFill>
                <a:sym typeface="+mn-ea"/>
              </a:rPr>
              <a:t>经验化特点</a:t>
            </a:r>
            <a:endParaRPr lang="zh-CN" altLang="en-US" b="1">
              <a:solidFill>
                <a:srgbClr val="FF0000"/>
              </a:solidFill>
              <a:sym typeface="+mn-ea"/>
            </a:endParaRPr>
          </a:p>
        </p:txBody>
      </p:sp>
      <p:sp>
        <p:nvSpPr>
          <p:cNvPr id="11" name="矩形 10"/>
          <p:cNvSpPr/>
          <p:nvPr/>
        </p:nvSpPr>
        <p:spPr>
          <a:xfrm>
            <a:off x="180340" y="2809875"/>
            <a:ext cx="8713470" cy="31984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184275" y="1599565"/>
            <a:ext cx="6878320" cy="368300"/>
          </a:xfrm>
          <a:prstGeom prst="rect">
            <a:avLst/>
          </a:prstGeom>
          <a:noFill/>
        </p:spPr>
        <p:txBody>
          <a:bodyPr wrap="square" rtlCol="0">
            <a:spAutoFit/>
          </a:bodyPr>
          <a:p>
            <a:pPr algn="ctr"/>
            <a:r>
              <a:rPr lang="zh-CN" altLang="zh-CN" b="1"/>
              <a:t>不同的桩径和桩距的组合可以实现相同的面积置换率</a:t>
            </a:r>
            <a:r>
              <a:rPr lang="en-US" altLang="zh-CN" b="1"/>
              <a:t>m=d</a:t>
            </a:r>
            <a:r>
              <a:rPr lang="en-US" altLang="zh-CN" b="1">
                <a:latin typeface="Arial" panose="020B0604020202020204" pitchFamily="34" charset="0"/>
                <a:cs typeface="Arial" panose="020B0604020202020204" pitchFamily="34" charset="0"/>
              </a:rPr>
              <a:t>ₒ²/d</a:t>
            </a:r>
            <a:r>
              <a:rPr lang="en-US" altLang="zh-CN" sz="1200" b="1">
                <a:latin typeface="Arial" panose="020B0604020202020204" pitchFamily="34" charset="0"/>
                <a:cs typeface="Arial" panose="020B0604020202020204" pitchFamily="34" charset="0"/>
              </a:rPr>
              <a:t>c</a:t>
            </a:r>
            <a:r>
              <a:rPr lang="en-US" altLang="zh-CN" b="1">
                <a:latin typeface="Arial" panose="020B0604020202020204" pitchFamily="34" charset="0"/>
                <a:cs typeface="Arial" panose="020B0604020202020204" pitchFamily="34" charset="0"/>
              </a:rPr>
              <a:t>²</a:t>
            </a:r>
            <a:endParaRPr lang="en-US" altLang="zh-CN" b="1">
              <a:latin typeface="Arial" panose="020B0604020202020204" pitchFamily="34" charset="0"/>
              <a:cs typeface="Arial" panose="020B0604020202020204" pitchFamily="34" charset="0"/>
            </a:endParaRPr>
          </a:p>
        </p:txBody>
      </p:sp>
      <p:sp>
        <p:nvSpPr>
          <p:cNvPr id="13" name="文本框 12"/>
          <p:cNvSpPr txBox="1"/>
          <p:nvPr/>
        </p:nvSpPr>
        <p:spPr>
          <a:xfrm>
            <a:off x="1111250" y="1955800"/>
            <a:ext cx="389255" cy="368300"/>
          </a:xfrm>
          <a:prstGeom prst="rect">
            <a:avLst/>
          </a:prstGeom>
          <a:noFill/>
        </p:spPr>
        <p:txBody>
          <a:bodyPr wrap="none" rtlCol="0" anchor="t">
            <a:spAutoFit/>
          </a:bodyPr>
          <a:p>
            <a:r>
              <a:rPr lang="en-US" altLang="zh-CN">
                <a:sym typeface="+mn-ea"/>
              </a:rPr>
              <a:t>d</a:t>
            </a:r>
            <a:r>
              <a:rPr lang="en-US" altLang="zh-CN">
                <a:latin typeface="Arial" panose="020B0604020202020204" pitchFamily="34" charset="0"/>
                <a:cs typeface="Arial" panose="020B0604020202020204" pitchFamily="34" charset="0"/>
                <a:sym typeface="+mn-ea"/>
              </a:rPr>
              <a:t>ₒ</a:t>
            </a:r>
            <a:endParaRPr lang="zh-CN" altLang="en-US"/>
          </a:p>
        </p:txBody>
      </p:sp>
      <p:sp>
        <p:nvSpPr>
          <p:cNvPr id="14" name="文本框 13"/>
          <p:cNvSpPr txBox="1"/>
          <p:nvPr/>
        </p:nvSpPr>
        <p:spPr>
          <a:xfrm>
            <a:off x="1373505" y="2017395"/>
            <a:ext cx="1075055" cy="306705"/>
          </a:xfrm>
          <a:prstGeom prst="rect">
            <a:avLst/>
          </a:prstGeom>
          <a:noFill/>
        </p:spPr>
        <p:txBody>
          <a:bodyPr wrap="square" rtlCol="0">
            <a:spAutoFit/>
          </a:bodyPr>
          <a:p>
            <a:r>
              <a:rPr lang="en-US" altLang="zh-CN" sz="1400"/>
              <a:t>--</a:t>
            </a:r>
            <a:r>
              <a:rPr lang="zh-CN" altLang="zh-CN" sz="1400"/>
              <a:t>平均桩径</a:t>
            </a:r>
            <a:endParaRPr lang="zh-CN" altLang="zh-CN" sz="1400"/>
          </a:p>
        </p:txBody>
      </p:sp>
      <p:sp>
        <p:nvSpPr>
          <p:cNvPr id="15" name="文本框 14"/>
          <p:cNvSpPr txBox="1"/>
          <p:nvPr/>
        </p:nvSpPr>
        <p:spPr>
          <a:xfrm>
            <a:off x="2812415" y="1982470"/>
            <a:ext cx="399415" cy="368300"/>
          </a:xfrm>
          <a:prstGeom prst="rect">
            <a:avLst/>
          </a:prstGeom>
          <a:noFill/>
        </p:spPr>
        <p:txBody>
          <a:bodyPr wrap="none" rtlCol="0" anchor="t">
            <a:spAutoFit/>
          </a:bodyPr>
          <a:p>
            <a:r>
              <a:rPr lang="en-US" altLang="zh-CN">
                <a:cs typeface="+mn-lt"/>
                <a:sym typeface="+mn-ea"/>
              </a:rPr>
              <a:t>dc</a:t>
            </a:r>
            <a:endParaRPr lang="en-US" altLang="zh-CN">
              <a:cs typeface="+mn-lt"/>
              <a:sym typeface="+mn-ea"/>
            </a:endParaRPr>
          </a:p>
        </p:txBody>
      </p:sp>
      <p:sp>
        <p:nvSpPr>
          <p:cNvPr id="16" name="文本框 15"/>
          <p:cNvSpPr txBox="1"/>
          <p:nvPr/>
        </p:nvSpPr>
        <p:spPr>
          <a:xfrm>
            <a:off x="3059430" y="2013585"/>
            <a:ext cx="5109845" cy="306705"/>
          </a:xfrm>
          <a:prstGeom prst="rect">
            <a:avLst/>
          </a:prstGeom>
          <a:noFill/>
        </p:spPr>
        <p:txBody>
          <a:bodyPr wrap="square" rtlCol="0">
            <a:spAutoFit/>
          </a:bodyPr>
          <a:p>
            <a:r>
              <a:rPr lang="en-US" altLang="zh-CN" sz="1400"/>
              <a:t>--</a:t>
            </a:r>
            <a:r>
              <a:rPr lang="zh-CN" altLang="en-US" sz="1400"/>
              <a:t>单桩等效影响圆直径，等边三角形为</a:t>
            </a:r>
            <a:r>
              <a:rPr lang="en-US" altLang="zh-CN" sz="1400"/>
              <a:t>1.05 S</a:t>
            </a:r>
            <a:r>
              <a:rPr lang="zh-CN" altLang="zh-CN" sz="1400"/>
              <a:t>，正方形为</a:t>
            </a:r>
            <a:r>
              <a:rPr lang="en-US" altLang="zh-CN" sz="1400"/>
              <a:t>1.13 S</a:t>
            </a:r>
            <a:endParaRPr lang="en-US" altLang="zh-CN" sz="1400"/>
          </a:p>
        </p:txBody>
      </p:sp>
      <p:sp>
        <p:nvSpPr>
          <p:cNvPr id="17" name="矩形 16"/>
          <p:cNvSpPr/>
          <p:nvPr/>
        </p:nvSpPr>
        <p:spPr>
          <a:xfrm>
            <a:off x="259715" y="3270885"/>
            <a:ext cx="4131945" cy="169608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556260" y="33813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椭圆 24"/>
          <p:cNvSpPr/>
          <p:nvPr/>
        </p:nvSpPr>
        <p:spPr>
          <a:xfrm>
            <a:off x="856615" y="3388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1176655" y="3388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1477010" y="3395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1803400" y="3388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nvSpPr>
        <p:spPr>
          <a:xfrm>
            <a:off x="2103755" y="3395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2423795" y="3395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2724150" y="340233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nvSpPr>
        <p:spPr>
          <a:xfrm>
            <a:off x="3030220" y="34016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3330575" y="340868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椭圆 37"/>
          <p:cNvSpPr/>
          <p:nvPr/>
        </p:nvSpPr>
        <p:spPr>
          <a:xfrm>
            <a:off x="3650615" y="340868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3950970" y="341566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721360" y="36347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椭圆 74"/>
          <p:cNvSpPr/>
          <p:nvPr/>
        </p:nvSpPr>
        <p:spPr>
          <a:xfrm>
            <a:off x="1021715" y="3641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椭圆 77"/>
          <p:cNvSpPr/>
          <p:nvPr/>
        </p:nvSpPr>
        <p:spPr>
          <a:xfrm>
            <a:off x="1341755" y="3641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椭圆 91"/>
          <p:cNvSpPr/>
          <p:nvPr/>
        </p:nvSpPr>
        <p:spPr>
          <a:xfrm>
            <a:off x="1642110" y="3648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椭圆 104"/>
          <p:cNvSpPr/>
          <p:nvPr/>
        </p:nvSpPr>
        <p:spPr>
          <a:xfrm>
            <a:off x="1968500" y="3641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椭圆 106"/>
          <p:cNvSpPr/>
          <p:nvPr/>
        </p:nvSpPr>
        <p:spPr>
          <a:xfrm>
            <a:off x="2268855" y="3648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椭圆 107"/>
          <p:cNvSpPr/>
          <p:nvPr/>
        </p:nvSpPr>
        <p:spPr>
          <a:xfrm>
            <a:off x="2588895" y="3648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椭圆 108"/>
          <p:cNvSpPr/>
          <p:nvPr/>
        </p:nvSpPr>
        <p:spPr>
          <a:xfrm>
            <a:off x="2889250" y="36556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椭圆 109"/>
          <p:cNvSpPr/>
          <p:nvPr/>
        </p:nvSpPr>
        <p:spPr>
          <a:xfrm>
            <a:off x="3195320" y="36550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椭圆 110"/>
          <p:cNvSpPr/>
          <p:nvPr/>
        </p:nvSpPr>
        <p:spPr>
          <a:xfrm>
            <a:off x="3495675" y="36620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椭圆 111"/>
          <p:cNvSpPr/>
          <p:nvPr/>
        </p:nvSpPr>
        <p:spPr>
          <a:xfrm>
            <a:off x="3815715" y="36620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椭圆 112"/>
          <p:cNvSpPr/>
          <p:nvPr/>
        </p:nvSpPr>
        <p:spPr>
          <a:xfrm>
            <a:off x="4116070" y="366903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椭圆 113"/>
          <p:cNvSpPr/>
          <p:nvPr/>
        </p:nvSpPr>
        <p:spPr>
          <a:xfrm>
            <a:off x="377825" y="36347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椭圆 114"/>
          <p:cNvSpPr/>
          <p:nvPr/>
        </p:nvSpPr>
        <p:spPr>
          <a:xfrm>
            <a:off x="564515" y="389509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椭圆 115"/>
          <p:cNvSpPr/>
          <p:nvPr/>
        </p:nvSpPr>
        <p:spPr>
          <a:xfrm>
            <a:off x="864870" y="39020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椭圆 116"/>
          <p:cNvSpPr/>
          <p:nvPr/>
        </p:nvSpPr>
        <p:spPr>
          <a:xfrm>
            <a:off x="1184910" y="39020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椭圆 117"/>
          <p:cNvSpPr/>
          <p:nvPr/>
        </p:nvSpPr>
        <p:spPr>
          <a:xfrm>
            <a:off x="1485265" y="39090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9" name="椭圆 118"/>
          <p:cNvSpPr/>
          <p:nvPr/>
        </p:nvSpPr>
        <p:spPr>
          <a:xfrm>
            <a:off x="1811655" y="39020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椭圆 119"/>
          <p:cNvSpPr/>
          <p:nvPr/>
        </p:nvSpPr>
        <p:spPr>
          <a:xfrm>
            <a:off x="2112010" y="39090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椭圆 120"/>
          <p:cNvSpPr/>
          <p:nvPr/>
        </p:nvSpPr>
        <p:spPr>
          <a:xfrm>
            <a:off x="2432050" y="39090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2" name="椭圆 121"/>
          <p:cNvSpPr/>
          <p:nvPr/>
        </p:nvSpPr>
        <p:spPr>
          <a:xfrm>
            <a:off x="2732405" y="39160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3" name="椭圆 122"/>
          <p:cNvSpPr/>
          <p:nvPr/>
        </p:nvSpPr>
        <p:spPr>
          <a:xfrm>
            <a:off x="3038475" y="39154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4" name="椭圆 123"/>
          <p:cNvSpPr/>
          <p:nvPr/>
        </p:nvSpPr>
        <p:spPr>
          <a:xfrm>
            <a:off x="3338830" y="39223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5" name="椭圆 124"/>
          <p:cNvSpPr/>
          <p:nvPr/>
        </p:nvSpPr>
        <p:spPr>
          <a:xfrm>
            <a:off x="3658870" y="39223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6" name="椭圆 125"/>
          <p:cNvSpPr/>
          <p:nvPr/>
        </p:nvSpPr>
        <p:spPr>
          <a:xfrm>
            <a:off x="3959225" y="392938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椭圆 126"/>
          <p:cNvSpPr/>
          <p:nvPr/>
        </p:nvSpPr>
        <p:spPr>
          <a:xfrm>
            <a:off x="729615" y="414845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椭圆 127"/>
          <p:cNvSpPr/>
          <p:nvPr/>
        </p:nvSpPr>
        <p:spPr>
          <a:xfrm>
            <a:off x="1029970" y="41554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椭圆 128"/>
          <p:cNvSpPr/>
          <p:nvPr/>
        </p:nvSpPr>
        <p:spPr>
          <a:xfrm>
            <a:off x="1350010" y="41554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0" name="椭圆 129"/>
          <p:cNvSpPr/>
          <p:nvPr/>
        </p:nvSpPr>
        <p:spPr>
          <a:xfrm>
            <a:off x="1650365" y="41624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1" name="椭圆 130"/>
          <p:cNvSpPr/>
          <p:nvPr/>
        </p:nvSpPr>
        <p:spPr>
          <a:xfrm>
            <a:off x="1976755" y="41554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椭圆 131"/>
          <p:cNvSpPr/>
          <p:nvPr/>
        </p:nvSpPr>
        <p:spPr>
          <a:xfrm>
            <a:off x="2277110" y="41624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椭圆 132"/>
          <p:cNvSpPr/>
          <p:nvPr/>
        </p:nvSpPr>
        <p:spPr>
          <a:xfrm>
            <a:off x="2597150" y="41624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椭圆 134"/>
          <p:cNvSpPr/>
          <p:nvPr/>
        </p:nvSpPr>
        <p:spPr>
          <a:xfrm>
            <a:off x="2897505" y="41694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椭圆 135"/>
          <p:cNvSpPr/>
          <p:nvPr/>
        </p:nvSpPr>
        <p:spPr>
          <a:xfrm>
            <a:off x="3203575" y="41687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椭圆 136"/>
          <p:cNvSpPr/>
          <p:nvPr/>
        </p:nvSpPr>
        <p:spPr>
          <a:xfrm>
            <a:off x="3503930" y="41757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椭圆 137"/>
          <p:cNvSpPr/>
          <p:nvPr/>
        </p:nvSpPr>
        <p:spPr>
          <a:xfrm>
            <a:off x="3823970" y="41757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椭圆 138"/>
          <p:cNvSpPr/>
          <p:nvPr/>
        </p:nvSpPr>
        <p:spPr>
          <a:xfrm>
            <a:off x="4098925" y="41827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0" name="椭圆 139"/>
          <p:cNvSpPr/>
          <p:nvPr/>
        </p:nvSpPr>
        <p:spPr>
          <a:xfrm>
            <a:off x="386080" y="414845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椭圆 140"/>
          <p:cNvSpPr/>
          <p:nvPr/>
        </p:nvSpPr>
        <p:spPr>
          <a:xfrm>
            <a:off x="563880" y="439737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2" name="椭圆 141"/>
          <p:cNvSpPr/>
          <p:nvPr/>
        </p:nvSpPr>
        <p:spPr>
          <a:xfrm>
            <a:off x="864235" y="4404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椭圆 142"/>
          <p:cNvSpPr/>
          <p:nvPr/>
        </p:nvSpPr>
        <p:spPr>
          <a:xfrm>
            <a:off x="1184275" y="4404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4" name="椭圆 143"/>
          <p:cNvSpPr/>
          <p:nvPr/>
        </p:nvSpPr>
        <p:spPr>
          <a:xfrm>
            <a:off x="1484630" y="4411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5" name="椭圆 144"/>
          <p:cNvSpPr/>
          <p:nvPr/>
        </p:nvSpPr>
        <p:spPr>
          <a:xfrm>
            <a:off x="1811020" y="44043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6" name="椭圆 145"/>
          <p:cNvSpPr/>
          <p:nvPr/>
        </p:nvSpPr>
        <p:spPr>
          <a:xfrm>
            <a:off x="2111375" y="4411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7" name="椭圆 146"/>
          <p:cNvSpPr/>
          <p:nvPr/>
        </p:nvSpPr>
        <p:spPr>
          <a:xfrm>
            <a:off x="2431415" y="44113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8" name="椭圆 147"/>
          <p:cNvSpPr/>
          <p:nvPr/>
        </p:nvSpPr>
        <p:spPr>
          <a:xfrm>
            <a:off x="2731770" y="441833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椭圆 148"/>
          <p:cNvSpPr/>
          <p:nvPr/>
        </p:nvSpPr>
        <p:spPr>
          <a:xfrm>
            <a:off x="3037840" y="44176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椭圆 149"/>
          <p:cNvSpPr/>
          <p:nvPr/>
        </p:nvSpPr>
        <p:spPr>
          <a:xfrm>
            <a:off x="3338195" y="442468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1" name="椭圆 150"/>
          <p:cNvSpPr/>
          <p:nvPr/>
        </p:nvSpPr>
        <p:spPr>
          <a:xfrm>
            <a:off x="3658235" y="442468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椭圆 151"/>
          <p:cNvSpPr/>
          <p:nvPr/>
        </p:nvSpPr>
        <p:spPr>
          <a:xfrm>
            <a:off x="3958590" y="443166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3" name="椭圆 152"/>
          <p:cNvSpPr/>
          <p:nvPr/>
        </p:nvSpPr>
        <p:spPr>
          <a:xfrm>
            <a:off x="728980" y="46507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 name="椭圆 153"/>
          <p:cNvSpPr/>
          <p:nvPr/>
        </p:nvSpPr>
        <p:spPr>
          <a:xfrm>
            <a:off x="1029335" y="4657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 name="椭圆 154"/>
          <p:cNvSpPr/>
          <p:nvPr/>
        </p:nvSpPr>
        <p:spPr>
          <a:xfrm>
            <a:off x="1349375" y="4657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6" name="椭圆 155"/>
          <p:cNvSpPr/>
          <p:nvPr/>
        </p:nvSpPr>
        <p:spPr>
          <a:xfrm>
            <a:off x="1649730" y="4664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椭圆 156"/>
          <p:cNvSpPr/>
          <p:nvPr/>
        </p:nvSpPr>
        <p:spPr>
          <a:xfrm>
            <a:off x="1976120" y="465772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8" name="椭圆 157"/>
          <p:cNvSpPr/>
          <p:nvPr/>
        </p:nvSpPr>
        <p:spPr>
          <a:xfrm>
            <a:off x="2276475" y="4664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9" name="椭圆 158"/>
          <p:cNvSpPr/>
          <p:nvPr/>
        </p:nvSpPr>
        <p:spPr>
          <a:xfrm>
            <a:off x="2596515" y="466471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椭圆 159"/>
          <p:cNvSpPr/>
          <p:nvPr/>
        </p:nvSpPr>
        <p:spPr>
          <a:xfrm>
            <a:off x="2896870" y="467169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椭圆 160"/>
          <p:cNvSpPr/>
          <p:nvPr/>
        </p:nvSpPr>
        <p:spPr>
          <a:xfrm>
            <a:off x="3202940" y="467106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椭圆 161"/>
          <p:cNvSpPr/>
          <p:nvPr/>
        </p:nvSpPr>
        <p:spPr>
          <a:xfrm>
            <a:off x="3503295" y="46780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3" name="椭圆 162"/>
          <p:cNvSpPr/>
          <p:nvPr/>
        </p:nvSpPr>
        <p:spPr>
          <a:xfrm>
            <a:off x="3823335" y="4678045"/>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4" name="椭圆 163"/>
          <p:cNvSpPr/>
          <p:nvPr/>
        </p:nvSpPr>
        <p:spPr>
          <a:xfrm>
            <a:off x="4098290" y="467233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5" name="椭圆 164"/>
          <p:cNvSpPr/>
          <p:nvPr/>
        </p:nvSpPr>
        <p:spPr>
          <a:xfrm>
            <a:off x="385445" y="4650740"/>
            <a:ext cx="203835" cy="1905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6" name="矩形 165"/>
          <p:cNvSpPr/>
          <p:nvPr/>
        </p:nvSpPr>
        <p:spPr>
          <a:xfrm>
            <a:off x="4506595" y="3277870"/>
            <a:ext cx="4315460" cy="169608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7" name="椭圆 166"/>
          <p:cNvSpPr/>
          <p:nvPr/>
        </p:nvSpPr>
        <p:spPr>
          <a:xfrm>
            <a:off x="4605020" y="34023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8" name="椭圆 167"/>
          <p:cNvSpPr/>
          <p:nvPr/>
        </p:nvSpPr>
        <p:spPr>
          <a:xfrm>
            <a:off x="4932680" y="340296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9" name="椭圆 168"/>
          <p:cNvSpPr/>
          <p:nvPr/>
        </p:nvSpPr>
        <p:spPr>
          <a:xfrm>
            <a:off x="5262880" y="339725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0" name="椭圆 169"/>
          <p:cNvSpPr/>
          <p:nvPr/>
        </p:nvSpPr>
        <p:spPr>
          <a:xfrm>
            <a:off x="5590540" y="339788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1" name="椭圆 170"/>
          <p:cNvSpPr/>
          <p:nvPr/>
        </p:nvSpPr>
        <p:spPr>
          <a:xfrm>
            <a:off x="5927090" y="33947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椭圆 171"/>
          <p:cNvSpPr/>
          <p:nvPr/>
        </p:nvSpPr>
        <p:spPr>
          <a:xfrm>
            <a:off x="6254750" y="33953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3" name="椭圆 172"/>
          <p:cNvSpPr/>
          <p:nvPr/>
        </p:nvSpPr>
        <p:spPr>
          <a:xfrm>
            <a:off x="6584950" y="33896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4" name="椭圆 173"/>
          <p:cNvSpPr/>
          <p:nvPr/>
        </p:nvSpPr>
        <p:spPr>
          <a:xfrm>
            <a:off x="6912610" y="339026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5" name="椭圆 174"/>
          <p:cNvSpPr/>
          <p:nvPr/>
        </p:nvSpPr>
        <p:spPr>
          <a:xfrm>
            <a:off x="7265670" y="338518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6" name="椭圆 175"/>
          <p:cNvSpPr/>
          <p:nvPr/>
        </p:nvSpPr>
        <p:spPr>
          <a:xfrm>
            <a:off x="7602220" y="33820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7" name="椭圆 176"/>
          <p:cNvSpPr/>
          <p:nvPr/>
        </p:nvSpPr>
        <p:spPr>
          <a:xfrm>
            <a:off x="7929880" y="33826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8" name="椭圆 177"/>
          <p:cNvSpPr/>
          <p:nvPr/>
        </p:nvSpPr>
        <p:spPr>
          <a:xfrm>
            <a:off x="8260080" y="33769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9" name="椭圆 178"/>
          <p:cNvSpPr/>
          <p:nvPr/>
        </p:nvSpPr>
        <p:spPr>
          <a:xfrm>
            <a:off x="4782820" y="369570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0" name="椭圆 179"/>
          <p:cNvSpPr/>
          <p:nvPr/>
        </p:nvSpPr>
        <p:spPr>
          <a:xfrm>
            <a:off x="5110480" y="369633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1" name="椭圆 180"/>
          <p:cNvSpPr/>
          <p:nvPr/>
        </p:nvSpPr>
        <p:spPr>
          <a:xfrm>
            <a:off x="5440680" y="369062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2" name="椭圆 181"/>
          <p:cNvSpPr/>
          <p:nvPr/>
        </p:nvSpPr>
        <p:spPr>
          <a:xfrm>
            <a:off x="5768340" y="369125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3" name="椭圆 182"/>
          <p:cNvSpPr/>
          <p:nvPr/>
        </p:nvSpPr>
        <p:spPr>
          <a:xfrm>
            <a:off x="6104890" y="368808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4" name="椭圆 183"/>
          <p:cNvSpPr/>
          <p:nvPr/>
        </p:nvSpPr>
        <p:spPr>
          <a:xfrm>
            <a:off x="6432550" y="368871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5" name="椭圆 184"/>
          <p:cNvSpPr/>
          <p:nvPr/>
        </p:nvSpPr>
        <p:spPr>
          <a:xfrm>
            <a:off x="6762750" y="368300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6" name="椭圆 185"/>
          <p:cNvSpPr/>
          <p:nvPr/>
        </p:nvSpPr>
        <p:spPr>
          <a:xfrm>
            <a:off x="7090410" y="368363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7" name="椭圆 186"/>
          <p:cNvSpPr/>
          <p:nvPr/>
        </p:nvSpPr>
        <p:spPr>
          <a:xfrm>
            <a:off x="7443470" y="367855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8" name="椭圆 187"/>
          <p:cNvSpPr/>
          <p:nvPr/>
        </p:nvSpPr>
        <p:spPr>
          <a:xfrm>
            <a:off x="7780020" y="367538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9" name="椭圆 188"/>
          <p:cNvSpPr/>
          <p:nvPr/>
        </p:nvSpPr>
        <p:spPr>
          <a:xfrm>
            <a:off x="8107680" y="367601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0" name="椭圆 189"/>
          <p:cNvSpPr/>
          <p:nvPr/>
        </p:nvSpPr>
        <p:spPr>
          <a:xfrm>
            <a:off x="8437880" y="367030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1" name="椭圆 190"/>
          <p:cNvSpPr/>
          <p:nvPr/>
        </p:nvSpPr>
        <p:spPr>
          <a:xfrm>
            <a:off x="4630420" y="400367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2" name="椭圆 191"/>
          <p:cNvSpPr/>
          <p:nvPr/>
        </p:nvSpPr>
        <p:spPr>
          <a:xfrm>
            <a:off x="4958080" y="40043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3" name="椭圆 192"/>
          <p:cNvSpPr/>
          <p:nvPr/>
        </p:nvSpPr>
        <p:spPr>
          <a:xfrm>
            <a:off x="5288280" y="399859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4" name="椭圆 193"/>
          <p:cNvSpPr/>
          <p:nvPr/>
        </p:nvSpPr>
        <p:spPr>
          <a:xfrm>
            <a:off x="5615940" y="39992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5" name="椭圆 194"/>
          <p:cNvSpPr/>
          <p:nvPr/>
        </p:nvSpPr>
        <p:spPr>
          <a:xfrm>
            <a:off x="5952490" y="399605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6" name="椭圆 195"/>
          <p:cNvSpPr/>
          <p:nvPr/>
        </p:nvSpPr>
        <p:spPr>
          <a:xfrm>
            <a:off x="6280150" y="399669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7" name="椭圆 196"/>
          <p:cNvSpPr/>
          <p:nvPr/>
        </p:nvSpPr>
        <p:spPr>
          <a:xfrm>
            <a:off x="6610350" y="399097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8" name="椭圆 197"/>
          <p:cNvSpPr/>
          <p:nvPr/>
        </p:nvSpPr>
        <p:spPr>
          <a:xfrm>
            <a:off x="6938010" y="39916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9" name="椭圆 198"/>
          <p:cNvSpPr/>
          <p:nvPr/>
        </p:nvSpPr>
        <p:spPr>
          <a:xfrm>
            <a:off x="7291070" y="39865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0" name="椭圆 199"/>
          <p:cNvSpPr/>
          <p:nvPr/>
        </p:nvSpPr>
        <p:spPr>
          <a:xfrm>
            <a:off x="7627620" y="398335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椭圆 200"/>
          <p:cNvSpPr/>
          <p:nvPr/>
        </p:nvSpPr>
        <p:spPr>
          <a:xfrm>
            <a:off x="7955280" y="398399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2" name="椭圆 201"/>
          <p:cNvSpPr/>
          <p:nvPr/>
        </p:nvSpPr>
        <p:spPr>
          <a:xfrm>
            <a:off x="8285480" y="397827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3" name="椭圆 202"/>
          <p:cNvSpPr/>
          <p:nvPr/>
        </p:nvSpPr>
        <p:spPr>
          <a:xfrm>
            <a:off x="4808220" y="42970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4" name="椭圆 203"/>
          <p:cNvSpPr/>
          <p:nvPr/>
        </p:nvSpPr>
        <p:spPr>
          <a:xfrm>
            <a:off x="5135880" y="429768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5" name="椭圆 204"/>
          <p:cNvSpPr/>
          <p:nvPr/>
        </p:nvSpPr>
        <p:spPr>
          <a:xfrm>
            <a:off x="5466080" y="429196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6" name="椭圆 205"/>
          <p:cNvSpPr/>
          <p:nvPr/>
        </p:nvSpPr>
        <p:spPr>
          <a:xfrm>
            <a:off x="5793740" y="429260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7" name="椭圆 206"/>
          <p:cNvSpPr/>
          <p:nvPr/>
        </p:nvSpPr>
        <p:spPr>
          <a:xfrm>
            <a:off x="6130290" y="428942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8" name="椭圆 207"/>
          <p:cNvSpPr/>
          <p:nvPr/>
        </p:nvSpPr>
        <p:spPr>
          <a:xfrm>
            <a:off x="6457950" y="429006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9" name="椭圆 208"/>
          <p:cNvSpPr/>
          <p:nvPr/>
        </p:nvSpPr>
        <p:spPr>
          <a:xfrm>
            <a:off x="6788150" y="42843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2" name="椭圆 221"/>
          <p:cNvSpPr/>
          <p:nvPr/>
        </p:nvSpPr>
        <p:spPr>
          <a:xfrm>
            <a:off x="7115810" y="428498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1" name="椭圆 270"/>
          <p:cNvSpPr/>
          <p:nvPr/>
        </p:nvSpPr>
        <p:spPr>
          <a:xfrm>
            <a:off x="7468870" y="427990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2" name="椭圆 271"/>
          <p:cNvSpPr/>
          <p:nvPr/>
        </p:nvSpPr>
        <p:spPr>
          <a:xfrm>
            <a:off x="7805420" y="427672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3" name="椭圆 272"/>
          <p:cNvSpPr/>
          <p:nvPr/>
        </p:nvSpPr>
        <p:spPr>
          <a:xfrm>
            <a:off x="8133080" y="427736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4" name="椭圆 273"/>
          <p:cNvSpPr/>
          <p:nvPr/>
        </p:nvSpPr>
        <p:spPr>
          <a:xfrm>
            <a:off x="8463280" y="42716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5" name="椭圆 274"/>
          <p:cNvSpPr/>
          <p:nvPr/>
        </p:nvSpPr>
        <p:spPr>
          <a:xfrm>
            <a:off x="4653280" y="46215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6" name="椭圆 275"/>
          <p:cNvSpPr/>
          <p:nvPr/>
        </p:nvSpPr>
        <p:spPr>
          <a:xfrm>
            <a:off x="4980940" y="462216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7" name="椭圆 276"/>
          <p:cNvSpPr/>
          <p:nvPr/>
        </p:nvSpPr>
        <p:spPr>
          <a:xfrm>
            <a:off x="5311140" y="461645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8" name="椭圆 277"/>
          <p:cNvSpPr/>
          <p:nvPr/>
        </p:nvSpPr>
        <p:spPr>
          <a:xfrm>
            <a:off x="5638800" y="461708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9" name="椭圆 278"/>
          <p:cNvSpPr/>
          <p:nvPr/>
        </p:nvSpPr>
        <p:spPr>
          <a:xfrm>
            <a:off x="5975350" y="46139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0" name="椭圆 279"/>
          <p:cNvSpPr/>
          <p:nvPr/>
        </p:nvSpPr>
        <p:spPr>
          <a:xfrm>
            <a:off x="6303010" y="46145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1" name="椭圆 280"/>
          <p:cNvSpPr/>
          <p:nvPr/>
        </p:nvSpPr>
        <p:spPr>
          <a:xfrm>
            <a:off x="6633210" y="46088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2" name="椭圆 281"/>
          <p:cNvSpPr/>
          <p:nvPr/>
        </p:nvSpPr>
        <p:spPr>
          <a:xfrm>
            <a:off x="6960870" y="460946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4" name="椭圆 283"/>
          <p:cNvSpPr/>
          <p:nvPr/>
        </p:nvSpPr>
        <p:spPr>
          <a:xfrm>
            <a:off x="7313930" y="460438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7" name="椭圆 286"/>
          <p:cNvSpPr/>
          <p:nvPr/>
        </p:nvSpPr>
        <p:spPr>
          <a:xfrm>
            <a:off x="7650480" y="460121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8" name="椭圆 287"/>
          <p:cNvSpPr/>
          <p:nvPr/>
        </p:nvSpPr>
        <p:spPr>
          <a:xfrm>
            <a:off x="7978140" y="4601845"/>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9" name="椭圆 288"/>
          <p:cNvSpPr/>
          <p:nvPr/>
        </p:nvSpPr>
        <p:spPr>
          <a:xfrm>
            <a:off x="8308340" y="4596130"/>
            <a:ext cx="276860" cy="2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0" name="文本框 289"/>
          <p:cNvSpPr txBox="1"/>
          <p:nvPr/>
        </p:nvSpPr>
        <p:spPr>
          <a:xfrm>
            <a:off x="416560" y="4892675"/>
            <a:ext cx="3975735" cy="1060450"/>
          </a:xfrm>
          <a:prstGeom prst="rect">
            <a:avLst/>
          </a:prstGeom>
          <a:noFill/>
        </p:spPr>
        <p:txBody>
          <a:bodyPr wrap="square" rtlCol="0">
            <a:spAutoFit/>
          </a:bodyPr>
          <a:p>
            <a:pPr fontAlgn="auto">
              <a:lnSpc>
                <a:spcPct val="150000"/>
              </a:lnSpc>
            </a:pPr>
            <a:r>
              <a:rPr lang="zh-CN" altLang="zh-CN" sz="1200"/>
              <a:t>桩径</a:t>
            </a:r>
            <a:r>
              <a:rPr lang="en-US" altLang="zh-CN" sz="1200"/>
              <a:t>1</a:t>
            </a:r>
            <a:r>
              <a:rPr lang="zh-CN" altLang="en-US" sz="1200"/>
              <a:t>米，桩距</a:t>
            </a:r>
            <a:r>
              <a:rPr lang="en-US" altLang="zh-CN" sz="1200"/>
              <a:t>2</a:t>
            </a:r>
            <a:r>
              <a:rPr lang="zh-CN" altLang="en-US" sz="1200"/>
              <a:t>米情况：</a:t>
            </a:r>
            <a:r>
              <a:rPr lang="en-US" altLang="zh-CN" b="1">
                <a:solidFill>
                  <a:srgbClr val="FF0000"/>
                </a:solidFill>
              </a:rPr>
              <a:t>m=0.227</a:t>
            </a:r>
            <a:endParaRPr lang="en-US" altLang="zh-CN" b="1">
              <a:solidFill>
                <a:srgbClr val="FF0000"/>
              </a:solidFill>
            </a:endParaRPr>
          </a:p>
          <a:p>
            <a:pPr fontAlgn="auto">
              <a:lnSpc>
                <a:spcPct val="150000"/>
              </a:lnSpc>
            </a:pPr>
            <a:r>
              <a:rPr lang="zh-CN" altLang="en-US" sz="1200" b="1">
                <a:solidFill>
                  <a:schemeClr val="tx1"/>
                </a:solidFill>
              </a:rPr>
              <a:t>总桩数：</a:t>
            </a:r>
            <a:r>
              <a:rPr lang="en-US" altLang="zh-CN" sz="1200" b="1">
                <a:solidFill>
                  <a:schemeClr val="tx1"/>
                </a:solidFill>
              </a:rPr>
              <a:t>251X116=29116</a:t>
            </a:r>
            <a:endParaRPr lang="en-US" altLang="zh-CN" sz="1200" b="1">
              <a:solidFill>
                <a:schemeClr val="tx1"/>
              </a:solidFill>
            </a:endParaRPr>
          </a:p>
          <a:p>
            <a:pPr fontAlgn="auto">
              <a:lnSpc>
                <a:spcPct val="150000"/>
              </a:lnSpc>
            </a:pPr>
            <a:r>
              <a:rPr lang="zh-CN" altLang="en-US" sz="1200" b="1">
                <a:solidFill>
                  <a:schemeClr val="tx1"/>
                </a:solidFill>
              </a:rPr>
              <a:t>总进尺：</a:t>
            </a:r>
            <a:r>
              <a:rPr lang="en-US" altLang="zh-CN" sz="1200" b="1">
                <a:solidFill>
                  <a:schemeClr val="tx1"/>
                </a:solidFill>
              </a:rPr>
              <a:t>291160</a:t>
            </a:r>
            <a:r>
              <a:rPr lang="zh-CN" altLang="en-US" sz="1200" b="1">
                <a:solidFill>
                  <a:schemeClr val="tx1"/>
                </a:solidFill>
              </a:rPr>
              <a:t>米   总填料量：</a:t>
            </a:r>
            <a:r>
              <a:rPr lang="en-US" altLang="zh-CN" sz="1200" b="1">
                <a:solidFill>
                  <a:schemeClr val="tx1"/>
                </a:solidFill>
              </a:rPr>
              <a:t>285700 m</a:t>
            </a:r>
            <a:r>
              <a:rPr lang="en-US" altLang="zh-CN" sz="1200" b="1">
                <a:solidFill>
                  <a:schemeClr val="tx1"/>
                </a:solidFill>
                <a:latin typeface="微软雅黑" panose="020B0503020204020204" charset="-122"/>
                <a:ea typeface="微软雅黑" panose="020B0503020204020204" charset="-122"/>
              </a:rPr>
              <a:t>³</a:t>
            </a:r>
            <a:endParaRPr lang="en-US" altLang="zh-CN" sz="1200" b="1">
              <a:solidFill>
                <a:schemeClr val="tx1"/>
              </a:solidFill>
              <a:latin typeface="微软雅黑" panose="020B0503020204020204" charset="-122"/>
              <a:ea typeface="微软雅黑" panose="020B0503020204020204" charset="-122"/>
            </a:endParaRPr>
          </a:p>
        </p:txBody>
      </p:sp>
      <p:sp>
        <p:nvSpPr>
          <p:cNvPr id="291" name="文本框 290"/>
          <p:cNvSpPr txBox="1"/>
          <p:nvPr/>
        </p:nvSpPr>
        <p:spPr>
          <a:xfrm>
            <a:off x="4506595" y="5108575"/>
            <a:ext cx="3975735" cy="1106805"/>
          </a:xfrm>
          <a:prstGeom prst="rect">
            <a:avLst/>
          </a:prstGeom>
          <a:noFill/>
        </p:spPr>
        <p:txBody>
          <a:bodyPr wrap="square" rtlCol="0">
            <a:spAutoFit/>
          </a:bodyPr>
          <a:p>
            <a:r>
              <a:rPr lang="zh-CN" altLang="zh-CN" sz="1200"/>
              <a:t>桩径</a:t>
            </a:r>
            <a:r>
              <a:rPr lang="en-US" altLang="zh-CN" sz="1200"/>
              <a:t>1.2</a:t>
            </a:r>
            <a:r>
              <a:rPr lang="zh-CN" altLang="en-US" sz="1200"/>
              <a:t>米，桩距</a:t>
            </a:r>
            <a:r>
              <a:rPr lang="en-US" altLang="zh-CN" sz="1200"/>
              <a:t>2.4</a:t>
            </a:r>
            <a:r>
              <a:rPr lang="zh-CN" altLang="en-US" sz="1200"/>
              <a:t>米情况：</a:t>
            </a:r>
            <a:r>
              <a:rPr lang="en-US" altLang="zh-CN" b="1">
                <a:solidFill>
                  <a:srgbClr val="FF0000"/>
                </a:solidFill>
              </a:rPr>
              <a:t>m=0.227</a:t>
            </a:r>
            <a:endParaRPr lang="en-US" altLang="zh-CN" b="1">
              <a:solidFill>
                <a:srgbClr val="FF0000"/>
              </a:solidFill>
            </a:endParaRPr>
          </a:p>
          <a:p>
            <a:pPr fontAlgn="auto">
              <a:lnSpc>
                <a:spcPct val="150000"/>
              </a:lnSpc>
            </a:pPr>
            <a:r>
              <a:rPr lang="zh-CN" altLang="en-US" sz="1200" b="1">
                <a:sym typeface="+mn-ea"/>
              </a:rPr>
              <a:t>总桩数：</a:t>
            </a:r>
            <a:r>
              <a:rPr lang="en-US" altLang="zh-CN" sz="1200" b="1">
                <a:sym typeface="+mn-ea"/>
              </a:rPr>
              <a:t>209X96=20064</a:t>
            </a:r>
            <a:endParaRPr lang="en-US" altLang="zh-CN" sz="1200" b="1">
              <a:solidFill>
                <a:schemeClr val="tx1"/>
              </a:solidFill>
            </a:endParaRPr>
          </a:p>
          <a:p>
            <a:pPr fontAlgn="auto">
              <a:lnSpc>
                <a:spcPct val="150000"/>
              </a:lnSpc>
            </a:pPr>
            <a:r>
              <a:rPr lang="zh-CN" altLang="en-US" sz="1200" b="1">
                <a:sym typeface="+mn-ea"/>
              </a:rPr>
              <a:t>总进尺：</a:t>
            </a:r>
            <a:r>
              <a:rPr lang="en-US" altLang="zh-CN" sz="1200" b="1">
                <a:sym typeface="+mn-ea"/>
              </a:rPr>
              <a:t>20064</a:t>
            </a:r>
            <a:r>
              <a:rPr lang="zh-CN" altLang="en-US" sz="1200" b="1">
                <a:sym typeface="+mn-ea"/>
              </a:rPr>
              <a:t>米  总填料量：</a:t>
            </a:r>
            <a:r>
              <a:rPr lang="en-US" altLang="zh-CN" sz="1200" b="1">
                <a:sym typeface="+mn-ea"/>
              </a:rPr>
              <a:t>283504m</a:t>
            </a:r>
            <a:r>
              <a:rPr lang="en-US" altLang="zh-CN" sz="1200" b="1">
                <a:latin typeface="微软雅黑" panose="020B0503020204020204" charset="-122"/>
                <a:ea typeface="微软雅黑" panose="020B0503020204020204" charset="-122"/>
                <a:sym typeface="+mn-ea"/>
              </a:rPr>
              <a:t>³</a:t>
            </a:r>
            <a:endParaRPr lang="zh-CN" altLang="en-US" sz="1200" b="1">
              <a:solidFill>
                <a:schemeClr val="tx1"/>
              </a:solidFill>
            </a:endParaRPr>
          </a:p>
          <a:p>
            <a:endParaRPr lang="en-US" altLang="zh-CN" sz="1200" b="1">
              <a:solidFill>
                <a:srgbClr val="FF0000"/>
              </a:solidFill>
            </a:endParaRPr>
          </a:p>
        </p:txBody>
      </p:sp>
      <p:sp>
        <p:nvSpPr>
          <p:cNvPr id="292" name="文本框 291"/>
          <p:cNvSpPr txBox="1"/>
          <p:nvPr/>
        </p:nvSpPr>
        <p:spPr>
          <a:xfrm>
            <a:off x="1688465" y="2822575"/>
            <a:ext cx="4799330" cy="337185"/>
          </a:xfrm>
          <a:prstGeom prst="rect">
            <a:avLst/>
          </a:prstGeom>
          <a:noFill/>
        </p:spPr>
        <p:txBody>
          <a:bodyPr wrap="square" rtlCol="0">
            <a:spAutoFit/>
          </a:bodyPr>
          <a:p>
            <a:pPr algn="ctr"/>
            <a:r>
              <a:rPr lang="zh-CN" altLang="zh-CN" sz="1600" b="1"/>
              <a:t>例：处理面积</a:t>
            </a:r>
            <a:r>
              <a:rPr lang="en-US" altLang="zh-CN" sz="1600" b="1"/>
              <a:t>200X500=100000</a:t>
            </a:r>
            <a:r>
              <a:rPr lang="en-US" altLang="zh-CN" sz="1600" b="1">
                <a:latin typeface="宋体" panose="02010600030101010101" pitchFamily="2" charset="-122"/>
                <a:ea typeface="宋体" panose="02010600030101010101" pitchFamily="2" charset="-122"/>
              </a:rPr>
              <a:t>㎡</a:t>
            </a:r>
            <a:r>
              <a:rPr lang="zh-CN" altLang="en-US" sz="1600" b="1">
                <a:latin typeface="宋体" panose="02010600030101010101" pitchFamily="2" charset="-122"/>
                <a:ea typeface="宋体" panose="02010600030101010101" pitchFamily="2" charset="-122"/>
              </a:rPr>
              <a:t>，处理深度</a:t>
            </a:r>
            <a:r>
              <a:rPr lang="en-US" altLang="zh-CN" sz="1600" b="1">
                <a:latin typeface="宋体" panose="02010600030101010101" pitchFamily="2" charset="-122"/>
                <a:ea typeface="宋体" panose="02010600030101010101" pitchFamily="2" charset="-122"/>
              </a:rPr>
              <a:t>10</a:t>
            </a:r>
            <a:r>
              <a:rPr lang="zh-CN" altLang="en-US" sz="1600" b="1">
                <a:latin typeface="宋体" panose="02010600030101010101" pitchFamily="2" charset="-122"/>
                <a:ea typeface="宋体" panose="02010600030101010101" pitchFamily="2" charset="-122"/>
              </a:rPr>
              <a:t>米</a:t>
            </a:r>
            <a:endParaRPr lang="zh-CN" altLang="en-US" sz="1600" b="1">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施工工艺设计的</a:t>
            </a:r>
            <a:r>
              <a:rPr lang="zh-CN" altLang="en-US" b="1">
                <a:solidFill>
                  <a:srgbClr val="FF0000"/>
                </a:solidFill>
                <a:sym typeface="+mn-ea"/>
              </a:rPr>
              <a:t>经验化特点</a:t>
            </a:r>
            <a:endParaRPr lang="zh-CN" altLang="en-US" b="1">
              <a:solidFill>
                <a:srgbClr val="FF0000"/>
              </a:solidFill>
              <a:sym typeface="+mn-ea"/>
            </a:endParaRPr>
          </a:p>
        </p:txBody>
      </p:sp>
      <p:cxnSp>
        <p:nvCxnSpPr>
          <p:cNvPr id="66" name="Straight Connector 86"/>
          <p:cNvCxnSpPr/>
          <p:nvPr/>
        </p:nvCxnSpPr>
        <p:spPr>
          <a:xfrm>
            <a:off x="5814060" y="1736725"/>
            <a:ext cx="12065" cy="3209290"/>
          </a:xfrm>
          <a:prstGeom prst="line">
            <a:avLst/>
          </a:prstGeom>
          <a:ln w="12700">
            <a:solidFill>
              <a:srgbClr val="79886C"/>
            </a:solidFill>
          </a:ln>
        </p:spPr>
        <p:style>
          <a:lnRef idx="1">
            <a:schemeClr val="accent1"/>
          </a:lnRef>
          <a:fillRef idx="0">
            <a:schemeClr val="accent1"/>
          </a:fillRef>
          <a:effectRef idx="0">
            <a:schemeClr val="accent1"/>
          </a:effectRef>
          <a:fontRef idx="minor">
            <a:schemeClr val="tx1"/>
          </a:fontRef>
        </p:style>
      </p:cxnSp>
      <p:sp>
        <p:nvSpPr>
          <p:cNvPr id="67" name="Subtitle 2"/>
          <p:cNvSpPr txBox="1"/>
          <p:nvPr/>
        </p:nvSpPr>
        <p:spPr>
          <a:xfrm>
            <a:off x="3251200" y="2867660"/>
            <a:ext cx="2388870" cy="183388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按经验设定，并通过现场试验和工艺试验确定</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加密段长度：</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通常小于</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50cm</a:t>
            </a: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zh-CN" sz="1400" b="0" i="0" u="sng" strike="noStrike" kern="1200" cap="none" spc="0" normalizeH="0" baseline="0" noProof="0" dirty="0">
                <a:ln>
                  <a:noFill/>
                </a:ln>
                <a:solidFill>
                  <a:srgbClr val="FF0000"/>
                </a:solidFill>
                <a:effectLst/>
                <a:uLnTx/>
                <a:uFillTx/>
                <a:latin typeface="+mn-ea"/>
                <a:cs typeface="Poppins Light" charset="0"/>
              </a:rPr>
              <a:t>留振时间：</a:t>
            </a:r>
            <a:endParaRPr kumimoji="0" lang="zh-CN" altLang="zh-CN" sz="1400" b="0" i="0" u="sng" strike="noStrike" kern="1200" cap="none" spc="0" normalizeH="0" baseline="0" noProof="0" dirty="0">
              <a:ln>
                <a:noFill/>
              </a:ln>
              <a:solidFill>
                <a:srgbClr val="FF0000"/>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zh-CN"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通常不少于</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5</a:t>
            </a: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秒</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p:txBody>
      </p:sp>
      <p:sp>
        <p:nvSpPr>
          <p:cNvPr id="68" name="TextBox 75"/>
          <p:cNvSpPr txBox="1"/>
          <p:nvPr/>
        </p:nvSpPr>
        <p:spPr>
          <a:xfrm>
            <a:off x="3596208" y="2505503"/>
            <a:ext cx="1818640" cy="337185"/>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rPr>
              <a:t>加密段和留振时间</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endParaRPr>
          </a:p>
        </p:txBody>
      </p:sp>
      <p:sp>
        <p:nvSpPr>
          <p:cNvPr id="69" name="Subtitle 2"/>
          <p:cNvSpPr txBox="1"/>
          <p:nvPr/>
        </p:nvSpPr>
        <p:spPr>
          <a:xfrm>
            <a:off x="5855335" y="2851150"/>
            <a:ext cx="2765425" cy="122999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多种功率的振冲器</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75KW,130KW,180KW,260KW</a:t>
            </a: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多种尺寸的振冲器</a:t>
            </a:r>
            <a:endParaRPr kumimoji="0" lang="zh-CN" altLang="en-US" sz="1400" b="0" i="0" u="sng" strike="noStrike" kern="1200" cap="none" spc="0" normalizeH="0" baseline="0" noProof="0" dirty="0">
              <a:ln>
                <a:noFill/>
              </a:ln>
              <a:solidFill>
                <a:srgbClr val="FF0000"/>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325,377,402,426,450</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p:txBody>
      </p:sp>
      <p:sp>
        <p:nvSpPr>
          <p:cNvPr id="70" name="TextBox 77"/>
          <p:cNvSpPr txBox="1"/>
          <p:nvPr/>
        </p:nvSpPr>
        <p:spPr>
          <a:xfrm>
            <a:off x="6159533" y="2489067"/>
            <a:ext cx="2432050" cy="33718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rPr>
              <a:t>振冲器功率和尺寸的选择</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endParaRPr>
          </a:p>
        </p:txBody>
      </p:sp>
      <p:sp>
        <p:nvSpPr>
          <p:cNvPr id="71" name="Subtitle 2"/>
          <p:cNvSpPr txBox="1"/>
          <p:nvPr/>
        </p:nvSpPr>
        <p:spPr>
          <a:xfrm>
            <a:off x="624840" y="2851150"/>
            <a:ext cx="2439670" cy="248094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填料种类：</a:t>
            </a:r>
            <a:endParaRPr kumimoji="0" lang="zh-CN" altLang="en-US" sz="1400" b="0" i="0" u="sng" strike="noStrike" kern="1200" cap="none" spc="0" normalizeH="0" baseline="0" noProof="0" dirty="0">
              <a:ln>
                <a:noFill/>
              </a:ln>
              <a:solidFill>
                <a:srgbClr val="FF0000"/>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碎石，砾石，卵石，矿渣</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填料的粒径：</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R="0" lvl="0" algn="l" defTabSz="543560" rtl="0" eaLnBrk="1" fontAlgn="auto" latinLnBrk="0" hangingPunct="1">
              <a:lnSpc>
                <a:spcPts val="2020"/>
              </a:lnSpc>
              <a:spcBef>
                <a:spcPct val="20000"/>
              </a:spcBef>
              <a:spcAft>
                <a:spcPts val="0"/>
              </a:spcAft>
              <a:buClrTx/>
              <a:buSzTx/>
              <a:buFont typeface="Wingdings" panose="05000000000000000000" charset="0"/>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20mm-150mm</a:t>
            </a: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285750" marR="0" lvl="0" indent="-285750" algn="l" defTabSz="543560" rtl="0" eaLnBrk="1" fontAlgn="auto" latinLnBrk="0" hangingPunct="1">
              <a:lnSpc>
                <a:spcPts val="2020"/>
              </a:lnSpc>
              <a:spcBef>
                <a:spcPct val="20000"/>
              </a:spcBef>
              <a:spcAft>
                <a:spcPts val="0"/>
              </a:spcAft>
              <a:buClrTx/>
              <a:buSzTx/>
              <a:buFont typeface="Wingdings" panose="05000000000000000000" charset="0"/>
              <a:buChar char="Ø"/>
              <a:defRPr/>
            </a:pPr>
            <a:r>
              <a:rPr kumimoji="0" lang="zh-CN" altLang="en-US" sz="1400" b="0" i="0" u="sng" strike="noStrike" kern="1200" cap="none" spc="0" normalizeH="0" baseline="0" noProof="0" dirty="0">
                <a:ln>
                  <a:noFill/>
                </a:ln>
                <a:solidFill>
                  <a:srgbClr val="FF0000"/>
                </a:solidFill>
                <a:effectLst/>
                <a:uLnTx/>
                <a:uFillTx/>
                <a:latin typeface="+mn-ea"/>
                <a:cs typeface="Poppins Light" charset="0"/>
              </a:rPr>
              <a:t>填料方式：</a:t>
            </a:r>
            <a:endParaRPr kumimoji="0" lang="zh-CN" altLang="en-US" sz="1400" b="0" i="0" u="sng" strike="noStrike" kern="1200" cap="none" spc="0" normalizeH="0" baseline="0" noProof="0" dirty="0">
              <a:ln>
                <a:noFill/>
              </a:ln>
              <a:solidFill>
                <a:srgbClr val="FF0000"/>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强迫填料，连续填料，间</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rPr>
              <a:t>   断填料</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Poppins Light" charset="0"/>
            </a:endParaRPr>
          </a:p>
        </p:txBody>
      </p:sp>
      <p:sp>
        <p:nvSpPr>
          <p:cNvPr id="72" name="TextBox 79"/>
          <p:cNvSpPr txBox="1"/>
          <p:nvPr/>
        </p:nvSpPr>
        <p:spPr>
          <a:xfrm>
            <a:off x="930218" y="2489067"/>
            <a:ext cx="1818640" cy="33718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rPr>
              <a:t>填料的种类和方式</a:t>
            </a: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Poppins SemiBold" charset="0"/>
            </a:endParaRPr>
          </a:p>
        </p:txBody>
      </p:sp>
      <p:sp>
        <p:nvSpPr>
          <p:cNvPr id="74" name="Shape 2547"/>
          <p:cNvSpPr/>
          <p:nvPr/>
        </p:nvSpPr>
        <p:spPr>
          <a:xfrm>
            <a:off x="4247851" y="1736662"/>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79886C"/>
          </a:solidFill>
          <a:ln w="12700">
            <a:solidFill>
              <a:srgbClr val="C00000"/>
            </a:solidFill>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79886C"/>
              </a:solidFill>
              <a:effectLst>
                <a:outerShdw blurRad="38100" dist="12700" dir="5400000" rotWithShape="0">
                  <a:srgbClr val="000000">
                    <a:alpha val="50000"/>
                  </a:srgbClr>
                </a:outerShdw>
              </a:effectLst>
              <a:uLnTx/>
              <a:uFillTx/>
              <a:latin typeface="Gill Sans"/>
              <a:sym typeface="Gill Sans"/>
            </a:endParaRPr>
          </a:p>
        </p:txBody>
      </p:sp>
      <p:sp>
        <p:nvSpPr>
          <p:cNvPr id="75" name="Shape 2554"/>
          <p:cNvSpPr/>
          <p:nvPr/>
        </p:nvSpPr>
        <p:spPr>
          <a:xfrm>
            <a:off x="6833411" y="1746395"/>
            <a:ext cx="495655" cy="450596"/>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79886C"/>
          </a:solidFill>
          <a:ln w="12700">
            <a:solidFill>
              <a:srgbClr val="C00000"/>
            </a:solidFill>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79886C"/>
              </a:solidFill>
              <a:effectLst>
                <a:outerShdw blurRad="38100" dist="12700" dir="5400000" rotWithShape="0">
                  <a:srgbClr val="000000">
                    <a:alpha val="50000"/>
                  </a:srgbClr>
                </a:outerShdw>
              </a:effectLst>
              <a:uLnTx/>
              <a:uFillTx/>
              <a:latin typeface="Gill Sans"/>
              <a:sym typeface="Gill Sans"/>
            </a:endParaRPr>
          </a:p>
        </p:txBody>
      </p:sp>
      <p:sp>
        <p:nvSpPr>
          <p:cNvPr id="76" name="Shape 2587"/>
          <p:cNvSpPr/>
          <p:nvPr/>
        </p:nvSpPr>
        <p:spPr>
          <a:xfrm>
            <a:off x="1591031" y="1746427"/>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79886C"/>
          </a:solidFill>
          <a:ln w="12700">
            <a:solidFill>
              <a:srgbClr val="C00000"/>
            </a:solidFill>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79886C"/>
              </a:solidFill>
              <a:effectLst>
                <a:outerShdw blurRad="38100" dist="12700" dir="5400000" rotWithShape="0">
                  <a:srgbClr val="000000">
                    <a:alpha val="50000"/>
                  </a:srgbClr>
                </a:outerShdw>
              </a:effectLst>
              <a:uLnTx/>
              <a:uFillTx/>
              <a:latin typeface="Gill Sans"/>
              <a:sym typeface="Gill Sans"/>
            </a:endParaRPr>
          </a:p>
        </p:txBody>
      </p:sp>
      <p:cxnSp>
        <p:nvCxnSpPr>
          <p:cNvPr id="80" name="Straight Connector 88"/>
          <p:cNvCxnSpPr/>
          <p:nvPr/>
        </p:nvCxnSpPr>
        <p:spPr>
          <a:xfrm>
            <a:off x="3176905" y="1736725"/>
            <a:ext cx="10795" cy="3223895"/>
          </a:xfrm>
          <a:prstGeom prst="line">
            <a:avLst/>
          </a:prstGeom>
          <a:ln w="12700">
            <a:solidFill>
              <a:srgbClr val="79886C"/>
            </a:solidFill>
          </a:ln>
        </p:spPr>
        <p:style>
          <a:lnRef idx="1">
            <a:schemeClr val="accent1"/>
          </a:lnRef>
          <a:fillRef idx="0">
            <a:schemeClr val="accent1"/>
          </a:fillRef>
          <a:effectRef idx="0">
            <a:schemeClr val="accent1"/>
          </a:effectRef>
          <a:fontRef idx="minor">
            <a:schemeClr val="tx1"/>
          </a:fontRef>
        </p:style>
      </p:cxnSp>
      <p:sp>
        <p:nvSpPr>
          <p:cNvPr id="2" name="云形标注 1"/>
          <p:cNvSpPr/>
          <p:nvPr/>
        </p:nvSpPr>
        <p:spPr>
          <a:xfrm>
            <a:off x="4472305" y="5080000"/>
            <a:ext cx="4303395" cy="1030605"/>
          </a:xfrm>
          <a:prstGeom prst="cloudCallout">
            <a:avLst>
              <a:gd name="adj1" fmla="val -36660"/>
              <a:gd name="adj2" fmla="val -81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施工工艺的选择对地基加固效果将产生较大影响</a:t>
            </a:r>
            <a:endParaRPr lang="zh-CN" altLang="en-US" sz="16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1010" y="1414780"/>
            <a:ext cx="7974330" cy="4377690"/>
          </a:xfrm>
          <a:prstGeom prst="rect">
            <a:avLst/>
          </a:prstGeom>
          <a:solidFill>
            <a:schemeClr val="bg1">
              <a:lumMod val="95000"/>
            </a:schemeClr>
          </a:solidFill>
          <a:effectLst>
            <a:outerShdw blurRad="50800" dist="76200" dir="6000000" sx="102000" sy="102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振冲碎石桩施工质量控制节点的复杂性</a:t>
            </a:r>
            <a:r>
              <a:rPr lang="en-US" altLang="zh-CN" sz="2000" b="1">
                <a:solidFill>
                  <a:schemeClr val="accent3">
                    <a:lumMod val="50000"/>
                  </a:schemeClr>
                </a:solidFill>
              </a:rPr>
              <a:t>--</a:t>
            </a:r>
            <a:r>
              <a:rPr lang="zh-CN" altLang="en-US" b="1">
                <a:solidFill>
                  <a:srgbClr val="FF0000"/>
                </a:solidFill>
              </a:rPr>
              <a:t>工艺试验和施工参数确定</a:t>
            </a:r>
            <a:endParaRPr lang="zh-CN" altLang="en-US" b="1">
              <a:solidFill>
                <a:srgbClr val="FF0000"/>
              </a:solidFill>
              <a:sym typeface="+mn-ea"/>
            </a:endParaRPr>
          </a:p>
        </p:txBody>
      </p:sp>
      <p:sp>
        <p:nvSpPr>
          <p:cNvPr id="10243" name="矩形 10242"/>
          <p:cNvSpPr/>
          <p:nvPr/>
        </p:nvSpPr>
        <p:spPr>
          <a:xfrm>
            <a:off x="1683385" y="1940560"/>
            <a:ext cx="2667000" cy="767080"/>
          </a:xfrm>
          <a:prstGeom prst="rect">
            <a:avLst/>
          </a:prstGeom>
          <a:solidFill>
            <a:schemeClr val="accent6">
              <a:lumMod val="20000"/>
              <a:lumOff val="80000"/>
            </a:schemeClr>
          </a:solidFill>
          <a:ln w="12700">
            <a:solidFill>
              <a:schemeClr val="accent1"/>
            </a:solidFill>
          </a:ln>
        </p:spPr>
        <p:txBody>
          <a:bodyPr/>
          <a:p>
            <a:endParaRPr lang="zh-CN" altLang="en-US"/>
          </a:p>
        </p:txBody>
      </p:sp>
      <p:sp>
        <p:nvSpPr>
          <p:cNvPr id="10244" name="矩形 10243"/>
          <p:cNvSpPr/>
          <p:nvPr/>
        </p:nvSpPr>
        <p:spPr>
          <a:xfrm>
            <a:off x="5663565" y="1925955"/>
            <a:ext cx="2640330" cy="767080"/>
          </a:xfrm>
          <a:prstGeom prst="rect">
            <a:avLst/>
          </a:prstGeom>
          <a:solidFill>
            <a:schemeClr val="accent6">
              <a:lumMod val="20000"/>
              <a:lumOff val="80000"/>
            </a:schemeClr>
          </a:solidFill>
          <a:ln w="12700">
            <a:solidFill>
              <a:schemeClr val="accent1"/>
            </a:solidFill>
          </a:ln>
        </p:spPr>
        <p:txBody>
          <a:bodyPr/>
          <a:p>
            <a:endParaRPr lang="zh-CN" altLang="en-US"/>
          </a:p>
        </p:txBody>
      </p:sp>
      <p:sp>
        <p:nvSpPr>
          <p:cNvPr id="10414" name="矩形 10413"/>
          <p:cNvSpPr/>
          <p:nvPr/>
        </p:nvSpPr>
        <p:spPr>
          <a:xfrm>
            <a:off x="512445" y="1940560"/>
            <a:ext cx="1169988" cy="766763"/>
          </a:xfrm>
          <a:prstGeom prst="rect">
            <a:avLst/>
          </a:prstGeom>
          <a:gradFill>
            <a:gsLst>
              <a:gs pos="0">
                <a:srgbClr val="FECF40"/>
              </a:gs>
              <a:gs pos="100000">
                <a:srgbClr val="846C21"/>
              </a:gs>
            </a:gsLst>
            <a:lin scaled="0"/>
          </a:gradFill>
          <a:ln w="12700">
            <a:noFill/>
          </a:ln>
        </p:spPr>
        <p:txBody>
          <a:bodyPr/>
          <a:p>
            <a:endParaRPr lang="zh-CN" altLang="en-US"/>
          </a:p>
        </p:txBody>
      </p:sp>
      <p:sp>
        <p:nvSpPr>
          <p:cNvPr id="10415" name="矩形 10414"/>
          <p:cNvSpPr/>
          <p:nvPr/>
        </p:nvSpPr>
        <p:spPr>
          <a:xfrm>
            <a:off x="4493895" y="1925955"/>
            <a:ext cx="1169988" cy="766763"/>
          </a:xfrm>
          <a:prstGeom prst="rect">
            <a:avLst/>
          </a:prstGeom>
          <a:gradFill>
            <a:gsLst>
              <a:gs pos="0">
                <a:srgbClr val="007BD3"/>
              </a:gs>
              <a:gs pos="100000">
                <a:srgbClr val="034373"/>
              </a:gs>
            </a:gsLst>
            <a:lin scaled="0"/>
          </a:gradFill>
          <a:ln w="12700">
            <a:noFill/>
          </a:ln>
        </p:spPr>
        <p:txBody>
          <a:bodyPr/>
          <a:p>
            <a:endParaRPr lang="zh-CN" altLang="en-US"/>
          </a:p>
        </p:txBody>
      </p:sp>
      <p:sp>
        <p:nvSpPr>
          <p:cNvPr id="10417" name="矩形 10416"/>
          <p:cNvSpPr/>
          <p:nvPr/>
        </p:nvSpPr>
        <p:spPr>
          <a:xfrm>
            <a:off x="467995" y="2121535"/>
            <a:ext cx="1257300" cy="306705"/>
          </a:xfrm>
          <a:prstGeom prst="rect">
            <a:avLst/>
          </a:prstGeom>
          <a:noFill/>
          <a:ln w="9525">
            <a:noFill/>
          </a:ln>
        </p:spPr>
        <p:txBody>
          <a:bodyPr wrap="none" anchor="t">
            <a:spAutoFit/>
          </a:bodyPr>
          <a:p>
            <a:pPr algn="ctr"/>
            <a:r>
              <a:rPr lang="zh-CN" altLang="en-US" sz="1400" b="1">
                <a:solidFill>
                  <a:schemeClr val="bg1"/>
                </a:solidFill>
              </a:rPr>
              <a:t>确定施工参数</a:t>
            </a:r>
            <a:endParaRPr lang="zh-CN" altLang="en-US" sz="1400" b="1">
              <a:solidFill>
                <a:schemeClr val="bg1"/>
              </a:solidFill>
            </a:endParaRPr>
          </a:p>
        </p:txBody>
      </p:sp>
      <p:sp>
        <p:nvSpPr>
          <p:cNvPr id="10418" name="矩形 10417"/>
          <p:cNvSpPr/>
          <p:nvPr/>
        </p:nvSpPr>
        <p:spPr>
          <a:xfrm>
            <a:off x="4449445" y="2141855"/>
            <a:ext cx="1257300" cy="306705"/>
          </a:xfrm>
          <a:prstGeom prst="rect">
            <a:avLst/>
          </a:prstGeom>
          <a:noFill/>
          <a:ln w="9525">
            <a:noFill/>
          </a:ln>
        </p:spPr>
        <p:txBody>
          <a:bodyPr wrap="none" anchor="t">
            <a:spAutoFit/>
          </a:bodyPr>
          <a:p>
            <a:pPr algn="ctr"/>
            <a:r>
              <a:rPr lang="zh-CN" altLang="en-US" sz="1400" b="1">
                <a:solidFill>
                  <a:schemeClr val="bg1"/>
                </a:solidFill>
              </a:rPr>
              <a:t>检验加固效果</a:t>
            </a:r>
            <a:endParaRPr lang="zh-CN" altLang="en-US" sz="1400" b="1">
              <a:solidFill>
                <a:schemeClr val="bg1"/>
              </a:solidFill>
            </a:endParaRPr>
          </a:p>
        </p:txBody>
      </p:sp>
      <p:sp>
        <p:nvSpPr>
          <p:cNvPr id="10420" name="矩形 10419"/>
          <p:cNvSpPr/>
          <p:nvPr/>
        </p:nvSpPr>
        <p:spPr>
          <a:xfrm>
            <a:off x="1762125" y="2058035"/>
            <a:ext cx="2588260" cy="521970"/>
          </a:xfrm>
          <a:prstGeom prst="rect">
            <a:avLst/>
          </a:prstGeom>
          <a:noFill/>
          <a:ln w="9525">
            <a:noFill/>
          </a:ln>
        </p:spPr>
        <p:txBody>
          <a:bodyPr wrap="square">
            <a:spAutoFit/>
          </a:bodyPr>
          <a:p>
            <a:r>
              <a:rPr lang="zh-CN" altLang="en-US" sz="1400"/>
              <a:t>确定工作电流、加密段长度、留振时间、填料量和填料方法</a:t>
            </a:r>
            <a:endParaRPr lang="zh-CN" altLang="en-US" sz="1400"/>
          </a:p>
        </p:txBody>
      </p:sp>
      <p:sp>
        <p:nvSpPr>
          <p:cNvPr id="10421" name="矩形 10420"/>
          <p:cNvSpPr/>
          <p:nvPr/>
        </p:nvSpPr>
        <p:spPr>
          <a:xfrm>
            <a:off x="5743575" y="2038985"/>
            <a:ext cx="2560955" cy="521970"/>
          </a:xfrm>
          <a:prstGeom prst="rect">
            <a:avLst/>
          </a:prstGeom>
          <a:noFill/>
          <a:ln w="9525">
            <a:noFill/>
          </a:ln>
        </p:spPr>
        <p:txBody>
          <a:bodyPr wrap="square">
            <a:spAutoFit/>
          </a:bodyPr>
          <a:p>
            <a:r>
              <a:rPr lang="zh-CN" altLang="en-US" sz="1400"/>
              <a:t>重型动力触性能探、标准贯入试验、压载试验、渗透试验</a:t>
            </a:r>
            <a:endParaRPr lang="zh-CN" altLang="en-US" sz="1400"/>
          </a:p>
        </p:txBody>
      </p:sp>
      <p:sp>
        <p:nvSpPr>
          <p:cNvPr id="2" name="文本框 1"/>
          <p:cNvSpPr txBox="1"/>
          <p:nvPr/>
        </p:nvSpPr>
        <p:spPr>
          <a:xfrm>
            <a:off x="2762885" y="1485265"/>
            <a:ext cx="3564890" cy="337185"/>
          </a:xfrm>
          <a:prstGeom prst="rect">
            <a:avLst/>
          </a:prstGeom>
          <a:noFill/>
        </p:spPr>
        <p:txBody>
          <a:bodyPr wrap="square" rtlCol="0">
            <a:spAutoFit/>
          </a:bodyPr>
          <a:p>
            <a:pPr algn="ctr"/>
            <a:r>
              <a:rPr lang="zh-CN" altLang="en-US" sz="1600" b="1" u="sng"/>
              <a:t>工艺试验的目的</a:t>
            </a:r>
            <a:endParaRPr lang="zh-CN" altLang="en-US" sz="1600" b="1" u="sng"/>
          </a:p>
        </p:txBody>
      </p:sp>
      <p:sp>
        <p:nvSpPr>
          <p:cNvPr id="3" name="文本框 2"/>
          <p:cNvSpPr txBox="1"/>
          <p:nvPr/>
        </p:nvSpPr>
        <p:spPr>
          <a:xfrm>
            <a:off x="1725295" y="4254500"/>
            <a:ext cx="3564890" cy="337185"/>
          </a:xfrm>
          <a:prstGeom prst="rect">
            <a:avLst/>
          </a:prstGeom>
          <a:noFill/>
        </p:spPr>
        <p:txBody>
          <a:bodyPr wrap="square" rtlCol="0">
            <a:spAutoFit/>
          </a:bodyPr>
          <a:p>
            <a:pPr algn="ctr"/>
            <a:r>
              <a:rPr lang="zh-CN" altLang="en-US" sz="1600" b="1" u="sng"/>
              <a:t>工艺试验的局限性</a:t>
            </a:r>
            <a:endParaRPr lang="zh-CN" altLang="en-US" sz="1600" b="1" u="sng"/>
          </a:p>
        </p:txBody>
      </p:sp>
      <p:sp>
        <p:nvSpPr>
          <p:cNvPr id="8198" name="竖卷形 8197"/>
          <p:cNvSpPr/>
          <p:nvPr/>
        </p:nvSpPr>
        <p:spPr>
          <a:xfrm>
            <a:off x="357505" y="3377565"/>
            <a:ext cx="2171700" cy="2091055"/>
          </a:xfrm>
          <a:prstGeom prst="verticalScroll">
            <a:avLst>
              <a:gd name="adj" fmla="val 7819"/>
            </a:avLst>
          </a:prstGeom>
          <a:gradFill rotWithShape="1">
            <a:gsLst>
              <a:gs pos="0">
                <a:srgbClr val="CCECFF">
                  <a:alpha val="50000"/>
                </a:srgbClr>
              </a:gs>
              <a:gs pos="100000">
                <a:schemeClr val="bg1"/>
              </a:gs>
            </a:gsLst>
            <a:lin ang="5400000" scaled="1"/>
            <a:tileRect/>
          </a:gradFill>
          <a:ln w="9525" cap="flat" cmpd="sng">
            <a:solidFill>
              <a:srgbClr val="00CCFF"/>
            </a:solidFill>
            <a:prstDash val="solid"/>
            <a:headEnd type="none" w="med" len="med"/>
            <a:tailEnd type="none" w="med" len="med"/>
          </a:ln>
          <a:effectLst>
            <a:outerShdw blurRad="50800" dist="38100" dir="2700000" sx="103000" sy="103000" algn="tl" rotWithShape="0">
              <a:prstClr val="black">
                <a:alpha val="40000"/>
              </a:prstClr>
            </a:outerShdw>
          </a:effectLst>
        </p:spPr>
        <p:txBody>
          <a:bodyPr/>
          <a:p>
            <a:endParaRPr lang="zh-CN" altLang="en-US"/>
          </a:p>
        </p:txBody>
      </p:sp>
      <p:sp>
        <p:nvSpPr>
          <p:cNvPr id="8199" name="竖卷形 8198"/>
          <p:cNvSpPr/>
          <p:nvPr/>
        </p:nvSpPr>
        <p:spPr>
          <a:xfrm flipH="1">
            <a:off x="4398010" y="3377565"/>
            <a:ext cx="2197100" cy="2091055"/>
          </a:xfrm>
          <a:prstGeom prst="verticalScroll">
            <a:avLst>
              <a:gd name="adj" fmla="val 7819"/>
            </a:avLst>
          </a:prstGeom>
          <a:gradFill rotWithShape="1">
            <a:gsLst>
              <a:gs pos="0">
                <a:srgbClr val="CCECFF">
                  <a:alpha val="50000"/>
                </a:srgbClr>
              </a:gs>
              <a:gs pos="100000">
                <a:schemeClr val="bg1"/>
              </a:gs>
            </a:gsLst>
            <a:lin ang="5400000" scaled="1"/>
            <a:tileRect/>
          </a:gradFill>
          <a:ln w="9525" cap="flat" cmpd="sng">
            <a:solidFill>
              <a:srgbClr val="00CCFF"/>
            </a:solidFill>
            <a:prstDash val="solid"/>
            <a:headEnd type="none" w="med" len="med"/>
            <a:tailEnd type="none" w="med" len="med"/>
          </a:ln>
          <a:effectLst>
            <a:outerShdw blurRad="50800" dist="38100" dir="2700000" sx="103000" sy="103000" algn="tl" rotWithShape="0">
              <a:prstClr val="black">
                <a:alpha val="40000"/>
              </a:prstClr>
            </a:outerShdw>
          </a:effectLst>
        </p:spPr>
        <p:txBody>
          <a:bodyPr/>
          <a:p>
            <a:endParaRPr lang="zh-CN" altLang="en-US"/>
          </a:p>
        </p:txBody>
      </p:sp>
      <p:sp>
        <p:nvSpPr>
          <p:cNvPr id="5" name="文本框 4"/>
          <p:cNvSpPr txBox="1"/>
          <p:nvPr/>
        </p:nvSpPr>
        <p:spPr>
          <a:xfrm>
            <a:off x="357505" y="3649345"/>
            <a:ext cx="2273300" cy="306705"/>
          </a:xfrm>
          <a:prstGeom prst="rect">
            <a:avLst/>
          </a:prstGeom>
          <a:noFill/>
        </p:spPr>
        <p:txBody>
          <a:bodyPr wrap="square" rtlCol="0">
            <a:spAutoFit/>
          </a:bodyPr>
          <a:p>
            <a:pPr algn="ctr"/>
            <a:r>
              <a:rPr lang="zh-CN" altLang="en-US" sz="1400" b="1" u="sng"/>
              <a:t>试验区域的代表性</a:t>
            </a:r>
            <a:endParaRPr lang="zh-CN" altLang="en-US" sz="1400" b="1" u="sng"/>
          </a:p>
        </p:txBody>
      </p:sp>
      <p:sp>
        <p:nvSpPr>
          <p:cNvPr id="6" name="文本框 5"/>
          <p:cNvSpPr txBox="1"/>
          <p:nvPr/>
        </p:nvSpPr>
        <p:spPr>
          <a:xfrm>
            <a:off x="4321810" y="3651885"/>
            <a:ext cx="2273300" cy="306705"/>
          </a:xfrm>
          <a:prstGeom prst="rect">
            <a:avLst/>
          </a:prstGeom>
          <a:noFill/>
        </p:spPr>
        <p:txBody>
          <a:bodyPr wrap="square" rtlCol="0">
            <a:spAutoFit/>
          </a:bodyPr>
          <a:p>
            <a:pPr algn="ctr"/>
            <a:r>
              <a:rPr lang="zh-CN" altLang="en-US" sz="1400" b="1" u="sng"/>
              <a:t>检验效果的偏差</a:t>
            </a:r>
            <a:endParaRPr lang="zh-CN" altLang="en-US" sz="1400" b="1" u="sng"/>
          </a:p>
        </p:txBody>
      </p:sp>
      <p:sp>
        <p:nvSpPr>
          <p:cNvPr id="7" name="文本框 6"/>
          <p:cNvSpPr txBox="1"/>
          <p:nvPr/>
        </p:nvSpPr>
        <p:spPr>
          <a:xfrm>
            <a:off x="655955" y="4069080"/>
            <a:ext cx="1645920" cy="953135"/>
          </a:xfrm>
          <a:prstGeom prst="rect">
            <a:avLst/>
          </a:prstGeom>
          <a:noFill/>
        </p:spPr>
        <p:txBody>
          <a:bodyPr wrap="square" rtlCol="0">
            <a:spAutoFit/>
          </a:bodyPr>
          <a:p>
            <a:r>
              <a:rPr lang="zh-CN" altLang="en-US" sz="1400">
                <a:solidFill>
                  <a:schemeClr val="tx1"/>
                </a:solidFill>
              </a:rPr>
              <a:t>以局部区域工艺试验为基础制定的施工参数不能覆盖所有范围</a:t>
            </a:r>
            <a:endParaRPr lang="zh-CN" altLang="en-US" sz="1400">
              <a:solidFill>
                <a:schemeClr val="tx1"/>
              </a:solidFill>
            </a:endParaRPr>
          </a:p>
        </p:txBody>
      </p:sp>
      <p:sp>
        <p:nvSpPr>
          <p:cNvPr id="8" name="文本框 7"/>
          <p:cNvSpPr txBox="1"/>
          <p:nvPr/>
        </p:nvSpPr>
        <p:spPr>
          <a:xfrm>
            <a:off x="4673600" y="4071620"/>
            <a:ext cx="1645920" cy="1168400"/>
          </a:xfrm>
          <a:prstGeom prst="rect">
            <a:avLst/>
          </a:prstGeom>
          <a:noFill/>
        </p:spPr>
        <p:txBody>
          <a:bodyPr wrap="square" rtlCol="0">
            <a:spAutoFit/>
          </a:bodyPr>
          <a:p>
            <a:r>
              <a:rPr lang="zh-CN" altLang="en-US" sz="1400"/>
              <a:t>局部区域施工形成的群桩效果与最终形成的复合地基群桩效果存在一定偏差</a:t>
            </a:r>
            <a:endParaRPr lang="zh-CN" altLang="en-US" sz="1400"/>
          </a:p>
        </p:txBody>
      </p:sp>
      <p:sp>
        <p:nvSpPr>
          <p:cNvPr id="9" name="云形标注 8"/>
          <p:cNvSpPr/>
          <p:nvPr/>
        </p:nvSpPr>
        <p:spPr>
          <a:xfrm>
            <a:off x="7024370" y="3378200"/>
            <a:ext cx="1410970" cy="1861185"/>
          </a:xfrm>
          <a:prstGeom prst="cloudCallout">
            <a:avLst>
              <a:gd name="adj1" fmla="val -74764"/>
              <a:gd name="adj2" fmla="val -3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工艺试验的局限性将对后期施工的有效性产生较大影响</a:t>
            </a:r>
            <a:endParaRPr lang="zh-CN" altLang="en-US" sz="1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 name="矩形 87"/>
          <p:cNvSpPr/>
          <p:nvPr/>
        </p:nvSpPr>
        <p:spPr>
          <a:xfrm>
            <a:off x="1209040" y="1696720"/>
            <a:ext cx="6790055" cy="2238375"/>
          </a:xfrm>
          <a:prstGeom prst="rect">
            <a:avLst/>
          </a:prstGeom>
          <a:solidFill>
            <a:schemeClr val="bg1">
              <a:lumMod val="95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振冲碎石桩施工质量控制节点的复杂性</a:t>
            </a:r>
            <a:r>
              <a:rPr lang="en-US" altLang="zh-CN" sz="2000" b="1">
                <a:solidFill>
                  <a:schemeClr val="accent3">
                    <a:lumMod val="50000"/>
                  </a:schemeClr>
                </a:solidFill>
              </a:rPr>
              <a:t>--</a:t>
            </a:r>
            <a:r>
              <a:rPr lang="zh-CN" altLang="en-US" b="1">
                <a:solidFill>
                  <a:srgbClr val="FF0000"/>
                </a:solidFill>
              </a:rPr>
              <a:t>加密电流对质量的影响</a:t>
            </a:r>
            <a:endParaRPr lang="zh-CN" altLang="en-US" b="1">
              <a:solidFill>
                <a:srgbClr val="FF0000"/>
              </a:solidFill>
              <a:sym typeface="+mn-ea"/>
            </a:endParaRPr>
          </a:p>
        </p:txBody>
      </p:sp>
      <p:pic>
        <p:nvPicPr>
          <p:cNvPr id="86" name="图片 85"/>
          <p:cNvPicPr>
            <a:picLocks noChangeAspect="1"/>
          </p:cNvPicPr>
          <p:nvPr/>
        </p:nvPicPr>
        <p:blipFill>
          <a:blip r:embed="rId1"/>
          <a:stretch>
            <a:fillRect/>
          </a:stretch>
        </p:blipFill>
        <p:spPr>
          <a:xfrm>
            <a:off x="1327785" y="2209800"/>
            <a:ext cx="6487795" cy="1474470"/>
          </a:xfrm>
          <a:prstGeom prst="rect">
            <a:avLst/>
          </a:prstGeom>
        </p:spPr>
      </p:pic>
      <p:sp>
        <p:nvSpPr>
          <p:cNvPr id="87" name="文本框 86"/>
          <p:cNvSpPr txBox="1"/>
          <p:nvPr/>
        </p:nvSpPr>
        <p:spPr>
          <a:xfrm>
            <a:off x="2990215" y="1816735"/>
            <a:ext cx="3564890" cy="337185"/>
          </a:xfrm>
          <a:prstGeom prst="rect">
            <a:avLst/>
          </a:prstGeom>
          <a:noFill/>
        </p:spPr>
        <p:txBody>
          <a:bodyPr wrap="square" rtlCol="0">
            <a:spAutoFit/>
          </a:bodyPr>
          <a:p>
            <a:pPr algn="ctr"/>
            <a:r>
              <a:rPr lang="zh-CN" altLang="en-US" sz="1600" b="1" u="sng"/>
              <a:t>加密电流与碎石桩设计方案的关系</a:t>
            </a:r>
            <a:endParaRPr lang="zh-CN" altLang="en-US" sz="1600" b="1" u="sng"/>
          </a:p>
        </p:txBody>
      </p:sp>
      <p:sp>
        <p:nvSpPr>
          <p:cNvPr id="91" name="云形标注 90"/>
          <p:cNvSpPr/>
          <p:nvPr/>
        </p:nvSpPr>
        <p:spPr>
          <a:xfrm>
            <a:off x="2990215" y="4598670"/>
            <a:ext cx="5278120" cy="1551305"/>
          </a:xfrm>
          <a:prstGeom prst="cloudCallout">
            <a:avLst>
              <a:gd name="adj1" fmla="val -21811"/>
              <a:gd name="adj2" fmla="val -76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由于加密电流的数值，最终对复合地基的置换率产生直接影响，因此，加密电流的制定是振冲碎石桩施工中的核心质量控制参数之一</a:t>
            </a:r>
            <a:endParaRPr lang="zh-CN" altLang="en-US" sz="1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24205" y="1360170"/>
            <a:ext cx="7647305" cy="2353945"/>
          </a:xfrm>
          <a:prstGeom prst="rect">
            <a:avLst/>
          </a:prstGeom>
          <a:solidFill>
            <a:schemeClr val="accent6">
              <a:lumMod val="20000"/>
              <a:lumOff val="80000"/>
            </a:schemeClr>
          </a:solidFill>
          <a:effectLst>
            <a:outerShdw blurRad="50800" dist="38100" dir="2700000" sx="103000" sy="103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23" name="圆角矩形 9222"/>
          <p:cNvSpPr/>
          <p:nvPr/>
        </p:nvSpPr>
        <p:spPr>
          <a:xfrm>
            <a:off x="3289300" y="2653030"/>
            <a:ext cx="4699635" cy="872490"/>
          </a:xfrm>
          <a:prstGeom prst="roundRect">
            <a:avLst>
              <a:gd name="adj" fmla="val 11505"/>
            </a:avLst>
          </a:prstGeom>
          <a:gradFill rotWithShape="1">
            <a:gsLst>
              <a:gs pos="0">
                <a:schemeClr val="folHlink"/>
              </a:gs>
              <a:gs pos="100000">
                <a:schemeClr val="folHlink">
                  <a:gamma/>
                  <a:shade val="46275"/>
                  <a:invGamma/>
                  <a:alpha val="0"/>
                </a:schemeClr>
              </a:gs>
            </a:gsLst>
            <a:lin ang="0" scaled="1"/>
            <a:tileRect/>
          </a:gradFill>
          <a:ln w="6350">
            <a:noFill/>
          </a:ln>
        </p:spPr>
        <p:txBody>
          <a:bodyPr/>
          <a:p>
            <a:endParaRPr lang="zh-CN" altLang="en-US"/>
          </a:p>
        </p:txBody>
      </p:sp>
      <p:sp>
        <p:nvSpPr>
          <p:cNvPr id="9224" name="右箭头 9223"/>
          <p:cNvSpPr/>
          <p:nvPr/>
        </p:nvSpPr>
        <p:spPr>
          <a:xfrm>
            <a:off x="4168458" y="2917190"/>
            <a:ext cx="376237" cy="344488"/>
          </a:xfrm>
          <a:prstGeom prst="rightArrow">
            <a:avLst>
              <a:gd name="adj1" fmla="val 50000"/>
              <a:gd name="adj2" fmla="val 45506"/>
            </a:avLst>
          </a:prstGeom>
          <a:solidFill>
            <a:srgbClr val="FEFEFE"/>
          </a:solidFill>
          <a:ln w="9525">
            <a:noFill/>
          </a:ln>
        </p:spPr>
        <p:txBody>
          <a:bodyPr/>
          <a:p>
            <a:endParaRPr lang="zh-CN" altLang="en-US"/>
          </a:p>
        </p:txBody>
      </p:sp>
      <p:sp>
        <p:nvSpPr>
          <p:cNvPr id="9227" name="圆角矩形 9226"/>
          <p:cNvSpPr/>
          <p:nvPr/>
        </p:nvSpPr>
        <p:spPr>
          <a:xfrm>
            <a:off x="3289300" y="1534795"/>
            <a:ext cx="4532630" cy="864870"/>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tileRect/>
          </a:gradFill>
          <a:ln w="6350">
            <a:noFill/>
          </a:ln>
        </p:spPr>
        <p:txBody>
          <a:bodyPr/>
          <a:p>
            <a:endParaRPr lang="zh-CN" altLang="en-US"/>
          </a:p>
        </p:txBody>
      </p:sp>
      <p:sp>
        <p:nvSpPr>
          <p:cNvPr id="9228" name="右箭头 9227"/>
          <p:cNvSpPr/>
          <p:nvPr/>
        </p:nvSpPr>
        <p:spPr>
          <a:xfrm>
            <a:off x="4149408" y="1753870"/>
            <a:ext cx="376237" cy="344488"/>
          </a:xfrm>
          <a:prstGeom prst="rightArrow">
            <a:avLst>
              <a:gd name="adj1" fmla="val 50000"/>
              <a:gd name="adj2" fmla="val 45506"/>
            </a:avLst>
          </a:prstGeom>
          <a:solidFill>
            <a:srgbClr val="FEFEFE"/>
          </a:solidFill>
          <a:ln w="9525">
            <a:noFill/>
          </a:ln>
        </p:spPr>
        <p:txBody>
          <a:bodyPr/>
          <a:p>
            <a:endParaRPr lang="zh-CN" altLang="en-US"/>
          </a:p>
        </p:txBody>
      </p:sp>
      <p:sp>
        <p:nvSpPr>
          <p:cNvPr id="9229" name="圆角矩形 9228"/>
          <p:cNvSpPr/>
          <p:nvPr/>
        </p:nvSpPr>
        <p:spPr>
          <a:xfrm>
            <a:off x="2706370" y="1518920"/>
            <a:ext cx="1628775" cy="880745"/>
          </a:xfrm>
          <a:prstGeom prst="roundRect">
            <a:avLst>
              <a:gd name="adj" fmla="val 11921"/>
            </a:avLst>
          </a:prstGeom>
          <a:gradFill rotWithShape="1">
            <a:gsLst>
              <a:gs pos="0">
                <a:schemeClr val="hlink"/>
              </a:gs>
              <a:gs pos="100000">
                <a:schemeClr val="hlink">
                  <a:gamma/>
                  <a:shade val="69804"/>
                  <a:invGamma/>
                </a:schemeClr>
              </a:gs>
            </a:gsLst>
            <a:lin ang="5400000" scaled="1"/>
            <a:tileRect/>
          </a:gradFill>
          <a:ln w="25400" cap="flat" cmpd="sng">
            <a:solidFill>
              <a:srgbClr val="FEFEFE"/>
            </a:solidFill>
            <a:prstDash val="solid"/>
            <a:headEnd type="none" w="med" len="med"/>
            <a:tailEnd type="none" w="med" len="med"/>
          </a:ln>
          <a:effectLst>
            <a:outerShdw dist="53882" dir="2699999" algn="ctr" rotWithShape="0">
              <a:srgbClr val="000000">
                <a:alpha val="50000"/>
              </a:srgbClr>
            </a:outerShdw>
          </a:effectLst>
        </p:spPr>
        <p:txBody>
          <a:bodyPr/>
          <a:p>
            <a:endParaRPr lang="zh-CN" altLang="en-US"/>
          </a:p>
        </p:txBody>
      </p:sp>
      <p:sp>
        <p:nvSpPr>
          <p:cNvPr id="9230" name="任意多边形 9229"/>
          <p:cNvSpPr/>
          <p:nvPr/>
        </p:nvSpPr>
        <p:spPr>
          <a:xfrm>
            <a:off x="2769870" y="1583690"/>
            <a:ext cx="811213" cy="64928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alpha val="100000"/>
                </a:schemeClr>
              </a:gs>
              <a:gs pos="50000">
                <a:schemeClr val="hlink">
                  <a:alpha val="0"/>
                </a:schemeClr>
              </a:gs>
              <a:gs pos="100000">
                <a:schemeClr val="hlink">
                  <a:gamma/>
                  <a:tint val="48627"/>
                  <a:invGamma/>
                  <a:alpha val="100000"/>
                </a:schemeClr>
              </a:gs>
            </a:gsLst>
            <a:lin ang="2700000" scaled="1"/>
            <a:tileRect/>
          </a:gradFill>
          <a:ln w="0">
            <a:noFill/>
          </a:ln>
        </p:spPr>
        <p:txBody>
          <a:bodyPr/>
          <a:p>
            <a:endParaRPr lang="zh-CN" altLang="en-US"/>
          </a:p>
        </p:txBody>
      </p:sp>
      <p:sp>
        <p:nvSpPr>
          <p:cNvPr id="9231" name="圆角矩形 9230"/>
          <p:cNvSpPr/>
          <p:nvPr/>
        </p:nvSpPr>
        <p:spPr>
          <a:xfrm>
            <a:off x="2719070" y="2643505"/>
            <a:ext cx="1628775" cy="881380"/>
          </a:xfrm>
          <a:prstGeom prst="roundRect">
            <a:avLst>
              <a:gd name="adj" fmla="val 11921"/>
            </a:avLst>
          </a:prstGeom>
          <a:gradFill rotWithShape="1">
            <a:gsLst>
              <a:gs pos="0">
                <a:schemeClr val="folHlink"/>
              </a:gs>
              <a:gs pos="100000">
                <a:schemeClr val="folHlink">
                  <a:gamma/>
                  <a:shade val="69804"/>
                  <a:invGamma/>
                </a:schemeClr>
              </a:gs>
            </a:gsLst>
            <a:lin ang="5400000" scaled="1"/>
            <a:tileRect/>
          </a:gradFill>
          <a:ln w="25400" cap="flat" cmpd="sng">
            <a:solidFill>
              <a:srgbClr val="FEFEFE"/>
            </a:solidFill>
            <a:prstDash val="solid"/>
            <a:headEnd type="none" w="med" len="med"/>
            <a:tailEnd type="none" w="med" len="med"/>
          </a:ln>
          <a:effectLst>
            <a:outerShdw dist="53882" dir="2699999" algn="ctr" rotWithShape="0">
              <a:srgbClr val="000000">
                <a:alpha val="50000"/>
              </a:srgbClr>
            </a:outerShdw>
          </a:effectLst>
        </p:spPr>
        <p:txBody>
          <a:bodyPr/>
          <a:p>
            <a:endParaRPr lang="zh-CN" altLang="en-US"/>
          </a:p>
        </p:txBody>
      </p:sp>
      <p:sp>
        <p:nvSpPr>
          <p:cNvPr id="9232" name="任意多边形 9231"/>
          <p:cNvSpPr/>
          <p:nvPr/>
        </p:nvSpPr>
        <p:spPr>
          <a:xfrm>
            <a:off x="2773045" y="2708275"/>
            <a:ext cx="811213" cy="64928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alpha val="100000"/>
                </a:schemeClr>
              </a:gs>
              <a:gs pos="50000">
                <a:schemeClr val="folHlink">
                  <a:alpha val="0"/>
                </a:schemeClr>
              </a:gs>
              <a:gs pos="100000">
                <a:schemeClr val="folHlink">
                  <a:gamma/>
                  <a:tint val="48627"/>
                  <a:invGamma/>
                  <a:alpha val="100000"/>
                </a:schemeClr>
              </a:gs>
            </a:gsLst>
            <a:lin ang="2700000" scaled="1"/>
            <a:tileRect/>
          </a:gradFill>
          <a:ln w="0">
            <a:noFill/>
          </a:ln>
        </p:spPr>
        <p:txBody>
          <a:bodyPr/>
          <a:p>
            <a:endParaRPr lang="zh-CN" altLang="en-US"/>
          </a:p>
        </p:txBody>
      </p:sp>
      <p:sp>
        <p:nvSpPr>
          <p:cNvPr id="9236" name="文本框 9235"/>
          <p:cNvSpPr txBox="1"/>
          <p:nvPr/>
        </p:nvSpPr>
        <p:spPr>
          <a:xfrm>
            <a:off x="4559300" y="1587500"/>
            <a:ext cx="3355340" cy="737235"/>
          </a:xfrm>
          <a:prstGeom prst="rect">
            <a:avLst/>
          </a:prstGeom>
          <a:noFill/>
          <a:ln w="9525">
            <a:noFill/>
          </a:ln>
        </p:spPr>
        <p:txBody>
          <a:bodyPr wrap="square">
            <a:spAutoFit/>
          </a:bodyPr>
          <a:p>
            <a:pPr marL="285750" indent="-285750" eaLnBrk="0" hangingPunct="0">
              <a:buFont typeface="Wingdings" panose="05000000000000000000" charset="0"/>
              <a:buChar char="Ø"/>
            </a:pPr>
            <a:r>
              <a:rPr lang="zh-CN" altLang="en-US" sz="1400">
                <a:solidFill>
                  <a:srgbClr val="FF0000"/>
                </a:solidFill>
              </a:rPr>
              <a:t>填入更少石料，形成更小桩径</a:t>
            </a:r>
            <a:endParaRPr lang="zh-CN" altLang="en-US" sz="1400">
              <a:solidFill>
                <a:srgbClr val="FF0000"/>
              </a:solidFill>
            </a:endParaRPr>
          </a:p>
          <a:p>
            <a:pPr marL="285750" indent="-285750" eaLnBrk="0" hangingPunct="0">
              <a:buFont typeface="Wingdings" panose="05000000000000000000" charset="0"/>
              <a:buChar char="Ø"/>
            </a:pPr>
            <a:r>
              <a:rPr lang="zh-CN" altLang="en-US" sz="1400">
                <a:solidFill>
                  <a:srgbClr val="FF0000"/>
                </a:solidFill>
              </a:rPr>
              <a:t>无法填入设计方案要求的填料数量</a:t>
            </a:r>
            <a:endParaRPr lang="zh-CN" altLang="en-US" sz="1400">
              <a:solidFill>
                <a:srgbClr val="FF0000"/>
              </a:solidFill>
            </a:endParaRPr>
          </a:p>
          <a:p>
            <a:pPr marL="285750" indent="-285750" eaLnBrk="0" hangingPunct="0">
              <a:buFont typeface="Wingdings" panose="05000000000000000000" charset="0"/>
              <a:buChar char="Ø"/>
            </a:pPr>
            <a:r>
              <a:rPr lang="zh-CN" altLang="en-US" sz="1400">
                <a:solidFill>
                  <a:srgbClr val="FF0000"/>
                </a:solidFill>
              </a:rPr>
              <a:t>设备频繁跳闸，设备烧毁</a:t>
            </a:r>
            <a:endParaRPr lang="zh-CN" altLang="en-US" sz="1400">
              <a:solidFill>
                <a:srgbClr val="FF0000"/>
              </a:solidFill>
            </a:endParaRPr>
          </a:p>
        </p:txBody>
      </p:sp>
      <p:sp>
        <p:nvSpPr>
          <p:cNvPr id="9237" name="文本框 9236"/>
          <p:cNvSpPr txBox="1"/>
          <p:nvPr/>
        </p:nvSpPr>
        <p:spPr>
          <a:xfrm>
            <a:off x="4559300" y="2692400"/>
            <a:ext cx="3088640" cy="737235"/>
          </a:xfrm>
          <a:prstGeom prst="rect">
            <a:avLst/>
          </a:prstGeom>
          <a:noFill/>
          <a:ln w="9525">
            <a:noFill/>
          </a:ln>
        </p:spPr>
        <p:txBody>
          <a:bodyPr wrap="square">
            <a:spAutoFit/>
          </a:bodyPr>
          <a:p>
            <a:pPr marL="285750" indent="-285750" eaLnBrk="0" hangingPunct="0">
              <a:buFont typeface="Wingdings" panose="05000000000000000000" charset="0"/>
              <a:buChar char="Ø"/>
            </a:pPr>
            <a:r>
              <a:rPr lang="zh-CN" altLang="en-US" sz="1400">
                <a:solidFill>
                  <a:schemeClr val="accent5">
                    <a:lumMod val="50000"/>
                  </a:schemeClr>
                </a:solidFill>
              </a:rPr>
              <a:t>填入更多石料，形成更大桩径</a:t>
            </a:r>
            <a:endParaRPr lang="zh-CN" altLang="en-US" sz="1400">
              <a:solidFill>
                <a:schemeClr val="accent5">
                  <a:lumMod val="50000"/>
                </a:schemeClr>
              </a:solidFill>
            </a:endParaRPr>
          </a:p>
          <a:p>
            <a:pPr marL="285750" indent="-285750" eaLnBrk="0" hangingPunct="0">
              <a:buFont typeface="Wingdings" panose="05000000000000000000" charset="0"/>
              <a:buChar char="Ø"/>
            </a:pPr>
            <a:r>
              <a:rPr lang="zh-CN" altLang="en-US" sz="1400">
                <a:solidFill>
                  <a:schemeClr val="accent5">
                    <a:lumMod val="50000"/>
                  </a:schemeClr>
                </a:solidFill>
              </a:rPr>
              <a:t>无法达到加密电流</a:t>
            </a:r>
            <a:endParaRPr lang="zh-CN" altLang="en-US" sz="1400">
              <a:solidFill>
                <a:schemeClr val="accent5">
                  <a:lumMod val="50000"/>
                </a:schemeClr>
              </a:solidFill>
            </a:endParaRPr>
          </a:p>
          <a:p>
            <a:pPr marL="285750" indent="-285750" eaLnBrk="0" hangingPunct="0">
              <a:buFont typeface="Wingdings" panose="05000000000000000000" charset="0"/>
              <a:buChar char="Ø"/>
            </a:pPr>
            <a:r>
              <a:rPr lang="zh-CN" altLang="en-US" sz="1400">
                <a:solidFill>
                  <a:schemeClr val="accent5">
                    <a:lumMod val="50000"/>
                  </a:schemeClr>
                </a:solidFill>
              </a:rPr>
              <a:t>制桩效率受到影响</a:t>
            </a:r>
            <a:endParaRPr lang="zh-CN" altLang="en-US" sz="1400">
              <a:solidFill>
                <a:schemeClr val="accent5">
                  <a:lumMod val="50000"/>
                </a:schemeClr>
              </a:solidFill>
            </a:endParaRPr>
          </a:p>
        </p:txBody>
      </p:sp>
      <p:sp>
        <p:nvSpPr>
          <p:cNvPr id="9240" name="文本框 9239"/>
          <p:cNvSpPr txBox="1"/>
          <p:nvPr/>
        </p:nvSpPr>
        <p:spPr>
          <a:xfrm>
            <a:off x="2687320" y="1768475"/>
            <a:ext cx="1673225" cy="337185"/>
          </a:xfrm>
          <a:prstGeom prst="rect">
            <a:avLst/>
          </a:prstGeom>
          <a:noFill/>
          <a:ln w="9525">
            <a:noFill/>
          </a:ln>
        </p:spPr>
        <p:txBody>
          <a:bodyPr>
            <a:spAutoFit/>
          </a:bodyPr>
          <a:p>
            <a:pPr algn="ctr">
              <a:spcBef>
                <a:spcPct val="50000"/>
              </a:spcBef>
            </a:pPr>
            <a:r>
              <a:rPr lang="en-US" altLang="zh-CN" sz="1600" b="1">
                <a:solidFill>
                  <a:srgbClr val="FEFFFF"/>
                </a:solidFill>
              </a:rPr>
              <a:t> </a:t>
            </a:r>
            <a:r>
              <a:rPr lang="zh-CN" altLang="en-US" sz="1600" b="1">
                <a:solidFill>
                  <a:srgbClr val="FEFFFF"/>
                </a:solidFill>
              </a:rPr>
              <a:t>更硬的土层</a:t>
            </a:r>
            <a:endParaRPr lang="zh-CN" altLang="en-US" sz="1600" b="1">
              <a:solidFill>
                <a:srgbClr val="FEFFFF"/>
              </a:solidFill>
            </a:endParaRPr>
          </a:p>
        </p:txBody>
      </p:sp>
      <p:sp>
        <p:nvSpPr>
          <p:cNvPr id="9241" name="文本框 9240"/>
          <p:cNvSpPr txBox="1"/>
          <p:nvPr/>
        </p:nvSpPr>
        <p:spPr>
          <a:xfrm>
            <a:off x="2569210" y="2859405"/>
            <a:ext cx="1673225" cy="460375"/>
          </a:xfrm>
          <a:prstGeom prst="rect">
            <a:avLst/>
          </a:prstGeom>
          <a:noFill/>
          <a:ln w="9525">
            <a:noFill/>
          </a:ln>
        </p:spPr>
        <p:txBody>
          <a:bodyPr>
            <a:spAutoFit/>
          </a:bodyPr>
          <a:p>
            <a:pPr algn="ctr">
              <a:spcBef>
                <a:spcPct val="50000"/>
              </a:spcBef>
            </a:pPr>
            <a:r>
              <a:rPr lang="en-US" altLang="zh-CN" sz="2400" b="1">
                <a:solidFill>
                  <a:srgbClr val="FEFFFF"/>
                </a:solidFill>
              </a:rPr>
              <a:t> </a:t>
            </a:r>
            <a:r>
              <a:rPr lang="zh-CN" altLang="en-US" sz="1600" b="1">
                <a:solidFill>
                  <a:srgbClr val="FEFFFF"/>
                </a:solidFill>
              </a:rPr>
              <a:t>更弱的土层</a:t>
            </a:r>
            <a:endParaRPr lang="zh-CN" altLang="en-US" sz="1600" b="1">
              <a:solidFill>
                <a:srgbClr val="FEFFFF"/>
              </a:solidFill>
            </a:endParaRPr>
          </a:p>
        </p:txBody>
      </p:sp>
      <p:sp>
        <p:nvSpPr>
          <p:cNvPr id="89" name="右箭头标注 88"/>
          <p:cNvSpPr/>
          <p:nvPr/>
        </p:nvSpPr>
        <p:spPr>
          <a:xfrm>
            <a:off x="774700" y="1955800"/>
            <a:ext cx="1931670" cy="123507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b="1"/>
              <a:t>基于局部区域工艺试验制定的加密电流</a:t>
            </a:r>
            <a:endParaRPr lang="zh-CN" altLang="en-US" sz="1400" b="1"/>
          </a:p>
        </p:txBody>
      </p:sp>
      <p:sp>
        <p:nvSpPr>
          <p:cNvPr id="90" name="文本框 89"/>
          <p:cNvSpPr txBox="1"/>
          <p:nvPr/>
        </p:nvSpPr>
        <p:spPr>
          <a:xfrm>
            <a:off x="1764030" y="2401570"/>
            <a:ext cx="951230" cy="306705"/>
          </a:xfrm>
          <a:prstGeom prst="rect">
            <a:avLst/>
          </a:prstGeom>
          <a:noFill/>
        </p:spPr>
        <p:txBody>
          <a:bodyPr wrap="square" rtlCol="0">
            <a:spAutoFit/>
          </a:bodyPr>
          <a:p>
            <a:r>
              <a:rPr lang="zh-CN" altLang="en-US" sz="1400" b="1">
                <a:solidFill>
                  <a:srgbClr val="FF0000"/>
                </a:solidFill>
              </a:rPr>
              <a:t>如果遇到</a:t>
            </a:r>
            <a:endParaRPr lang="zh-CN" altLang="en-US" sz="1400" b="1">
              <a:solidFill>
                <a:srgbClr val="FF0000"/>
              </a:solidFill>
            </a:endParaRPr>
          </a:p>
        </p:txBody>
      </p:sp>
      <p:sp>
        <p:nvSpPr>
          <p:cNvPr id="21" name="文本框 20"/>
          <p:cNvSpPr txBox="1"/>
          <p:nvPr/>
        </p:nvSpPr>
        <p:spPr>
          <a:xfrm>
            <a:off x="1172210" y="24447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28345" y="855980"/>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振冲碎石桩施工质量控制节点的复杂性</a:t>
            </a:r>
            <a:r>
              <a:rPr lang="en-US" altLang="zh-CN" sz="2000" b="1">
                <a:solidFill>
                  <a:schemeClr val="accent3">
                    <a:lumMod val="50000"/>
                  </a:schemeClr>
                </a:solidFill>
              </a:rPr>
              <a:t>--</a:t>
            </a:r>
            <a:r>
              <a:rPr lang="zh-CN" altLang="en-US" b="1">
                <a:solidFill>
                  <a:srgbClr val="FF0000"/>
                </a:solidFill>
              </a:rPr>
              <a:t>加密电流对质量的影响</a:t>
            </a:r>
            <a:endParaRPr lang="zh-CN" altLang="en-US" b="1">
              <a:solidFill>
                <a:srgbClr val="FF0000"/>
              </a:solidFill>
              <a:sym typeface="+mn-ea"/>
            </a:endParaRPr>
          </a:p>
        </p:txBody>
      </p:sp>
      <p:pic>
        <p:nvPicPr>
          <p:cNvPr id="33" name="图片 32"/>
          <p:cNvPicPr>
            <a:picLocks noChangeAspect="1"/>
          </p:cNvPicPr>
          <p:nvPr/>
        </p:nvPicPr>
        <p:blipFill>
          <a:blip r:embed="rId1"/>
          <a:stretch>
            <a:fillRect/>
          </a:stretch>
        </p:blipFill>
        <p:spPr>
          <a:xfrm>
            <a:off x="624205" y="4014470"/>
            <a:ext cx="5267325" cy="2178050"/>
          </a:xfrm>
          <a:prstGeom prst="rect">
            <a:avLst/>
          </a:prstGeom>
        </p:spPr>
      </p:pic>
      <p:sp>
        <p:nvSpPr>
          <p:cNvPr id="34" name="云形标注 33"/>
          <p:cNvSpPr/>
          <p:nvPr/>
        </p:nvSpPr>
        <p:spPr>
          <a:xfrm>
            <a:off x="6137275" y="4628515"/>
            <a:ext cx="2856865" cy="1564005"/>
          </a:xfrm>
          <a:prstGeom prst="cloudCallout">
            <a:avLst>
              <a:gd name="adj1" fmla="val -53425"/>
              <a:gd name="adj2" fmla="val -4715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在桩径大小不一的情况下，如何确保全场地的平均置换率达到设计要求，是确保加固效果的要点</a:t>
            </a:r>
            <a:endParaRPr lang="zh-CN" altLang="en-US" sz="1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3" name="上箭头 97282"/>
          <p:cNvSpPr/>
          <p:nvPr/>
        </p:nvSpPr>
        <p:spPr>
          <a:xfrm>
            <a:off x="1468755" y="3855720"/>
            <a:ext cx="5530850" cy="1113155"/>
          </a:xfrm>
          <a:prstGeom prst="upArrow">
            <a:avLst>
              <a:gd name="adj1" fmla="val 57824"/>
              <a:gd name="adj2" fmla="val 54398"/>
            </a:avLst>
          </a:prstGeom>
          <a:gradFill rotWithShape="1">
            <a:gsLst>
              <a:gs pos="0">
                <a:schemeClr val="accent1"/>
              </a:gs>
              <a:gs pos="100000">
                <a:schemeClr val="accent1">
                  <a:gamma/>
                  <a:tint val="39216"/>
                  <a:invGamma/>
                  <a:alpha val="0"/>
                </a:schemeClr>
              </a:gs>
            </a:gsLst>
            <a:lin ang="5400000" scaled="1"/>
            <a:tileRect/>
          </a:gradFill>
          <a:ln w="9525">
            <a:noFill/>
          </a:ln>
        </p:spPr>
        <p:txBody>
          <a:bodyPr/>
          <a:p>
            <a:endParaRPr lang="zh-CN" altLang="en-US"/>
          </a:p>
        </p:txBody>
      </p:sp>
      <p:sp>
        <p:nvSpPr>
          <p:cNvPr id="97284" name="圆角矩形 97283"/>
          <p:cNvSpPr/>
          <p:nvPr/>
        </p:nvSpPr>
        <p:spPr>
          <a:xfrm>
            <a:off x="1976755" y="4968875"/>
            <a:ext cx="4572000" cy="498475"/>
          </a:xfrm>
          <a:prstGeom prst="roundRect">
            <a:avLst>
              <a:gd name="adj" fmla="val 50000"/>
            </a:avLst>
          </a:prstGeom>
          <a:gradFill rotWithShape="1">
            <a:gsLst>
              <a:gs pos="0">
                <a:schemeClr val="tx2"/>
              </a:gs>
              <a:gs pos="50000">
                <a:schemeClr val="tx2">
                  <a:gamma/>
                  <a:tint val="64314"/>
                  <a:invGamma/>
                </a:schemeClr>
              </a:gs>
              <a:gs pos="100000">
                <a:schemeClr val="tx2"/>
              </a:gs>
            </a:gsLst>
            <a:lin ang="0" scaled="1"/>
            <a:tileRect/>
          </a:gradFill>
          <a:ln w="38100" cap="flat" cmpd="sng">
            <a:solidFill>
              <a:srgbClr val="FFFFFF"/>
            </a:solidFill>
            <a:prstDash val="solid"/>
            <a:headEnd type="none" w="med" len="med"/>
            <a:tailEnd type="none" w="med" len="med"/>
          </a:ln>
          <a:effectLst>
            <a:outerShdw dist="63500" dir="3187806" algn="ctr" rotWithShape="0">
              <a:srgbClr val="001D3A"/>
            </a:outerShdw>
          </a:effectLst>
        </p:spPr>
        <p:txBody>
          <a:bodyPr wrap="none" anchor="ctr"/>
          <a:p>
            <a:pPr algn="ctr" eaLnBrk="0" hangingPunct="0"/>
            <a:endParaRPr lang="en-US" altLang="zh-CN" sz="2000">
              <a:solidFill>
                <a:schemeClr val="bg1"/>
              </a:solidFill>
              <a:effectLst>
                <a:outerShdw blurRad="38100" dist="38100" dir="2700000">
                  <a:srgbClr val="000000"/>
                </a:outerShdw>
              </a:effectLst>
              <a:latin typeface="Verdana" panose="020B0604030504040204" pitchFamily="34" charset="0"/>
            </a:endParaRPr>
          </a:p>
        </p:txBody>
      </p:sp>
      <p:sp>
        <p:nvSpPr>
          <p:cNvPr id="21" name="文本框 20"/>
          <p:cNvSpPr txBox="1"/>
          <p:nvPr/>
        </p:nvSpPr>
        <p:spPr>
          <a:xfrm>
            <a:off x="1183640" y="257810"/>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振冲碎石桩施工质量控制节点的复杂性</a:t>
            </a:r>
            <a:r>
              <a:rPr lang="en-US" altLang="zh-CN" sz="2000" b="1">
                <a:solidFill>
                  <a:schemeClr val="accent3">
                    <a:lumMod val="50000"/>
                  </a:schemeClr>
                </a:solidFill>
              </a:rPr>
              <a:t>--</a:t>
            </a:r>
            <a:r>
              <a:rPr lang="zh-CN" altLang="en-US" b="1">
                <a:solidFill>
                  <a:srgbClr val="FF0000"/>
                </a:solidFill>
              </a:rPr>
              <a:t>振冲碎石桩的隐蔽工程特点</a:t>
            </a:r>
            <a:endParaRPr lang="zh-CN" altLang="en-US" b="1">
              <a:solidFill>
                <a:srgbClr val="FF0000"/>
              </a:solidFill>
              <a:sym typeface="+mn-ea"/>
            </a:endParaRPr>
          </a:p>
        </p:txBody>
      </p:sp>
      <p:sp>
        <p:nvSpPr>
          <p:cNvPr id="2" name="文本框 1"/>
          <p:cNvSpPr txBox="1"/>
          <p:nvPr/>
        </p:nvSpPr>
        <p:spPr>
          <a:xfrm>
            <a:off x="1977390" y="5049520"/>
            <a:ext cx="4572000" cy="337185"/>
          </a:xfrm>
          <a:prstGeom prst="rect">
            <a:avLst/>
          </a:prstGeom>
          <a:noFill/>
        </p:spPr>
        <p:txBody>
          <a:bodyPr wrap="square" rtlCol="0">
            <a:spAutoFit/>
          </a:bodyPr>
          <a:p>
            <a:pPr algn="ctr"/>
            <a:r>
              <a:rPr lang="zh-CN" altLang="en-US" sz="1600" b="1">
                <a:solidFill>
                  <a:schemeClr val="bg1"/>
                </a:solidFill>
              </a:rPr>
              <a:t>实现振冲碎石桩隐蔽工程科学管理的必要条件</a:t>
            </a:r>
            <a:endParaRPr lang="zh-CN" altLang="en-US" sz="1600" b="1">
              <a:solidFill>
                <a:schemeClr val="bg1"/>
              </a:solidFill>
            </a:endParaRPr>
          </a:p>
        </p:txBody>
      </p:sp>
      <p:grpSp>
        <p:nvGrpSpPr>
          <p:cNvPr id="97286" name="组合 97285"/>
          <p:cNvGrpSpPr/>
          <p:nvPr/>
        </p:nvGrpSpPr>
        <p:grpSpPr>
          <a:xfrm>
            <a:off x="1296670" y="1840865"/>
            <a:ext cx="1676400" cy="2049145"/>
            <a:chOff x="768" y="2736"/>
            <a:chExt cx="936" cy="1253"/>
          </a:xfrm>
        </p:grpSpPr>
        <p:grpSp>
          <p:nvGrpSpPr>
            <p:cNvPr id="97287" name="组合 97286"/>
            <p:cNvGrpSpPr/>
            <p:nvPr/>
          </p:nvGrpSpPr>
          <p:grpSpPr>
            <a:xfrm>
              <a:off x="768" y="2736"/>
              <a:ext cx="936" cy="954"/>
              <a:chOff x="624" y="1584"/>
              <a:chExt cx="1248" cy="1296"/>
            </a:xfrm>
          </p:grpSpPr>
          <p:grpSp>
            <p:nvGrpSpPr>
              <p:cNvPr id="97288" name="组合 97287"/>
              <p:cNvGrpSpPr/>
              <p:nvPr/>
            </p:nvGrpSpPr>
            <p:grpSpPr>
              <a:xfrm>
                <a:off x="624" y="1584"/>
                <a:ext cx="1248" cy="1296"/>
                <a:chOff x="2016" y="1920"/>
                <a:chExt cx="1680" cy="1680"/>
              </a:xfrm>
            </p:grpSpPr>
            <p:sp>
              <p:nvSpPr>
                <p:cNvPr id="97289" name="椭圆 97288"/>
                <p:cNvSpPr/>
                <p:nvPr/>
              </p:nvSpPr>
              <p:spPr>
                <a:xfrm>
                  <a:off x="2016" y="1920"/>
                  <a:ext cx="1680" cy="1680"/>
                </a:xfrm>
                <a:prstGeom prst="ellipse">
                  <a:avLst/>
                </a:prstGeom>
                <a:gradFill rotWithShape="1">
                  <a:gsLst>
                    <a:gs pos="0">
                      <a:schemeClr val="accent2"/>
                    </a:gs>
                    <a:gs pos="100000">
                      <a:schemeClr val="accent2">
                        <a:gamma/>
                        <a:shade val="63529"/>
                        <a:invGamma/>
                      </a:schemeClr>
                    </a:gs>
                  </a:gsLst>
                  <a:lin ang="5400000" scaled="1"/>
                  <a:tileRect/>
                </a:gradFill>
                <a:ln w="9525">
                  <a:noFill/>
                </a:ln>
              </p:spPr>
              <p:txBody>
                <a:bodyPr/>
                <a:p>
                  <a:endParaRPr lang="zh-CN" altLang="en-US"/>
                </a:p>
              </p:txBody>
            </p:sp>
            <p:sp>
              <p:nvSpPr>
                <p:cNvPr id="97290" name="任意多边形 97289"/>
                <p:cNvSpPr/>
                <p:nvPr/>
              </p:nvSpPr>
              <p:spPr>
                <a:xfrm>
                  <a:off x="2208" y="194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p>
                  <a:endParaRPr lang="zh-CN" altLang="en-US"/>
                </a:p>
              </p:txBody>
            </p:sp>
          </p:grpSp>
          <p:sp>
            <p:nvSpPr>
              <p:cNvPr id="97291" name="文本框 97290"/>
              <p:cNvSpPr txBox="1"/>
              <p:nvPr/>
            </p:nvSpPr>
            <p:spPr>
              <a:xfrm>
                <a:off x="756" y="2244"/>
                <a:ext cx="974" cy="280"/>
              </a:xfrm>
              <a:prstGeom prst="rect">
                <a:avLst/>
              </a:prstGeom>
              <a:noFill/>
              <a:ln w="9525">
                <a:noFill/>
              </a:ln>
            </p:spPr>
            <p:txBody>
              <a:bodyPr wrap="square" anchor="t">
                <a:spAutoFit/>
              </a:bodyPr>
              <a:p>
                <a:pPr algn="ctr" eaLnBrk="0" hangingPunct="0"/>
                <a:r>
                  <a:rPr lang="zh-CN" altLang="en-US" sz="1600" b="1">
                    <a:solidFill>
                      <a:srgbClr val="FFFFFF"/>
                    </a:solidFill>
                    <a:effectLst>
                      <a:outerShdw blurRad="38100" dist="38100" dir="2700000">
                        <a:srgbClr val="000000"/>
                      </a:outerShdw>
                    </a:effectLst>
                  </a:rPr>
                  <a:t>合理性</a:t>
                </a:r>
                <a:endParaRPr lang="zh-CN" altLang="en-US" sz="1600" b="1">
                  <a:solidFill>
                    <a:srgbClr val="FFFFFF"/>
                  </a:solidFill>
                  <a:effectLst>
                    <a:outerShdw blurRad="38100" dist="38100" dir="2700000">
                      <a:srgbClr val="000000"/>
                    </a:outerShdw>
                  </a:effectLst>
                </a:endParaRPr>
              </a:p>
            </p:txBody>
          </p:sp>
        </p:grpSp>
        <p:sp>
          <p:nvSpPr>
            <p:cNvPr id="97292" name="椭圆 97291"/>
            <p:cNvSpPr/>
            <p:nvPr/>
          </p:nvSpPr>
          <p:spPr>
            <a:xfrm>
              <a:off x="864" y="3744"/>
              <a:ext cx="760" cy="245"/>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p>
              <a:endParaRPr lang="zh-CN" altLang="en-US"/>
            </a:p>
          </p:txBody>
        </p:sp>
      </p:grpSp>
      <p:grpSp>
        <p:nvGrpSpPr>
          <p:cNvPr id="97293" name="组合 97292"/>
          <p:cNvGrpSpPr/>
          <p:nvPr/>
        </p:nvGrpSpPr>
        <p:grpSpPr>
          <a:xfrm>
            <a:off x="5651500" y="1796415"/>
            <a:ext cx="1741170" cy="2203450"/>
            <a:chOff x="3120" y="2784"/>
            <a:chExt cx="960" cy="1302"/>
          </a:xfrm>
        </p:grpSpPr>
        <p:grpSp>
          <p:nvGrpSpPr>
            <p:cNvPr id="97294" name="组合 97293"/>
            <p:cNvGrpSpPr/>
            <p:nvPr/>
          </p:nvGrpSpPr>
          <p:grpSpPr>
            <a:xfrm>
              <a:off x="3120" y="2784"/>
              <a:ext cx="960" cy="965"/>
              <a:chOff x="2400" y="1488"/>
              <a:chExt cx="1152" cy="1152"/>
            </a:xfrm>
          </p:grpSpPr>
          <p:grpSp>
            <p:nvGrpSpPr>
              <p:cNvPr id="97295" name="组合 97294"/>
              <p:cNvGrpSpPr/>
              <p:nvPr/>
            </p:nvGrpSpPr>
            <p:grpSpPr>
              <a:xfrm>
                <a:off x="2400" y="1488"/>
                <a:ext cx="1152" cy="1152"/>
                <a:chOff x="2016" y="1920"/>
                <a:chExt cx="1680" cy="1680"/>
              </a:xfrm>
            </p:grpSpPr>
            <p:sp>
              <p:nvSpPr>
                <p:cNvPr id="97296" name="椭圆 97295"/>
                <p:cNvSpPr/>
                <p:nvPr/>
              </p:nvSpPr>
              <p:spPr>
                <a:xfrm>
                  <a:off x="2016" y="1920"/>
                  <a:ext cx="1680" cy="1680"/>
                </a:xfrm>
                <a:prstGeom prst="ellipse">
                  <a:avLst/>
                </a:prstGeom>
                <a:gradFill rotWithShape="1">
                  <a:gsLst>
                    <a:gs pos="0">
                      <a:schemeClr val="folHlink"/>
                    </a:gs>
                    <a:gs pos="100000">
                      <a:schemeClr val="folHlink">
                        <a:gamma/>
                        <a:shade val="24314"/>
                        <a:invGamma/>
                      </a:schemeClr>
                    </a:gs>
                  </a:gsLst>
                  <a:lin ang="5400000" scaled="1"/>
                  <a:tileRect/>
                </a:gradFill>
                <a:ln w="9525">
                  <a:noFill/>
                </a:ln>
              </p:spPr>
              <p:txBody>
                <a:bodyPr/>
                <a:p>
                  <a:endParaRPr lang="zh-CN" altLang="en-US"/>
                </a:p>
              </p:txBody>
            </p:sp>
            <p:sp>
              <p:nvSpPr>
                <p:cNvPr id="97297" name="任意多边形 97296"/>
                <p:cNvSpPr/>
                <p:nvPr/>
              </p:nvSpPr>
              <p:spPr>
                <a:xfrm>
                  <a:off x="2208" y="194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p>
                  <a:endParaRPr lang="zh-CN" altLang="en-US"/>
                </a:p>
              </p:txBody>
            </p:sp>
          </p:grpSp>
          <p:sp>
            <p:nvSpPr>
              <p:cNvPr id="97298" name="文本框 97297"/>
              <p:cNvSpPr txBox="1"/>
              <p:nvPr/>
            </p:nvSpPr>
            <p:spPr>
              <a:xfrm>
                <a:off x="2508" y="2106"/>
                <a:ext cx="908" cy="238"/>
              </a:xfrm>
              <a:prstGeom prst="rect">
                <a:avLst/>
              </a:prstGeom>
              <a:noFill/>
              <a:ln w="9525">
                <a:noFill/>
              </a:ln>
            </p:spPr>
            <p:txBody>
              <a:bodyPr wrap="square" anchor="t">
                <a:spAutoFit/>
              </a:bodyPr>
              <a:p>
                <a:pPr algn="ctr" eaLnBrk="0" hangingPunct="0"/>
                <a:r>
                  <a:rPr lang="zh-CN" altLang="en-US" sz="1600" b="1">
                    <a:solidFill>
                      <a:srgbClr val="FFFFFF"/>
                    </a:solidFill>
                    <a:effectLst>
                      <a:outerShdw blurRad="38100" dist="38100" dir="2700000">
                        <a:srgbClr val="000000"/>
                      </a:outerShdw>
                    </a:effectLst>
                  </a:rPr>
                  <a:t>可追溯性</a:t>
                </a:r>
                <a:endParaRPr lang="zh-CN" altLang="en-US" sz="1600" b="1">
                  <a:solidFill>
                    <a:srgbClr val="FFFFFF"/>
                  </a:solidFill>
                  <a:effectLst>
                    <a:outerShdw blurRad="38100" dist="38100" dir="2700000">
                      <a:srgbClr val="000000"/>
                    </a:outerShdw>
                  </a:effectLst>
                </a:endParaRPr>
              </a:p>
            </p:txBody>
          </p:sp>
        </p:grpSp>
        <p:sp>
          <p:nvSpPr>
            <p:cNvPr id="97299" name="椭圆 97298"/>
            <p:cNvSpPr/>
            <p:nvPr/>
          </p:nvSpPr>
          <p:spPr>
            <a:xfrm>
              <a:off x="3147" y="3779"/>
              <a:ext cx="917" cy="307"/>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p>
              <a:endParaRPr lang="zh-CN" altLang="en-US"/>
            </a:p>
          </p:txBody>
        </p:sp>
      </p:grpSp>
      <p:grpSp>
        <p:nvGrpSpPr>
          <p:cNvPr id="97300" name="组合 97299"/>
          <p:cNvGrpSpPr/>
          <p:nvPr/>
        </p:nvGrpSpPr>
        <p:grpSpPr>
          <a:xfrm>
            <a:off x="3449320" y="1771015"/>
            <a:ext cx="1705610" cy="2228850"/>
            <a:chOff x="1968" y="2784"/>
            <a:chExt cx="960" cy="1316"/>
          </a:xfrm>
        </p:grpSpPr>
        <p:grpSp>
          <p:nvGrpSpPr>
            <p:cNvPr id="97301" name="组合 97300"/>
            <p:cNvGrpSpPr/>
            <p:nvPr/>
          </p:nvGrpSpPr>
          <p:grpSpPr>
            <a:xfrm>
              <a:off x="1968" y="2784"/>
              <a:ext cx="960" cy="958"/>
              <a:chOff x="2016" y="1920"/>
              <a:chExt cx="1680" cy="1680"/>
            </a:xfrm>
          </p:grpSpPr>
          <p:sp>
            <p:nvSpPr>
              <p:cNvPr id="97302" name="椭圆 97301"/>
              <p:cNvSpPr/>
              <p:nvPr/>
            </p:nvSpPr>
            <p:spPr>
              <a:xfrm>
                <a:off x="2016" y="1920"/>
                <a:ext cx="1680" cy="1680"/>
              </a:xfrm>
              <a:prstGeom prst="ellipse">
                <a:avLst/>
              </a:prstGeom>
              <a:gradFill rotWithShape="1">
                <a:gsLst>
                  <a:gs pos="0">
                    <a:schemeClr val="hlink"/>
                  </a:gs>
                  <a:gs pos="100000">
                    <a:schemeClr val="hlink">
                      <a:gamma/>
                      <a:shade val="51373"/>
                      <a:invGamma/>
                    </a:schemeClr>
                  </a:gs>
                </a:gsLst>
                <a:lin ang="5400000" scaled="1"/>
                <a:tileRect/>
              </a:gradFill>
              <a:ln w="9525">
                <a:noFill/>
              </a:ln>
            </p:spPr>
            <p:txBody>
              <a:bodyPr/>
              <a:p>
                <a:endParaRPr lang="zh-CN" altLang="en-US"/>
              </a:p>
            </p:txBody>
          </p:sp>
          <p:sp>
            <p:nvSpPr>
              <p:cNvPr id="97303" name="任意多边形 97302"/>
              <p:cNvSpPr/>
              <p:nvPr/>
            </p:nvSpPr>
            <p:spPr>
              <a:xfrm>
                <a:off x="2208" y="1948"/>
                <a:ext cx="1296" cy="634"/>
              </a:xfrm>
              <a:custGeom>
                <a:avLst/>
                <a:gdLst/>
                <a:ahLst/>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alpha val="100000"/>
                    </a:schemeClr>
                  </a:gs>
                  <a:gs pos="100000">
                    <a:schemeClr val="hlink">
                      <a:alpha val="100000"/>
                    </a:schemeClr>
                  </a:gs>
                </a:gsLst>
                <a:lin ang="5400000" scaled="1"/>
                <a:tileRect/>
              </a:gradFill>
              <a:ln w="0">
                <a:noFill/>
              </a:ln>
            </p:spPr>
            <p:txBody>
              <a:bodyPr/>
              <a:p>
                <a:endParaRPr lang="zh-CN" altLang="en-US"/>
              </a:p>
            </p:txBody>
          </p:sp>
        </p:grpSp>
        <p:sp>
          <p:nvSpPr>
            <p:cNvPr id="97304" name="文本框 97303"/>
            <p:cNvSpPr txBox="1"/>
            <p:nvPr/>
          </p:nvSpPr>
          <p:spPr>
            <a:xfrm>
              <a:off x="2016" y="3316"/>
              <a:ext cx="864" cy="199"/>
            </a:xfrm>
            <a:prstGeom prst="rect">
              <a:avLst/>
            </a:prstGeom>
            <a:noFill/>
            <a:ln w="9525">
              <a:noFill/>
            </a:ln>
          </p:spPr>
          <p:txBody>
            <a:bodyPr>
              <a:spAutoFit/>
            </a:bodyPr>
            <a:p>
              <a:pPr algn="ctr" eaLnBrk="0" hangingPunct="0"/>
              <a:r>
                <a:rPr lang="zh-CN" altLang="en-US" sz="1600" b="1">
                  <a:solidFill>
                    <a:srgbClr val="FFFFFF"/>
                  </a:solidFill>
                  <a:effectLst>
                    <a:outerShdw blurRad="38100" dist="38100" dir="2700000">
                      <a:srgbClr val="000000"/>
                    </a:outerShdw>
                  </a:effectLst>
                </a:rPr>
                <a:t>可控性</a:t>
              </a:r>
              <a:endParaRPr lang="zh-CN" altLang="en-US" sz="1600" b="1">
                <a:solidFill>
                  <a:srgbClr val="FFFFFF"/>
                </a:solidFill>
                <a:effectLst>
                  <a:outerShdw blurRad="38100" dist="38100" dir="2700000">
                    <a:srgbClr val="000000"/>
                  </a:outerShdw>
                </a:effectLst>
              </a:endParaRPr>
            </a:p>
          </p:txBody>
        </p:sp>
        <p:sp>
          <p:nvSpPr>
            <p:cNvPr id="97305" name="椭圆 97304"/>
            <p:cNvSpPr/>
            <p:nvPr/>
          </p:nvSpPr>
          <p:spPr>
            <a:xfrm>
              <a:off x="1968" y="3792"/>
              <a:ext cx="916" cy="308"/>
            </a:xfrm>
            <a:prstGeom prst="ellipse">
              <a:avLst/>
            </a:prstGeom>
            <a:gradFill rotWithShape="1">
              <a:gsLst>
                <a:gs pos="0">
                  <a:srgbClr val="969696">
                    <a:alpha val="58000"/>
                  </a:srgbClr>
                </a:gs>
                <a:gs pos="100000">
                  <a:srgbClr val="969696">
                    <a:gamma/>
                    <a:tint val="69804"/>
                    <a:invGamma/>
                    <a:alpha val="0"/>
                  </a:srgbClr>
                </a:gs>
              </a:gsLst>
              <a:path path="shape">
                <a:fillToRect l="50000" t="50000" r="50000" b="50000"/>
              </a:path>
              <a:tileRect/>
            </a:gradFill>
            <a:ln w="9525">
              <a:noFill/>
            </a:ln>
          </p:spPr>
          <p:txBody>
            <a:bodyPr/>
            <a:p>
              <a:endParaRPr lang="zh-CN" altLang="en-US"/>
            </a:p>
          </p:txBody>
        </p:sp>
      </p:grpSp>
      <p:sp>
        <p:nvSpPr>
          <p:cNvPr id="3" name="文本框 2"/>
          <p:cNvSpPr txBox="1"/>
          <p:nvPr/>
        </p:nvSpPr>
        <p:spPr>
          <a:xfrm>
            <a:off x="1577975" y="2032000"/>
            <a:ext cx="1073785" cy="337185"/>
          </a:xfrm>
          <a:prstGeom prst="rect">
            <a:avLst/>
          </a:prstGeom>
          <a:noFill/>
        </p:spPr>
        <p:txBody>
          <a:bodyPr wrap="square" rtlCol="0">
            <a:spAutoFit/>
          </a:bodyPr>
          <a:p>
            <a:pPr algn="ctr"/>
            <a:r>
              <a:rPr lang="zh-CN" altLang="en-US" sz="1600" b="1">
                <a:gradFill>
                  <a:gsLst>
                    <a:gs pos="0">
                      <a:srgbClr val="012D86"/>
                    </a:gs>
                    <a:gs pos="100000">
                      <a:srgbClr val="0E2557"/>
                    </a:gs>
                  </a:gsLst>
                  <a:lin scaled="0"/>
                </a:gradFill>
              </a:rPr>
              <a:t>施工方案</a:t>
            </a:r>
            <a:endParaRPr lang="zh-CN" altLang="en-US" sz="1600" b="1">
              <a:gradFill>
                <a:gsLst>
                  <a:gs pos="0">
                    <a:srgbClr val="012D86"/>
                  </a:gs>
                  <a:gs pos="100000">
                    <a:srgbClr val="0E2557"/>
                  </a:gs>
                </a:gsLst>
                <a:lin scaled="0"/>
              </a:gradFill>
            </a:endParaRPr>
          </a:p>
        </p:txBody>
      </p:sp>
      <p:sp>
        <p:nvSpPr>
          <p:cNvPr id="5" name="文本框 4"/>
          <p:cNvSpPr txBox="1"/>
          <p:nvPr/>
        </p:nvSpPr>
        <p:spPr>
          <a:xfrm>
            <a:off x="3765550" y="2032000"/>
            <a:ext cx="1073785" cy="337185"/>
          </a:xfrm>
          <a:prstGeom prst="rect">
            <a:avLst/>
          </a:prstGeom>
          <a:noFill/>
        </p:spPr>
        <p:txBody>
          <a:bodyPr wrap="square" rtlCol="0">
            <a:spAutoFit/>
          </a:bodyPr>
          <a:p>
            <a:pPr algn="ctr"/>
            <a:r>
              <a:rPr lang="zh-CN" altLang="en-US" sz="1600" b="1">
                <a:gradFill>
                  <a:gsLst>
                    <a:gs pos="0">
                      <a:srgbClr val="012D86"/>
                    </a:gs>
                    <a:gs pos="100000">
                      <a:srgbClr val="0E2557"/>
                    </a:gs>
                  </a:gsLst>
                  <a:lin scaled="0"/>
                </a:gradFill>
              </a:rPr>
              <a:t>施工过程</a:t>
            </a:r>
            <a:endParaRPr lang="zh-CN" altLang="en-US" sz="1600" b="1">
              <a:gradFill>
                <a:gsLst>
                  <a:gs pos="0">
                    <a:srgbClr val="012D86"/>
                  </a:gs>
                  <a:gs pos="100000">
                    <a:srgbClr val="0E2557"/>
                  </a:gs>
                </a:gsLst>
                <a:lin scaled="0"/>
              </a:gradFill>
            </a:endParaRPr>
          </a:p>
        </p:txBody>
      </p:sp>
      <p:sp>
        <p:nvSpPr>
          <p:cNvPr id="6" name="文本框 5"/>
          <p:cNvSpPr txBox="1"/>
          <p:nvPr/>
        </p:nvSpPr>
        <p:spPr>
          <a:xfrm>
            <a:off x="5995035" y="2032000"/>
            <a:ext cx="1073785" cy="337185"/>
          </a:xfrm>
          <a:prstGeom prst="rect">
            <a:avLst/>
          </a:prstGeom>
          <a:noFill/>
        </p:spPr>
        <p:txBody>
          <a:bodyPr wrap="square" rtlCol="0">
            <a:spAutoFit/>
          </a:bodyPr>
          <a:p>
            <a:pPr algn="ctr"/>
            <a:r>
              <a:rPr lang="zh-CN" altLang="en-US" sz="1600" b="1">
                <a:gradFill>
                  <a:gsLst>
                    <a:gs pos="0">
                      <a:srgbClr val="012D86"/>
                    </a:gs>
                    <a:gs pos="100000">
                      <a:srgbClr val="0E2557"/>
                    </a:gs>
                  </a:gsLst>
                  <a:lin scaled="0"/>
                </a:gradFill>
              </a:rPr>
              <a:t>施工完成</a:t>
            </a:r>
            <a:endParaRPr lang="zh-CN" altLang="en-US" sz="1600" b="1">
              <a:gradFill>
                <a:gsLst>
                  <a:gs pos="0">
                    <a:srgbClr val="012D86"/>
                  </a:gs>
                  <a:gs pos="100000">
                    <a:srgbClr val="0E2557"/>
                  </a:gs>
                </a:gsLst>
                <a:lin scaled="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5"/>
          <p:cNvSpPr/>
          <p:nvPr/>
        </p:nvSpPr>
        <p:spPr>
          <a:xfrm>
            <a:off x="2665730" y="1100455"/>
            <a:ext cx="5111750" cy="418465"/>
          </a:xfrm>
          <a:prstGeom prst="rect">
            <a:avLst/>
          </a:prstGeom>
          <a:solidFill>
            <a:schemeClr val="bg1">
              <a:lumMod val="95000"/>
            </a:schemeClr>
          </a:solidFill>
          <a:ln w="9525">
            <a:noFill/>
          </a:ln>
        </p:spPr>
        <p:txBody>
          <a:bodyPr anchor="ctr"/>
          <a:p>
            <a:r>
              <a:rPr lang="zh-CN" altLang="zh-CN" dirty="0">
                <a:latin typeface="Calibri" panose="020F0502020204030204" charset="0"/>
              </a:rPr>
              <a:t>振冲碎石桩工艺描述及特点</a:t>
            </a:r>
            <a:endParaRPr lang="zh-CN" altLang="zh-CN" dirty="0">
              <a:latin typeface="Calibri" panose="020F0502020204030204" charset="0"/>
            </a:endParaRPr>
          </a:p>
        </p:txBody>
      </p:sp>
      <p:sp>
        <p:nvSpPr>
          <p:cNvPr id="13" name="Rectangle 5"/>
          <p:cNvSpPr>
            <a:spLocks noChangeArrowheads="1"/>
          </p:cNvSpPr>
          <p:nvPr/>
        </p:nvSpPr>
        <p:spPr bwMode="auto">
          <a:xfrm rot="5400000">
            <a:off x="1957070" y="1090295"/>
            <a:ext cx="418465" cy="438150"/>
          </a:xfrm>
          <a:prstGeom prst="rect">
            <a:avLst/>
          </a:prstGeom>
          <a:solidFill>
            <a:schemeClr val="accent1">
              <a:lumMod val="40000"/>
              <a:lumOff val="6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1</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2" name="文本框 1"/>
          <p:cNvSpPr txBox="1"/>
          <p:nvPr/>
        </p:nvSpPr>
        <p:spPr>
          <a:xfrm>
            <a:off x="416560" y="1100455"/>
            <a:ext cx="1196975" cy="521970"/>
          </a:xfrm>
          <a:prstGeom prst="rect">
            <a:avLst/>
          </a:prstGeom>
          <a:noFill/>
        </p:spPr>
        <p:txBody>
          <a:bodyPr wrap="square" rtlCol="0">
            <a:spAutoFit/>
          </a:bodyPr>
          <a:p>
            <a:r>
              <a:rPr lang="zh-CN" altLang="en-US" sz="2800" b="1"/>
              <a:t>目录</a:t>
            </a:r>
            <a:endParaRPr lang="zh-CN" altLang="en-US" sz="2800" b="1"/>
          </a:p>
        </p:txBody>
      </p:sp>
      <p:sp>
        <p:nvSpPr>
          <p:cNvPr id="25" name="Rectangle 5"/>
          <p:cNvSpPr>
            <a:spLocks noChangeArrowheads="1"/>
          </p:cNvSpPr>
          <p:nvPr/>
        </p:nvSpPr>
        <p:spPr bwMode="auto">
          <a:xfrm rot="5400000">
            <a:off x="1974850" y="1595120"/>
            <a:ext cx="384175" cy="438785"/>
          </a:xfrm>
          <a:prstGeom prst="rect">
            <a:avLst/>
          </a:prstGeom>
          <a:solidFill>
            <a:schemeClr val="accent6">
              <a:lumMod val="20000"/>
              <a:lumOff val="8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2</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3" name="Rectangle 5"/>
          <p:cNvSpPr/>
          <p:nvPr/>
        </p:nvSpPr>
        <p:spPr>
          <a:xfrm>
            <a:off x="2665730" y="1622425"/>
            <a:ext cx="5111750" cy="384175"/>
          </a:xfrm>
          <a:prstGeom prst="rect">
            <a:avLst/>
          </a:prstGeom>
          <a:solidFill>
            <a:schemeClr val="bg1">
              <a:lumMod val="95000"/>
            </a:schemeClr>
          </a:solidFill>
          <a:ln w="9525">
            <a:noFill/>
          </a:ln>
        </p:spPr>
        <p:txBody>
          <a:bodyPr anchor="ctr"/>
          <a:p>
            <a:r>
              <a:rPr lang="zh-CN" altLang="zh-CN" dirty="0">
                <a:latin typeface="Calibri" panose="020F0502020204030204" charset="0"/>
                <a:sym typeface="+mn-ea"/>
              </a:rPr>
              <a:t>振冲碎石桩工程的不确定性特点</a:t>
            </a:r>
            <a:endParaRPr lang="zh-CN" altLang="zh-CN" dirty="0">
              <a:latin typeface="Calibri" panose="020F0502020204030204" charset="0"/>
              <a:sym typeface="+mn-ea"/>
            </a:endParaRPr>
          </a:p>
        </p:txBody>
      </p:sp>
      <p:sp>
        <p:nvSpPr>
          <p:cNvPr id="4" name="Rectangle 5"/>
          <p:cNvSpPr/>
          <p:nvPr/>
        </p:nvSpPr>
        <p:spPr>
          <a:xfrm>
            <a:off x="2665730" y="2109470"/>
            <a:ext cx="5111750" cy="378460"/>
          </a:xfrm>
          <a:prstGeom prst="rect">
            <a:avLst/>
          </a:prstGeom>
          <a:solidFill>
            <a:schemeClr val="bg1">
              <a:lumMod val="95000"/>
            </a:schemeClr>
          </a:solidFill>
          <a:ln w="9525">
            <a:noFill/>
          </a:ln>
        </p:spPr>
        <p:txBody>
          <a:bodyPr anchor="ctr"/>
          <a:p>
            <a:r>
              <a:rPr lang="zh-CN" altLang="en-US" dirty="0">
                <a:latin typeface="Calibri" panose="020F0502020204030204" charset="0"/>
              </a:rPr>
              <a:t>振冲碎石桩工程的全过程质量控制理论</a:t>
            </a:r>
            <a:endParaRPr lang="zh-CN" altLang="en-US" dirty="0">
              <a:latin typeface="Calibri" panose="020F0502020204030204" charset="0"/>
            </a:endParaRPr>
          </a:p>
        </p:txBody>
      </p:sp>
      <p:sp>
        <p:nvSpPr>
          <p:cNvPr id="5" name="Rectangle 5"/>
          <p:cNvSpPr>
            <a:spLocks noChangeArrowheads="1"/>
          </p:cNvSpPr>
          <p:nvPr/>
        </p:nvSpPr>
        <p:spPr bwMode="auto">
          <a:xfrm rot="5400000">
            <a:off x="1977390" y="2079625"/>
            <a:ext cx="378460" cy="438150"/>
          </a:xfrm>
          <a:prstGeom prst="rect">
            <a:avLst/>
          </a:prstGeom>
          <a:solidFill>
            <a:schemeClr val="accent1">
              <a:lumMod val="40000"/>
              <a:lumOff val="6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3</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6" name="Rectangle 5"/>
          <p:cNvSpPr>
            <a:spLocks noChangeArrowheads="1"/>
          </p:cNvSpPr>
          <p:nvPr/>
        </p:nvSpPr>
        <p:spPr bwMode="auto">
          <a:xfrm rot="5400000">
            <a:off x="1987550" y="2599055"/>
            <a:ext cx="358775" cy="438785"/>
          </a:xfrm>
          <a:prstGeom prst="rect">
            <a:avLst/>
          </a:prstGeom>
          <a:solidFill>
            <a:schemeClr val="accent6">
              <a:lumMod val="20000"/>
              <a:lumOff val="8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4</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8" name="Rectangle 5"/>
          <p:cNvSpPr/>
          <p:nvPr/>
        </p:nvSpPr>
        <p:spPr>
          <a:xfrm>
            <a:off x="2665730" y="2592705"/>
            <a:ext cx="5111750" cy="390525"/>
          </a:xfrm>
          <a:prstGeom prst="rect">
            <a:avLst/>
          </a:prstGeom>
          <a:solidFill>
            <a:schemeClr val="bg1">
              <a:lumMod val="95000"/>
            </a:schemeClr>
          </a:solidFill>
          <a:ln w="9525">
            <a:noFill/>
          </a:ln>
        </p:spPr>
        <p:txBody>
          <a:bodyPr anchor="ctr"/>
          <a:p>
            <a:r>
              <a:rPr lang="zh-CN" altLang="zh-CN" dirty="0">
                <a:latin typeface="Calibri" panose="020F0502020204030204" charset="0"/>
              </a:rPr>
              <a:t>振冲碎石桩施工的过程控制</a:t>
            </a:r>
            <a:endParaRPr lang="zh-CN" altLang="zh-CN" dirty="0">
              <a:latin typeface="Calibri" panose="020F0502020204030204" charset="0"/>
            </a:endParaRPr>
          </a:p>
        </p:txBody>
      </p:sp>
      <p:sp>
        <p:nvSpPr>
          <p:cNvPr id="9" name="Rectangle 5"/>
          <p:cNvSpPr/>
          <p:nvPr/>
        </p:nvSpPr>
        <p:spPr>
          <a:xfrm>
            <a:off x="2665730" y="3096260"/>
            <a:ext cx="5111750" cy="390525"/>
          </a:xfrm>
          <a:prstGeom prst="rect">
            <a:avLst/>
          </a:prstGeom>
          <a:solidFill>
            <a:schemeClr val="bg1">
              <a:lumMod val="95000"/>
            </a:schemeClr>
          </a:solidFill>
          <a:ln w="9525">
            <a:noFill/>
          </a:ln>
        </p:spPr>
        <p:txBody>
          <a:bodyPr anchor="ctr"/>
          <a:p>
            <a:r>
              <a:rPr lang="zh-CN" altLang="zh-CN" dirty="0">
                <a:latin typeface="Calibri" panose="020F0502020204030204" charset="0"/>
              </a:rPr>
              <a:t>振冲碎石桩施工质量监控管理系统</a:t>
            </a:r>
            <a:endParaRPr lang="zh-CN" altLang="zh-CN" dirty="0">
              <a:latin typeface="Calibri" panose="020F0502020204030204" charset="0"/>
            </a:endParaRPr>
          </a:p>
        </p:txBody>
      </p:sp>
      <p:sp>
        <p:nvSpPr>
          <p:cNvPr id="10" name="Rectangle 5"/>
          <p:cNvSpPr>
            <a:spLocks noChangeArrowheads="1"/>
          </p:cNvSpPr>
          <p:nvPr/>
        </p:nvSpPr>
        <p:spPr bwMode="auto">
          <a:xfrm rot="5400000">
            <a:off x="1971675" y="3072765"/>
            <a:ext cx="390525" cy="438150"/>
          </a:xfrm>
          <a:prstGeom prst="rect">
            <a:avLst/>
          </a:prstGeom>
          <a:solidFill>
            <a:schemeClr val="accent1">
              <a:lumMod val="40000"/>
              <a:lumOff val="6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5</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16" name="Rectangle 5"/>
          <p:cNvSpPr>
            <a:spLocks noChangeArrowheads="1"/>
          </p:cNvSpPr>
          <p:nvPr/>
        </p:nvSpPr>
        <p:spPr bwMode="auto">
          <a:xfrm rot="5400000">
            <a:off x="1987550" y="3599180"/>
            <a:ext cx="358775" cy="438785"/>
          </a:xfrm>
          <a:prstGeom prst="rect">
            <a:avLst/>
          </a:prstGeom>
          <a:solidFill>
            <a:schemeClr val="accent6">
              <a:lumMod val="20000"/>
              <a:lumOff val="80000"/>
            </a:schemeClr>
          </a:solidFill>
          <a:ln w="38100">
            <a:noFill/>
            <a:miter lim="800000"/>
          </a:ln>
        </p:spPr>
        <p:txBody>
          <a:bodyPr rot="10800000" vert="eaVert"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rPr>
              <a:t>6</a:t>
            </a:r>
            <a:endParaRPr kumimoji="0" lang="en-US" altLang="zh-CN" sz="1600" b="1" i="0" u="none" strike="noStrike" kern="1200" cap="none" spc="0" normalizeH="0" baseline="0" noProof="0">
              <a:ln>
                <a:noFill/>
              </a:ln>
              <a:solidFill>
                <a:schemeClr val="accent3">
                  <a:lumMod val="50000"/>
                </a:schemeClr>
              </a:solidFill>
              <a:effectLst/>
              <a:uLnTx/>
              <a:uFillTx/>
              <a:latin typeface="+mn-lt"/>
              <a:ea typeface="+mn-ea"/>
              <a:cs typeface="+mn-cs"/>
            </a:endParaRPr>
          </a:p>
        </p:txBody>
      </p:sp>
      <p:sp>
        <p:nvSpPr>
          <p:cNvPr id="17" name="Rectangle 5"/>
          <p:cNvSpPr/>
          <p:nvPr/>
        </p:nvSpPr>
        <p:spPr>
          <a:xfrm>
            <a:off x="2665730" y="3592830"/>
            <a:ext cx="5111750" cy="390525"/>
          </a:xfrm>
          <a:prstGeom prst="rect">
            <a:avLst/>
          </a:prstGeom>
          <a:solidFill>
            <a:schemeClr val="bg1">
              <a:lumMod val="95000"/>
            </a:schemeClr>
          </a:solidFill>
          <a:ln w="9525">
            <a:noFill/>
          </a:ln>
        </p:spPr>
        <p:txBody>
          <a:bodyPr anchor="ctr"/>
          <a:p>
            <a:r>
              <a:rPr lang="zh-CN" altLang="zh-CN" dirty="0">
                <a:latin typeface="Calibri" panose="020F0502020204030204" charset="0"/>
              </a:rPr>
              <a:t>总结及展望</a:t>
            </a:r>
            <a:endParaRPr lang="zh-CN" altLang="zh-CN" dirty="0">
              <a:latin typeface="Calibri" panose="020F05020202040302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83640" y="257810"/>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振冲碎石桩施工质量控制节点的复杂性</a:t>
            </a:r>
            <a:r>
              <a:rPr lang="en-US" altLang="zh-CN" sz="2000" b="1">
                <a:solidFill>
                  <a:schemeClr val="accent3">
                    <a:lumMod val="50000"/>
                  </a:schemeClr>
                </a:solidFill>
              </a:rPr>
              <a:t>--</a:t>
            </a:r>
            <a:r>
              <a:rPr lang="zh-CN" altLang="en-US" b="1">
                <a:solidFill>
                  <a:srgbClr val="FF0000"/>
                </a:solidFill>
              </a:rPr>
              <a:t>振冲碎石桩的隐蔽工程特点</a:t>
            </a:r>
            <a:endParaRPr lang="zh-CN" altLang="en-US" b="1">
              <a:solidFill>
                <a:srgbClr val="FF0000"/>
              </a:solidFill>
              <a:sym typeface="+mn-ea"/>
            </a:endParaRPr>
          </a:p>
        </p:txBody>
      </p:sp>
      <p:pic>
        <p:nvPicPr>
          <p:cNvPr id="3" name="图片 2"/>
          <p:cNvPicPr>
            <a:picLocks noChangeAspect="1"/>
          </p:cNvPicPr>
          <p:nvPr/>
        </p:nvPicPr>
        <p:blipFill>
          <a:blip r:embed="rId1"/>
          <a:stretch>
            <a:fillRect/>
          </a:stretch>
        </p:blipFill>
        <p:spPr>
          <a:xfrm>
            <a:off x="3184525" y="2397760"/>
            <a:ext cx="5614035" cy="3387725"/>
          </a:xfrm>
          <a:prstGeom prst="rect">
            <a:avLst/>
          </a:prstGeom>
        </p:spPr>
      </p:pic>
      <p:sp>
        <p:nvSpPr>
          <p:cNvPr id="7" name="文本框 6"/>
          <p:cNvSpPr txBox="1"/>
          <p:nvPr/>
        </p:nvSpPr>
        <p:spPr>
          <a:xfrm>
            <a:off x="3586480" y="3713480"/>
            <a:ext cx="1016000" cy="337185"/>
          </a:xfrm>
          <a:prstGeom prst="rect">
            <a:avLst/>
          </a:prstGeom>
          <a:noFill/>
        </p:spPr>
        <p:txBody>
          <a:bodyPr wrap="square" rtlCol="0">
            <a:spAutoFit/>
          </a:bodyPr>
          <a:p>
            <a:pPr algn="ctr"/>
            <a:r>
              <a:rPr lang="zh-CN" altLang="en-US" sz="1600" b="1">
                <a:solidFill>
                  <a:srgbClr val="FF0000"/>
                </a:solidFill>
              </a:rPr>
              <a:t>孔口记录</a:t>
            </a:r>
            <a:endParaRPr lang="zh-CN" altLang="en-US" sz="1600" b="1">
              <a:solidFill>
                <a:srgbClr val="FF0000"/>
              </a:solidFill>
            </a:endParaRPr>
          </a:p>
        </p:txBody>
      </p:sp>
      <p:sp>
        <p:nvSpPr>
          <p:cNvPr id="9" name="椭圆形标注 8"/>
          <p:cNvSpPr/>
          <p:nvPr/>
        </p:nvSpPr>
        <p:spPr>
          <a:xfrm>
            <a:off x="3742690" y="4572000"/>
            <a:ext cx="1086485" cy="847090"/>
          </a:xfrm>
          <a:prstGeom prst="wedgeEllipseCallout">
            <a:avLst>
              <a:gd name="adj1" fmla="val -27323"/>
              <a:gd name="adj2" fmla="val -114573"/>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47980" y="1537970"/>
            <a:ext cx="8214360" cy="337185"/>
          </a:xfrm>
          <a:prstGeom prst="rect">
            <a:avLst/>
          </a:prstGeom>
          <a:noFill/>
        </p:spPr>
        <p:txBody>
          <a:bodyPr wrap="square" rtlCol="0">
            <a:spAutoFit/>
          </a:bodyPr>
          <a:p>
            <a:r>
              <a:rPr lang="zh-CN" altLang="en-US" sz="1600" b="1"/>
              <a:t>目前常用的振冲施工过程控制的手段</a:t>
            </a:r>
            <a:r>
              <a:rPr lang="zh-CN" altLang="en-US" sz="1600" b="1" u="sng">
                <a:solidFill>
                  <a:srgbClr val="FF0000"/>
                </a:solidFill>
              </a:rPr>
              <a:t>难以实现隐蔽工程施工科学管理的必要条件</a:t>
            </a:r>
            <a:endParaRPr lang="zh-CN" altLang="en-US" sz="1600" b="1" u="sng">
              <a:solidFill>
                <a:srgbClr val="FF0000"/>
              </a:solidFill>
            </a:endParaRPr>
          </a:p>
        </p:txBody>
      </p:sp>
      <p:sp>
        <p:nvSpPr>
          <p:cNvPr id="11" name="文本框 10"/>
          <p:cNvSpPr txBox="1"/>
          <p:nvPr/>
        </p:nvSpPr>
        <p:spPr>
          <a:xfrm>
            <a:off x="327025" y="2230120"/>
            <a:ext cx="2609850" cy="1938020"/>
          </a:xfrm>
          <a:prstGeom prst="rect">
            <a:avLst/>
          </a:prstGeom>
          <a:noFill/>
        </p:spPr>
        <p:txBody>
          <a:bodyPr wrap="square" rtlCol="0">
            <a:spAutoFit/>
          </a:bodyPr>
          <a:p>
            <a:pPr fontAlgn="auto">
              <a:lnSpc>
                <a:spcPct val="150000"/>
              </a:lnSpc>
            </a:pPr>
            <a:r>
              <a:rPr lang="zh-CN" altLang="en-US" sz="1600" b="1"/>
              <a:t>由于采用人工记录：</a:t>
            </a:r>
            <a:endParaRPr lang="zh-CN" altLang="en-US" sz="1600" b="1"/>
          </a:p>
          <a:p>
            <a:pPr marL="285750" indent="-285750" fontAlgn="auto">
              <a:lnSpc>
                <a:spcPct val="150000"/>
              </a:lnSpc>
              <a:buFont typeface="Wingdings" panose="05000000000000000000" charset="0"/>
              <a:buChar char="Ø"/>
            </a:pPr>
            <a:r>
              <a:rPr lang="zh-CN" altLang="en-US" sz="1600"/>
              <a:t>施工控制参数的准确性</a:t>
            </a:r>
            <a:endParaRPr lang="zh-CN" altLang="en-US" sz="1600"/>
          </a:p>
          <a:p>
            <a:pPr marL="285750" indent="-285750" fontAlgn="auto">
              <a:lnSpc>
                <a:spcPct val="150000"/>
              </a:lnSpc>
              <a:buFont typeface="Wingdings" panose="05000000000000000000" charset="0"/>
              <a:buChar char="Ø"/>
            </a:pPr>
            <a:r>
              <a:rPr lang="zh-CN" altLang="en-US" sz="1600"/>
              <a:t>施工过程数据的连续性</a:t>
            </a:r>
            <a:endParaRPr lang="zh-CN" altLang="en-US" sz="1600"/>
          </a:p>
          <a:p>
            <a:pPr marL="285750" indent="-285750" fontAlgn="auto">
              <a:lnSpc>
                <a:spcPct val="150000"/>
              </a:lnSpc>
              <a:buFont typeface="Wingdings" panose="05000000000000000000" charset="0"/>
              <a:buChar char="Ø"/>
            </a:pPr>
            <a:r>
              <a:rPr lang="zh-CN" altLang="en-US" sz="1600"/>
              <a:t>土层变化时各控制参数的对应关系</a:t>
            </a:r>
            <a:endParaRPr lang="zh-CN" altLang="en-US" sz="1600"/>
          </a:p>
        </p:txBody>
      </p:sp>
      <p:sp>
        <p:nvSpPr>
          <p:cNvPr id="12" name="文本框 11"/>
          <p:cNvSpPr txBox="1"/>
          <p:nvPr/>
        </p:nvSpPr>
        <p:spPr>
          <a:xfrm>
            <a:off x="326390" y="4601210"/>
            <a:ext cx="2609850" cy="1198880"/>
          </a:xfrm>
          <a:prstGeom prst="rect">
            <a:avLst/>
          </a:prstGeom>
          <a:noFill/>
          <a:ln>
            <a:solidFill>
              <a:srgbClr val="002060"/>
            </a:solidFill>
          </a:ln>
        </p:spPr>
        <p:txBody>
          <a:bodyPr wrap="square" rtlCol="0">
            <a:spAutoFit/>
          </a:bodyPr>
          <a:p>
            <a:pPr fontAlgn="auto">
              <a:lnSpc>
                <a:spcPct val="150000"/>
              </a:lnSpc>
            </a:pPr>
            <a:r>
              <a:rPr lang="zh-CN" altLang="en-US" sz="1600"/>
              <a:t>振冲施工过程的</a:t>
            </a:r>
            <a:r>
              <a:rPr lang="zh-CN" altLang="en-US" sz="1600" u="sng">
                <a:solidFill>
                  <a:srgbClr val="FF0000"/>
                </a:solidFill>
              </a:rPr>
              <a:t>质量可控性</a:t>
            </a:r>
            <a:r>
              <a:rPr lang="zh-CN" altLang="en-US" sz="1600"/>
              <a:t>和施工后的</a:t>
            </a:r>
            <a:r>
              <a:rPr lang="zh-CN" altLang="en-US" sz="1600" u="sng">
                <a:solidFill>
                  <a:srgbClr val="FF0000"/>
                </a:solidFill>
              </a:rPr>
              <a:t>可追溯性</a:t>
            </a:r>
            <a:r>
              <a:rPr lang="zh-CN" altLang="en-US" sz="1600"/>
              <a:t>难以得到保证</a:t>
            </a:r>
            <a:endParaRPr lang="zh-CN" altLang="en-US"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83640" y="257810"/>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振冲碎石桩施工效果检验的代表性</a:t>
            </a:r>
            <a:r>
              <a:rPr lang="en-US" altLang="zh-CN" sz="2000" b="1">
                <a:solidFill>
                  <a:schemeClr val="accent3">
                    <a:lumMod val="50000"/>
                  </a:schemeClr>
                </a:solidFill>
              </a:rPr>
              <a:t>--</a:t>
            </a:r>
            <a:r>
              <a:rPr lang="zh-CN" altLang="en-US" b="1">
                <a:solidFill>
                  <a:srgbClr val="FF0000"/>
                </a:solidFill>
              </a:rPr>
              <a:t>振冲碎石桩检验的方式</a:t>
            </a:r>
            <a:endParaRPr lang="zh-CN" altLang="en-US" b="1">
              <a:solidFill>
                <a:srgbClr val="FF0000"/>
              </a:solidFill>
              <a:sym typeface="+mn-ea"/>
            </a:endParaRPr>
          </a:p>
        </p:txBody>
      </p:sp>
      <p:pic>
        <p:nvPicPr>
          <p:cNvPr id="2" name="图片 1"/>
          <p:cNvPicPr>
            <a:picLocks noChangeAspect="1"/>
          </p:cNvPicPr>
          <p:nvPr>
            <p:custDataLst>
              <p:tags r:id="rId1"/>
            </p:custDataLst>
          </p:nvPr>
        </p:nvPicPr>
        <p:blipFill>
          <a:blip r:embed="rId2"/>
          <a:stretch>
            <a:fillRect/>
          </a:stretch>
        </p:blipFill>
        <p:spPr>
          <a:xfrm>
            <a:off x="310515" y="2178685"/>
            <a:ext cx="5908040" cy="3415030"/>
          </a:xfrm>
          <a:prstGeom prst="rect">
            <a:avLst/>
          </a:prstGeom>
          <a:solidFill>
            <a:schemeClr val="bg1">
              <a:lumMod val="95000"/>
            </a:schemeClr>
          </a:solidFill>
          <a:ln>
            <a:solidFill>
              <a:schemeClr val="accent2">
                <a:lumMod val="75000"/>
              </a:schemeClr>
            </a:solidFill>
          </a:ln>
          <a:effectLst>
            <a:outerShdw blurRad="50800" dist="38100" dir="2700000" sx="102000" sy="102000" algn="tl" rotWithShape="0">
              <a:prstClr val="black">
                <a:alpha val="40000"/>
              </a:prstClr>
            </a:outerShdw>
          </a:effectLst>
        </p:spPr>
      </p:pic>
      <p:sp>
        <p:nvSpPr>
          <p:cNvPr id="87" name="文本框 86"/>
          <p:cNvSpPr txBox="1"/>
          <p:nvPr/>
        </p:nvSpPr>
        <p:spPr>
          <a:xfrm>
            <a:off x="1635125" y="1602740"/>
            <a:ext cx="3564890" cy="337185"/>
          </a:xfrm>
          <a:prstGeom prst="rect">
            <a:avLst/>
          </a:prstGeom>
          <a:noFill/>
        </p:spPr>
        <p:txBody>
          <a:bodyPr wrap="square" rtlCol="0">
            <a:spAutoFit/>
          </a:bodyPr>
          <a:p>
            <a:pPr algn="ctr"/>
            <a:r>
              <a:rPr lang="zh-CN" altLang="en-US" sz="1600" b="1" u="sng"/>
              <a:t>静载试验的不同方式</a:t>
            </a:r>
            <a:endParaRPr lang="zh-CN" altLang="en-US" sz="1600" b="1" u="sng"/>
          </a:p>
        </p:txBody>
      </p:sp>
      <p:sp>
        <p:nvSpPr>
          <p:cNvPr id="11" name="文本框 10"/>
          <p:cNvSpPr txBox="1"/>
          <p:nvPr/>
        </p:nvSpPr>
        <p:spPr>
          <a:xfrm>
            <a:off x="6560820" y="2178685"/>
            <a:ext cx="2325370" cy="1568450"/>
          </a:xfrm>
          <a:prstGeom prst="rect">
            <a:avLst/>
          </a:prstGeom>
          <a:noFill/>
        </p:spPr>
        <p:txBody>
          <a:bodyPr wrap="square" rtlCol="0">
            <a:spAutoFit/>
          </a:bodyPr>
          <a:p>
            <a:pPr fontAlgn="auto">
              <a:lnSpc>
                <a:spcPct val="150000"/>
              </a:lnSpc>
            </a:pPr>
            <a:r>
              <a:rPr lang="zh-CN" altLang="en-US" sz="1600" b="1"/>
              <a:t>影响因素</a:t>
            </a:r>
            <a:endParaRPr lang="zh-CN" altLang="en-US" sz="1600" b="1"/>
          </a:p>
          <a:p>
            <a:pPr marL="285750" indent="-285750" fontAlgn="auto">
              <a:lnSpc>
                <a:spcPct val="150000"/>
              </a:lnSpc>
              <a:buFont typeface="Wingdings" panose="05000000000000000000" charset="0"/>
              <a:buChar char="Ø"/>
            </a:pPr>
            <a:r>
              <a:rPr lang="zh-CN" altLang="en-US" sz="1600"/>
              <a:t>检测时间（恢复期）</a:t>
            </a:r>
            <a:endParaRPr lang="zh-CN" altLang="en-US" sz="1600"/>
          </a:p>
          <a:p>
            <a:pPr marL="285750" indent="-285750" fontAlgn="auto">
              <a:lnSpc>
                <a:spcPct val="150000"/>
              </a:lnSpc>
              <a:buFont typeface="Wingdings" panose="05000000000000000000" charset="0"/>
              <a:buChar char="Ø"/>
            </a:pPr>
            <a:r>
              <a:rPr lang="zh-CN" altLang="en-US" sz="1600"/>
              <a:t>检测的方案</a:t>
            </a:r>
            <a:endParaRPr lang="zh-CN" altLang="en-US" sz="1600"/>
          </a:p>
          <a:p>
            <a:pPr marL="285750" indent="-285750" fontAlgn="auto">
              <a:lnSpc>
                <a:spcPct val="150000"/>
              </a:lnSpc>
              <a:buFont typeface="Wingdings" panose="05000000000000000000" charset="0"/>
              <a:buChar char="Ø"/>
            </a:pPr>
            <a:r>
              <a:rPr lang="zh-CN" altLang="en-US" sz="1600"/>
              <a:t>群桩效果</a:t>
            </a:r>
            <a:endParaRPr lang="zh-CN" altLang="en-US" sz="1600"/>
          </a:p>
        </p:txBody>
      </p:sp>
      <p:sp>
        <p:nvSpPr>
          <p:cNvPr id="12" name="文本框 11"/>
          <p:cNvSpPr txBox="1"/>
          <p:nvPr/>
        </p:nvSpPr>
        <p:spPr>
          <a:xfrm>
            <a:off x="6560820" y="4763770"/>
            <a:ext cx="2113915" cy="829945"/>
          </a:xfrm>
          <a:prstGeom prst="rect">
            <a:avLst/>
          </a:prstGeom>
          <a:noFill/>
          <a:ln>
            <a:solidFill>
              <a:srgbClr val="002060"/>
            </a:solidFill>
          </a:ln>
        </p:spPr>
        <p:txBody>
          <a:bodyPr wrap="square" rtlCol="0">
            <a:spAutoFit/>
          </a:bodyPr>
          <a:p>
            <a:pPr fontAlgn="auto">
              <a:lnSpc>
                <a:spcPct val="150000"/>
              </a:lnSpc>
            </a:pPr>
            <a:r>
              <a:rPr lang="zh-CN" altLang="en-US" sz="1600" u="sng">
                <a:solidFill>
                  <a:srgbClr val="FF0000"/>
                </a:solidFill>
              </a:rPr>
              <a:t>静载试验的结果具有一定的局限性</a:t>
            </a:r>
            <a:endParaRPr lang="zh-CN" altLang="en-US" sz="1600" u="sng">
              <a:solidFill>
                <a:srgbClr val="FF0000"/>
              </a:solidFill>
            </a:endParaRPr>
          </a:p>
        </p:txBody>
      </p:sp>
      <p:sp>
        <p:nvSpPr>
          <p:cNvPr id="3" name="下箭头 2"/>
          <p:cNvSpPr/>
          <p:nvPr/>
        </p:nvSpPr>
        <p:spPr>
          <a:xfrm>
            <a:off x="7201535" y="4091940"/>
            <a:ext cx="832485" cy="508000"/>
          </a:xfrm>
          <a:prstGeom prst="down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83640" y="257810"/>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振冲碎石桩施工效果检验的代表性</a:t>
            </a:r>
            <a:r>
              <a:rPr lang="en-US" altLang="zh-CN" sz="2000" b="1">
                <a:solidFill>
                  <a:schemeClr val="accent3">
                    <a:lumMod val="50000"/>
                  </a:schemeClr>
                </a:solidFill>
              </a:rPr>
              <a:t>--</a:t>
            </a:r>
            <a:r>
              <a:rPr lang="zh-CN" altLang="en-US" b="1">
                <a:solidFill>
                  <a:srgbClr val="FF0000"/>
                </a:solidFill>
              </a:rPr>
              <a:t>振冲碎石桩检验的数量</a:t>
            </a:r>
            <a:endParaRPr lang="zh-CN" altLang="en-US" b="1">
              <a:solidFill>
                <a:srgbClr val="FF0000"/>
              </a:solidFill>
              <a:sym typeface="+mn-ea"/>
            </a:endParaRPr>
          </a:p>
        </p:txBody>
      </p:sp>
      <p:sp>
        <p:nvSpPr>
          <p:cNvPr id="34841" name="圆角矩形 34840"/>
          <p:cNvSpPr/>
          <p:nvPr/>
        </p:nvSpPr>
        <p:spPr>
          <a:xfrm>
            <a:off x="955040" y="2164715"/>
            <a:ext cx="3352800" cy="1769110"/>
          </a:xfrm>
          <a:prstGeom prst="roundRect">
            <a:avLst>
              <a:gd name="adj" fmla="val 9481"/>
            </a:avLst>
          </a:prstGeom>
          <a:solidFill>
            <a:schemeClr val="bg1">
              <a:lumMod val="95000"/>
            </a:schemeClr>
          </a:solidFill>
          <a:ln w="19050" cap="flat" cmpd="sng">
            <a:solidFill>
              <a:schemeClr val="tx1"/>
            </a:solidFill>
            <a:prstDash val="solid"/>
            <a:headEnd type="none" w="med" len="med"/>
            <a:tailEnd type="none" w="med" len="med"/>
          </a:ln>
          <a:effectLst>
            <a:outerShdw blurRad="50800" dist="38100" dir="2700000" sx="105000" sy="105000" algn="tl" rotWithShape="0">
              <a:prstClr val="black">
                <a:alpha val="40000"/>
              </a:prstClr>
            </a:outerShdw>
          </a:effectLst>
        </p:spPr>
        <p:txBody>
          <a:bodyPr/>
          <a:p>
            <a:endParaRPr lang="zh-CN" altLang="en-US"/>
          </a:p>
        </p:txBody>
      </p:sp>
      <p:grpSp>
        <p:nvGrpSpPr>
          <p:cNvPr id="34842" name="组合 34841"/>
          <p:cNvGrpSpPr/>
          <p:nvPr/>
        </p:nvGrpSpPr>
        <p:grpSpPr>
          <a:xfrm>
            <a:off x="1183640" y="1964690"/>
            <a:ext cx="2886075" cy="444500"/>
            <a:chOff x="624" y="672"/>
            <a:chExt cx="1773" cy="240"/>
          </a:xfrm>
        </p:grpSpPr>
        <p:sp>
          <p:nvSpPr>
            <p:cNvPr id="34843" name="圆角矩形 34842"/>
            <p:cNvSpPr/>
            <p:nvPr/>
          </p:nvSpPr>
          <p:spPr>
            <a:xfrm>
              <a:off x="624" y="672"/>
              <a:ext cx="1773" cy="240"/>
            </a:xfrm>
            <a:prstGeom prst="roundRect">
              <a:avLst>
                <a:gd name="adj" fmla="val 27917"/>
              </a:avLst>
            </a:prstGeom>
            <a:solidFill>
              <a:srgbClr val="7BB11B"/>
            </a:solidFill>
            <a:ln w="9525">
              <a:noFill/>
            </a:ln>
            <a:effectLst>
              <a:outerShdw dist="25400" dir="5400000" algn="ctr" rotWithShape="0">
                <a:srgbClr val="1C1C1C">
                  <a:alpha val="50000"/>
                </a:srgbClr>
              </a:outerShdw>
            </a:effectLst>
          </p:spPr>
          <p:txBody>
            <a:bodyPr/>
            <a:p>
              <a:endParaRPr lang="zh-CN" altLang="en-US"/>
            </a:p>
          </p:txBody>
        </p:sp>
        <p:sp>
          <p:nvSpPr>
            <p:cNvPr id="34844" name="圆角矩形 34843"/>
            <p:cNvSpPr/>
            <p:nvPr/>
          </p:nvSpPr>
          <p:spPr>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tileRect/>
            </a:gradFill>
            <a:ln w="9525">
              <a:noFill/>
            </a:ln>
          </p:spPr>
          <p:txBody>
            <a:bodyPr/>
            <a:p>
              <a:endParaRPr lang="zh-CN" altLang="en-US"/>
            </a:p>
          </p:txBody>
        </p:sp>
      </p:grpSp>
      <p:sp>
        <p:nvSpPr>
          <p:cNvPr id="34845" name="圆角矩形 34844"/>
          <p:cNvSpPr/>
          <p:nvPr/>
        </p:nvSpPr>
        <p:spPr>
          <a:xfrm>
            <a:off x="4612640" y="2164715"/>
            <a:ext cx="3352800" cy="1769745"/>
          </a:xfrm>
          <a:prstGeom prst="roundRect">
            <a:avLst>
              <a:gd name="adj" fmla="val 9481"/>
            </a:avLst>
          </a:prstGeom>
          <a:solidFill>
            <a:schemeClr val="bg1">
              <a:lumMod val="95000"/>
            </a:schemeClr>
          </a:solidFill>
          <a:ln w="19050" cap="flat" cmpd="sng">
            <a:solidFill>
              <a:schemeClr val="tx1"/>
            </a:solidFill>
            <a:prstDash val="solid"/>
            <a:headEnd type="none" w="med" len="med"/>
            <a:tailEnd type="none" w="med" len="med"/>
          </a:ln>
          <a:effectLst>
            <a:outerShdw blurRad="50800" dist="38100" dir="2700000" sx="105000" sy="105000" algn="tl" rotWithShape="0">
              <a:prstClr val="black">
                <a:alpha val="40000"/>
              </a:prstClr>
            </a:outerShdw>
          </a:effectLst>
        </p:spPr>
        <p:txBody>
          <a:bodyPr/>
          <a:p>
            <a:endParaRPr lang="zh-CN" altLang="en-US"/>
          </a:p>
        </p:txBody>
      </p:sp>
      <p:grpSp>
        <p:nvGrpSpPr>
          <p:cNvPr id="34846" name="组合 34845"/>
          <p:cNvGrpSpPr/>
          <p:nvPr/>
        </p:nvGrpSpPr>
        <p:grpSpPr>
          <a:xfrm>
            <a:off x="4841240" y="1964690"/>
            <a:ext cx="2886075" cy="444500"/>
            <a:chOff x="624" y="672"/>
            <a:chExt cx="1773" cy="240"/>
          </a:xfrm>
        </p:grpSpPr>
        <p:sp>
          <p:nvSpPr>
            <p:cNvPr id="34847" name="圆角矩形 34846"/>
            <p:cNvSpPr/>
            <p:nvPr/>
          </p:nvSpPr>
          <p:spPr>
            <a:xfrm>
              <a:off x="624" y="672"/>
              <a:ext cx="1773" cy="240"/>
            </a:xfrm>
            <a:prstGeom prst="roundRect">
              <a:avLst>
                <a:gd name="adj" fmla="val 27917"/>
              </a:avLst>
            </a:prstGeom>
            <a:solidFill>
              <a:srgbClr val="FF7C80"/>
            </a:solidFill>
            <a:ln w="9525">
              <a:noFill/>
            </a:ln>
            <a:effectLst>
              <a:outerShdw dist="25400" dir="5400000" algn="ctr" rotWithShape="0">
                <a:srgbClr val="1C1C1C">
                  <a:alpha val="50000"/>
                </a:srgbClr>
              </a:outerShdw>
            </a:effectLst>
          </p:spPr>
          <p:txBody>
            <a:bodyPr/>
            <a:p>
              <a:endParaRPr lang="zh-CN" altLang="en-US"/>
            </a:p>
          </p:txBody>
        </p:sp>
        <p:sp>
          <p:nvSpPr>
            <p:cNvPr id="34848" name="圆角矩形 34847"/>
            <p:cNvSpPr/>
            <p:nvPr/>
          </p:nvSpPr>
          <p:spPr>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tileRect/>
            </a:gradFill>
            <a:ln w="9525">
              <a:noFill/>
            </a:ln>
          </p:spPr>
          <p:txBody>
            <a:bodyPr/>
            <a:p>
              <a:endParaRPr lang="zh-CN" altLang="en-US"/>
            </a:p>
          </p:txBody>
        </p:sp>
      </p:grpSp>
      <p:sp>
        <p:nvSpPr>
          <p:cNvPr id="34866" name="矩形 34865"/>
          <p:cNvSpPr/>
          <p:nvPr/>
        </p:nvSpPr>
        <p:spPr>
          <a:xfrm>
            <a:off x="1397953" y="2010728"/>
            <a:ext cx="2432050" cy="337185"/>
          </a:xfrm>
          <a:prstGeom prst="rect">
            <a:avLst/>
          </a:prstGeom>
          <a:noFill/>
          <a:ln w="9525">
            <a:noFill/>
          </a:ln>
        </p:spPr>
        <p:txBody>
          <a:bodyPr wrap="none" anchor="t">
            <a:spAutoFit/>
          </a:bodyPr>
          <a:p>
            <a:pPr algn="ctr"/>
            <a:r>
              <a:rPr lang="zh-CN" altLang="en-US" sz="1600" b="1" i="0">
                <a:solidFill>
                  <a:srgbClr val="FFFFFF"/>
                </a:solidFill>
                <a:ea typeface="宋体" panose="02010600030101010101" pitchFamily="2" charset="-122"/>
              </a:rPr>
              <a:t>动力触探检验桩体密实度</a:t>
            </a:r>
            <a:endParaRPr lang="zh-CN" altLang="en-US" sz="1600" b="1" i="0">
              <a:solidFill>
                <a:srgbClr val="FFFFFF"/>
              </a:solidFill>
              <a:ea typeface="宋体" panose="02010600030101010101" pitchFamily="2" charset="-122"/>
            </a:endParaRPr>
          </a:p>
        </p:txBody>
      </p:sp>
      <p:sp>
        <p:nvSpPr>
          <p:cNvPr id="34867" name="矩形 34866"/>
          <p:cNvSpPr/>
          <p:nvPr/>
        </p:nvSpPr>
        <p:spPr>
          <a:xfrm>
            <a:off x="4837113" y="2010728"/>
            <a:ext cx="2868930" cy="306705"/>
          </a:xfrm>
          <a:prstGeom prst="rect">
            <a:avLst/>
          </a:prstGeom>
          <a:noFill/>
          <a:ln w="9525">
            <a:noFill/>
          </a:ln>
        </p:spPr>
        <p:txBody>
          <a:bodyPr wrap="none" anchor="t">
            <a:spAutoFit/>
          </a:bodyPr>
          <a:p>
            <a:pPr algn="ctr"/>
            <a:r>
              <a:rPr lang="zh-CN" altLang="en-US" sz="1400" b="1" i="0">
                <a:solidFill>
                  <a:srgbClr val="FFFFFF"/>
                </a:solidFill>
                <a:ea typeface="宋体" panose="02010600030101010101" pitchFamily="2" charset="-122"/>
              </a:rPr>
              <a:t>静载试验检验地基荷载和变形性能</a:t>
            </a:r>
            <a:endParaRPr lang="zh-CN" altLang="en-US" sz="1400" b="1" i="0">
              <a:solidFill>
                <a:srgbClr val="FFFFFF"/>
              </a:solidFill>
              <a:ea typeface="宋体" panose="02010600030101010101" pitchFamily="2" charset="-122"/>
            </a:endParaRPr>
          </a:p>
        </p:txBody>
      </p:sp>
      <p:sp>
        <p:nvSpPr>
          <p:cNvPr id="34868" name="矩形 34867"/>
          <p:cNvSpPr/>
          <p:nvPr/>
        </p:nvSpPr>
        <p:spPr>
          <a:xfrm>
            <a:off x="1061403" y="2710498"/>
            <a:ext cx="3124200" cy="829945"/>
          </a:xfrm>
          <a:prstGeom prst="rect">
            <a:avLst/>
          </a:prstGeom>
          <a:noFill/>
          <a:ln w="9525">
            <a:noFill/>
          </a:ln>
        </p:spPr>
        <p:txBody>
          <a:bodyPr>
            <a:spAutoFit/>
          </a:bodyPr>
          <a:p>
            <a:pPr marL="285750" indent="-285750" algn="l" fontAlgn="auto">
              <a:lnSpc>
                <a:spcPct val="150000"/>
              </a:lnSpc>
              <a:buFont typeface="Wingdings" panose="05000000000000000000" charset="0"/>
              <a:buChar char="Ø"/>
            </a:pPr>
            <a:r>
              <a:rPr lang="zh-CN" altLang="en-US" sz="1600" b="1" i="0">
                <a:cs typeface="Arial" panose="020B0604020202020204" pitchFamily="34" charset="0"/>
              </a:rPr>
              <a:t>总桩数的</a:t>
            </a:r>
            <a:r>
              <a:rPr lang="en-US" altLang="zh-CN" sz="1600" b="1" i="0">
                <a:cs typeface="Arial" panose="020B0604020202020204" pitchFamily="34" charset="0"/>
              </a:rPr>
              <a:t>1%-3%</a:t>
            </a:r>
            <a:endParaRPr lang="zh-CN" altLang="en-US" sz="1600" b="1" i="0">
              <a:cs typeface="Arial" panose="020B0604020202020204" pitchFamily="34" charset="0"/>
            </a:endParaRPr>
          </a:p>
          <a:p>
            <a:pPr marL="285750" indent="-285750" algn="l" fontAlgn="auto">
              <a:lnSpc>
                <a:spcPct val="150000"/>
              </a:lnSpc>
              <a:buFont typeface="Wingdings" panose="05000000000000000000" charset="0"/>
              <a:buChar char="Ø"/>
            </a:pPr>
            <a:r>
              <a:rPr lang="zh-CN" altLang="en-US" sz="1600" b="1" i="0">
                <a:cs typeface="Arial" panose="020B0604020202020204" pitchFamily="34" charset="0"/>
              </a:rPr>
              <a:t>单项工程不少于</a:t>
            </a:r>
            <a:r>
              <a:rPr lang="en-US" altLang="zh-CN" sz="1600" b="1" i="0">
                <a:cs typeface="Arial" panose="020B0604020202020204" pitchFamily="34" charset="0"/>
              </a:rPr>
              <a:t>3</a:t>
            </a:r>
            <a:r>
              <a:rPr lang="zh-CN" altLang="en-US" sz="1600" b="1" i="0">
                <a:cs typeface="Arial" panose="020B0604020202020204" pitchFamily="34" charset="0"/>
              </a:rPr>
              <a:t>根</a:t>
            </a:r>
            <a:endParaRPr lang="en-US" altLang="zh-CN" sz="1600" b="1" i="0">
              <a:ea typeface="Arial" panose="020B0604020202020204" pitchFamily="34" charset="0"/>
            </a:endParaRPr>
          </a:p>
        </p:txBody>
      </p:sp>
      <p:sp>
        <p:nvSpPr>
          <p:cNvPr id="2" name="矩形 1"/>
          <p:cNvSpPr/>
          <p:nvPr/>
        </p:nvSpPr>
        <p:spPr>
          <a:xfrm>
            <a:off x="4762818" y="2710498"/>
            <a:ext cx="3124200" cy="829945"/>
          </a:xfrm>
          <a:prstGeom prst="rect">
            <a:avLst/>
          </a:prstGeom>
          <a:noFill/>
          <a:ln w="9525">
            <a:noFill/>
          </a:ln>
        </p:spPr>
        <p:txBody>
          <a:bodyPr>
            <a:spAutoFit/>
          </a:bodyPr>
          <a:p>
            <a:pPr marL="285750" indent="-285750" algn="l" fontAlgn="auto">
              <a:lnSpc>
                <a:spcPct val="150000"/>
              </a:lnSpc>
              <a:buFont typeface="Wingdings" panose="05000000000000000000" charset="0"/>
              <a:buChar char="Ø"/>
            </a:pPr>
            <a:r>
              <a:rPr lang="zh-CN" altLang="en-US" sz="1600" b="1" i="0">
                <a:cs typeface="Arial" panose="020B0604020202020204" pitchFamily="34" charset="0"/>
              </a:rPr>
              <a:t>每</a:t>
            </a:r>
            <a:r>
              <a:rPr lang="en-US" altLang="zh-CN" sz="1600" b="1" i="0">
                <a:cs typeface="Arial" panose="020B0604020202020204" pitchFamily="34" charset="0"/>
              </a:rPr>
              <a:t>200</a:t>
            </a:r>
            <a:r>
              <a:rPr lang="zh-CN" altLang="en-US" sz="1600" b="1" i="0">
                <a:cs typeface="Arial" panose="020B0604020202020204" pitchFamily="34" charset="0"/>
              </a:rPr>
              <a:t>根</a:t>
            </a:r>
            <a:r>
              <a:rPr lang="en-US" altLang="zh-CN" sz="1600" b="1" i="0">
                <a:cs typeface="Arial" panose="020B0604020202020204" pitchFamily="34" charset="0"/>
              </a:rPr>
              <a:t>-400</a:t>
            </a:r>
            <a:r>
              <a:rPr lang="zh-CN" altLang="en-US" sz="1600" b="1" i="0">
                <a:cs typeface="Arial" panose="020B0604020202020204" pitchFamily="34" charset="0"/>
              </a:rPr>
              <a:t>根抽检</a:t>
            </a:r>
            <a:r>
              <a:rPr lang="en-US" altLang="zh-CN" sz="1600" b="1" i="0">
                <a:cs typeface="Arial" panose="020B0604020202020204" pitchFamily="34" charset="0"/>
              </a:rPr>
              <a:t>1</a:t>
            </a:r>
            <a:r>
              <a:rPr lang="zh-CN" altLang="en-US" sz="1600" b="1" i="0">
                <a:cs typeface="Arial" panose="020B0604020202020204" pitchFamily="34" charset="0"/>
              </a:rPr>
              <a:t>点</a:t>
            </a:r>
            <a:endParaRPr lang="zh-CN" altLang="en-US" sz="1600" b="1" i="0">
              <a:cs typeface="Arial" panose="020B0604020202020204" pitchFamily="34" charset="0"/>
            </a:endParaRPr>
          </a:p>
          <a:p>
            <a:pPr marL="285750" indent="-285750" algn="l" fontAlgn="auto">
              <a:lnSpc>
                <a:spcPct val="150000"/>
              </a:lnSpc>
              <a:buFont typeface="Wingdings" panose="05000000000000000000" charset="0"/>
              <a:buChar char="Ø"/>
            </a:pPr>
            <a:r>
              <a:rPr lang="zh-CN" altLang="en-US" sz="1600" b="1" i="0">
                <a:ea typeface="宋体" panose="02010600030101010101" pitchFamily="2" charset="-122"/>
              </a:rPr>
              <a:t>检测点总数不少于</a:t>
            </a:r>
            <a:r>
              <a:rPr lang="en-US" altLang="zh-CN" sz="1600" b="1" i="0">
                <a:ea typeface="宋体" panose="02010600030101010101" pitchFamily="2" charset="-122"/>
              </a:rPr>
              <a:t>3</a:t>
            </a:r>
            <a:r>
              <a:rPr lang="zh-CN" altLang="en-US" sz="1600" b="1" i="0">
                <a:ea typeface="宋体" panose="02010600030101010101" pitchFamily="2" charset="-122"/>
              </a:rPr>
              <a:t>点</a:t>
            </a:r>
            <a:endParaRPr lang="zh-CN" altLang="en-US" sz="1600" b="1" i="0">
              <a:ea typeface="宋体" panose="02010600030101010101" pitchFamily="2" charset="-122"/>
            </a:endParaRPr>
          </a:p>
        </p:txBody>
      </p:sp>
      <p:sp>
        <p:nvSpPr>
          <p:cNvPr id="10" name="文本框 9"/>
          <p:cNvSpPr txBox="1"/>
          <p:nvPr/>
        </p:nvSpPr>
        <p:spPr>
          <a:xfrm>
            <a:off x="464820" y="4980940"/>
            <a:ext cx="8214360" cy="398780"/>
          </a:xfrm>
          <a:prstGeom prst="rect">
            <a:avLst/>
          </a:prstGeom>
          <a:noFill/>
        </p:spPr>
        <p:txBody>
          <a:bodyPr wrap="square" rtlCol="0">
            <a:spAutoFit/>
          </a:bodyPr>
          <a:p>
            <a:pPr algn="ctr"/>
            <a:r>
              <a:rPr lang="zh-CN" altLang="en-US" sz="2000" b="1" u="sng">
                <a:solidFill>
                  <a:srgbClr val="FF0000"/>
                </a:solidFill>
              </a:rPr>
              <a:t>有限的检测数量不能覆盖加固处理的全部区域的加固处理效果</a:t>
            </a:r>
            <a:endParaRPr lang="zh-CN" altLang="en-US" sz="2000" b="1" u="sng">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562610" y="1421765"/>
            <a:ext cx="7958455" cy="2371090"/>
          </a:xfrm>
          <a:prstGeom prst="rect">
            <a:avLst/>
          </a:prstGeom>
          <a:solidFill>
            <a:schemeClr val="bg1">
              <a:lumMod val="95000"/>
            </a:schemeClr>
          </a:solidFill>
          <a:ln>
            <a:solidFill>
              <a:schemeClr val="bg1">
                <a:lumMod val="95000"/>
              </a:schemeClr>
            </a:solid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183640" y="257810"/>
            <a:ext cx="538607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振冲碎石桩工程的全过程质量控制理论</a:t>
            </a:r>
            <a:endParaRPr lang="zh-CN" altLang="en-US" sz="2400" b="1" dirty="0">
              <a:latin typeface="Calibri" panose="020F0502020204030204" charset="0"/>
              <a:sym typeface="+mn-ea"/>
            </a:endParaRPr>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振冲碎石桩工程的流程优化的未来发展趋势</a:t>
            </a:r>
            <a:r>
              <a:rPr lang="en-US" altLang="zh-CN" sz="2000" b="1">
                <a:solidFill>
                  <a:schemeClr val="accent3">
                    <a:lumMod val="50000"/>
                  </a:schemeClr>
                </a:solidFill>
              </a:rPr>
              <a:t>--</a:t>
            </a:r>
            <a:r>
              <a:rPr lang="zh-CN" altLang="en-US" sz="2000" b="1">
                <a:solidFill>
                  <a:srgbClr val="FF0000"/>
                </a:solidFill>
              </a:rPr>
              <a:t>目前状况</a:t>
            </a:r>
            <a:endParaRPr lang="zh-CN" altLang="en-US" sz="2000" b="1">
              <a:solidFill>
                <a:srgbClr val="FF0000"/>
              </a:solidFill>
              <a:sym typeface="+mn-ea"/>
            </a:endParaRPr>
          </a:p>
        </p:txBody>
      </p:sp>
      <p:sp>
        <p:nvSpPr>
          <p:cNvPr id="52229" name="燕尾形 52228"/>
          <p:cNvSpPr/>
          <p:nvPr/>
        </p:nvSpPr>
        <p:spPr>
          <a:xfrm>
            <a:off x="2552700" y="2005330"/>
            <a:ext cx="2195513" cy="1092200"/>
          </a:xfrm>
          <a:prstGeom prst="chevron">
            <a:avLst>
              <a:gd name="adj" fmla="val 50254"/>
            </a:avLst>
          </a:prstGeom>
          <a:gradFill rotWithShape="1">
            <a:gsLst>
              <a:gs pos="0">
                <a:schemeClr val="hlink"/>
              </a:gs>
              <a:gs pos="100000">
                <a:schemeClr val="accent1"/>
              </a:gs>
            </a:gsLst>
            <a:lin ang="0" scaled="1"/>
            <a:tileRect/>
          </a:gradFill>
          <a:ln w="12700" cap="flat" cmpd="sng">
            <a:solidFill>
              <a:schemeClr val="accent2"/>
            </a:solidFill>
            <a:prstDash val="solid"/>
            <a:miter/>
            <a:headEnd type="none" w="med" len="med"/>
            <a:tailEnd type="none" w="med" len="med"/>
          </a:ln>
        </p:spPr>
        <p:txBody>
          <a:bodyPr wrap="none" anchor="ctr"/>
          <a:p>
            <a:pPr algn="ctr" eaLnBrk="1" latinLnBrk="1" hangingPunct="1"/>
            <a:endParaRPr lang="ko-KR" altLang="en-US" dirty="0">
              <a:latin typeface="Gulim" panose="020B0600000101010101" pitchFamily="50" charset="-127"/>
              <a:ea typeface="Gulim" panose="020B0600000101010101" pitchFamily="50" charset="-127"/>
            </a:endParaRPr>
          </a:p>
        </p:txBody>
      </p:sp>
      <p:sp>
        <p:nvSpPr>
          <p:cNvPr id="52230" name="五边形 52229"/>
          <p:cNvSpPr/>
          <p:nvPr/>
        </p:nvSpPr>
        <p:spPr>
          <a:xfrm>
            <a:off x="749300" y="2005330"/>
            <a:ext cx="2195513" cy="1092200"/>
          </a:xfrm>
          <a:prstGeom prst="homePlate">
            <a:avLst>
              <a:gd name="adj" fmla="val 50254"/>
            </a:avLst>
          </a:prstGeom>
          <a:gradFill rotWithShape="1">
            <a:gsLst>
              <a:gs pos="0">
                <a:schemeClr val="bg1"/>
              </a:gs>
              <a:gs pos="100000">
                <a:schemeClr val="hlink"/>
              </a:gs>
            </a:gsLst>
            <a:lin ang="0" scaled="1"/>
            <a:tileRect/>
          </a:gradFill>
          <a:ln w="12700" cap="flat" cmpd="sng">
            <a:solidFill>
              <a:schemeClr val="accent2"/>
            </a:solidFill>
            <a:prstDash val="solid"/>
            <a:miter/>
            <a:headEnd type="none" w="med" len="med"/>
            <a:tailEnd type="none" w="med" len="med"/>
          </a:ln>
        </p:spPr>
        <p:txBody>
          <a:bodyPr/>
          <a:p>
            <a:endParaRPr lang="zh-CN" altLang="en-US"/>
          </a:p>
        </p:txBody>
      </p:sp>
      <p:sp>
        <p:nvSpPr>
          <p:cNvPr id="52231" name="燕尾形 52230"/>
          <p:cNvSpPr/>
          <p:nvPr/>
        </p:nvSpPr>
        <p:spPr>
          <a:xfrm>
            <a:off x="4356100" y="2005330"/>
            <a:ext cx="2195513" cy="1092200"/>
          </a:xfrm>
          <a:prstGeom prst="chevron">
            <a:avLst>
              <a:gd name="adj" fmla="val 50254"/>
            </a:avLst>
          </a:prstGeom>
          <a:gradFill rotWithShape="1">
            <a:gsLst>
              <a:gs pos="0">
                <a:schemeClr val="accent1"/>
              </a:gs>
              <a:gs pos="100000">
                <a:schemeClr val="accent2"/>
              </a:gs>
            </a:gsLst>
            <a:lin ang="0" scaled="1"/>
            <a:tileRect/>
          </a:gradFill>
          <a:ln w="12700" cap="flat" cmpd="sng">
            <a:solidFill>
              <a:schemeClr val="accent2"/>
            </a:solidFill>
            <a:prstDash val="solid"/>
            <a:miter/>
            <a:headEnd type="none" w="med" len="med"/>
            <a:tailEnd type="none" w="med" len="med"/>
          </a:ln>
        </p:spPr>
        <p:txBody>
          <a:bodyPr/>
          <a:p>
            <a:endParaRPr lang="zh-CN" altLang="en-US"/>
          </a:p>
        </p:txBody>
      </p:sp>
      <p:sp>
        <p:nvSpPr>
          <p:cNvPr id="52232" name="燕尾形 52231"/>
          <p:cNvSpPr/>
          <p:nvPr/>
        </p:nvSpPr>
        <p:spPr>
          <a:xfrm>
            <a:off x="6159500" y="2005330"/>
            <a:ext cx="2195513" cy="1092200"/>
          </a:xfrm>
          <a:prstGeom prst="chevron">
            <a:avLst>
              <a:gd name="adj" fmla="val 50254"/>
            </a:avLst>
          </a:prstGeom>
          <a:gradFill rotWithShape="1">
            <a:gsLst>
              <a:gs pos="0">
                <a:schemeClr val="accent2"/>
              </a:gs>
              <a:gs pos="100000">
                <a:schemeClr val="tx2"/>
              </a:gs>
            </a:gsLst>
            <a:lin ang="0" scaled="1"/>
            <a:tileRect/>
          </a:gradFill>
          <a:ln w="12700" cap="flat" cmpd="sng">
            <a:solidFill>
              <a:schemeClr val="accent2"/>
            </a:solidFill>
            <a:prstDash val="solid"/>
            <a:miter/>
            <a:headEnd type="none" w="med" len="med"/>
            <a:tailEnd type="none" w="med" len="med"/>
          </a:ln>
        </p:spPr>
        <p:txBody>
          <a:bodyPr/>
          <a:p>
            <a:endParaRPr lang="zh-CN" altLang="en-US"/>
          </a:p>
        </p:txBody>
      </p:sp>
      <p:sp>
        <p:nvSpPr>
          <p:cNvPr id="52239" name="文本框 52238"/>
          <p:cNvSpPr txBox="1"/>
          <p:nvPr/>
        </p:nvSpPr>
        <p:spPr>
          <a:xfrm>
            <a:off x="1266825" y="2384743"/>
            <a:ext cx="1102360" cy="368300"/>
          </a:xfrm>
          <a:prstGeom prst="rect">
            <a:avLst/>
          </a:prstGeom>
          <a:noFill/>
          <a:ln w="9525">
            <a:noFill/>
          </a:ln>
        </p:spPr>
        <p:txBody>
          <a:bodyPr wrap="none" anchor="t">
            <a:spAutoFit/>
          </a:bodyPr>
          <a:p>
            <a:pPr eaLnBrk="1" latinLnBrk="1" hangingPunct="1"/>
            <a:r>
              <a:rPr lang="zh-CN" altLang="en-US" b="1">
                <a:solidFill>
                  <a:schemeClr val="tx2"/>
                </a:solidFill>
                <a:latin typeface="Arial" panose="020B0604020202020204" pitchFamily="34" charset="0"/>
                <a:ea typeface="宋体" panose="02010600030101010101" pitchFamily="2" charset="-122"/>
              </a:rPr>
              <a:t>地质勘查</a:t>
            </a:r>
            <a:endParaRPr lang="zh-CN" altLang="en-US" b="1">
              <a:solidFill>
                <a:schemeClr val="tx2"/>
              </a:solidFill>
              <a:latin typeface="Arial" panose="020B0604020202020204" pitchFamily="34" charset="0"/>
              <a:ea typeface="宋体" panose="02010600030101010101" pitchFamily="2" charset="-122"/>
            </a:endParaRPr>
          </a:p>
        </p:txBody>
      </p:sp>
      <p:sp>
        <p:nvSpPr>
          <p:cNvPr id="52240" name="文本框 52239"/>
          <p:cNvSpPr txBox="1"/>
          <p:nvPr/>
        </p:nvSpPr>
        <p:spPr>
          <a:xfrm>
            <a:off x="3218815" y="2384743"/>
            <a:ext cx="1332230" cy="368300"/>
          </a:xfrm>
          <a:prstGeom prst="rect">
            <a:avLst/>
          </a:prstGeom>
          <a:noFill/>
          <a:ln w="9525">
            <a:noFill/>
          </a:ln>
        </p:spPr>
        <p:txBody>
          <a:bodyPr wrap="none" anchor="t">
            <a:spAutoFit/>
          </a:bodyPr>
          <a:p>
            <a:pPr eaLnBrk="1" latinLnBrk="1" hangingPunct="1"/>
            <a:r>
              <a:rPr lang="zh-CN" altLang="en-US" b="1">
                <a:solidFill>
                  <a:schemeClr val="tx2"/>
                </a:solidFill>
                <a:latin typeface="Arial" panose="020B0604020202020204" pitchFamily="34" charset="0"/>
                <a:ea typeface="宋体" panose="02010600030101010101" pitchFamily="2" charset="-122"/>
              </a:rPr>
              <a:t>振冲桩设计</a:t>
            </a:r>
            <a:endParaRPr lang="zh-CN" altLang="en-US" b="1">
              <a:solidFill>
                <a:schemeClr val="tx2"/>
              </a:solidFill>
              <a:latin typeface="Arial" panose="020B0604020202020204" pitchFamily="34" charset="0"/>
              <a:ea typeface="宋体" panose="02010600030101010101" pitchFamily="2" charset="-122"/>
            </a:endParaRPr>
          </a:p>
        </p:txBody>
      </p:sp>
      <p:sp>
        <p:nvSpPr>
          <p:cNvPr id="52241" name="文本框 52240"/>
          <p:cNvSpPr txBox="1"/>
          <p:nvPr/>
        </p:nvSpPr>
        <p:spPr>
          <a:xfrm>
            <a:off x="5009515" y="2384743"/>
            <a:ext cx="1332230" cy="368300"/>
          </a:xfrm>
          <a:prstGeom prst="rect">
            <a:avLst/>
          </a:prstGeom>
          <a:noFill/>
          <a:ln w="9525">
            <a:noFill/>
          </a:ln>
        </p:spPr>
        <p:txBody>
          <a:bodyPr wrap="none" anchor="t">
            <a:spAutoFit/>
          </a:bodyPr>
          <a:p>
            <a:pPr eaLnBrk="1" latinLnBrk="1" hangingPunct="1"/>
            <a:r>
              <a:rPr lang="zh-CN" altLang="en-US" b="1">
                <a:solidFill>
                  <a:schemeClr val="tx2"/>
                </a:solidFill>
                <a:latin typeface="Arial" panose="020B0604020202020204" pitchFamily="34" charset="0"/>
                <a:ea typeface="宋体" panose="02010600030101010101" pitchFamily="2" charset="-122"/>
              </a:rPr>
              <a:t>振冲桩施工</a:t>
            </a:r>
            <a:endParaRPr lang="zh-CN" altLang="en-US" b="1">
              <a:solidFill>
                <a:schemeClr val="tx2"/>
              </a:solidFill>
              <a:latin typeface="Arial" panose="020B0604020202020204" pitchFamily="34" charset="0"/>
              <a:ea typeface="宋体" panose="02010600030101010101" pitchFamily="2" charset="-122"/>
            </a:endParaRPr>
          </a:p>
        </p:txBody>
      </p:sp>
      <p:sp>
        <p:nvSpPr>
          <p:cNvPr id="52242" name="文本框 52241"/>
          <p:cNvSpPr txBox="1"/>
          <p:nvPr/>
        </p:nvSpPr>
        <p:spPr>
          <a:xfrm>
            <a:off x="6840855" y="2384743"/>
            <a:ext cx="1102360" cy="368300"/>
          </a:xfrm>
          <a:prstGeom prst="rect">
            <a:avLst/>
          </a:prstGeom>
          <a:noFill/>
          <a:ln w="9525">
            <a:noFill/>
          </a:ln>
        </p:spPr>
        <p:txBody>
          <a:bodyPr wrap="none" anchor="t">
            <a:spAutoFit/>
          </a:bodyPr>
          <a:p>
            <a:pPr eaLnBrk="1" latinLnBrk="1" hangingPunct="1"/>
            <a:r>
              <a:rPr lang="zh-CN" altLang="en-US" b="1">
                <a:solidFill>
                  <a:schemeClr val="bg1"/>
                </a:solidFill>
                <a:latin typeface="Arial" panose="020B0604020202020204" pitchFamily="34" charset="0"/>
                <a:ea typeface="宋体" panose="02010600030101010101" pitchFamily="2" charset="-122"/>
              </a:rPr>
              <a:t>效果检测</a:t>
            </a:r>
            <a:endParaRPr lang="zh-CN" altLang="en-US" b="1">
              <a:solidFill>
                <a:schemeClr val="bg1"/>
              </a:solidFill>
              <a:latin typeface="Arial" panose="020B0604020202020204" pitchFamily="34" charset="0"/>
              <a:ea typeface="宋体" panose="02010600030101010101" pitchFamily="2" charset="-122"/>
            </a:endParaRPr>
          </a:p>
        </p:txBody>
      </p:sp>
      <p:sp>
        <p:nvSpPr>
          <p:cNvPr id="87" name="文本框 86"/>
          <p:cNvSpPr txBox="1"/>
          <p:nvPr/>
        </p:nvSpPr>
        <p:spPr>
          <a:xfrm>
            <a:off x="2594610" y="1556385"/>
            <a:ext cx="3564890" cy="337185"/>
          </a:xfrm>
          <a:prstGeom prst="rect">
            <a:avLst/>
          </a:prstGeom>
          <a:noFill/>
        </p:spPr>
        <p:txBody>
          <a:bodyPr wrap="square" rtlCol="0">
            <a:spAutoFit/>
          </a:bodyPr>
          <a:p>
            <a:pPr algn="ctr"/>
            <a:r>
              <a:rPr lang="zh-CN" altLang="en-US" sz="1600" b="1" u="sng">
                <a:solidFill>
                  <a:schemeClr val="accent5">
                    <a:lumMod val="50000"/>
                  </a:schemeClr>
                </a:solidFill>
              </a:rPr>
              <a:t>振冲碎石桩工程全过程存在不确定性</a:t>
            </a:r>
            <a:endParaRPr lang="zh-CN" altLang="en-US" sz="1600" b="1" u="sng">
              <a:solidFill>
                <a:schemeClr val="accent5">
                  <a:lumMod val="50000"/>
                </a:schemeClr>
              </a:solidFill>
            </a:endParaRPr>
          </a:p>
        </p:txBody>
      </p:sp>
      <p:sp>
        <p:nvSpPr>
          <p:cNvPr id="7" name="文本框 6"/>
          <p:cNvSpPr txBox="1"/>
          <p:nvPr/>
        </p:nvSpPr>
        <p:spPr>
          <a:xfrm>
            <a:off x="887095" y="3187065"/>
            <a:ext cx="1410970" cy="337185"/>
          </a:xfrm>
          <a:prstGeom prst="rect">
            <a:avLst/>
          </a:prstGeom>
          <a:noFill/>
        </p:spPr>
        <p:txBody>
          <a:bodyPr wrap="square" rtlCol="0">
            <a:spAutoFit/>
          </a:bodyPr>
          <a:p>
            <a:pPr algn="ctr"/>
            <a:r>
              <a:rPr lang="zh-CN" altLang="en-US" sz="1600" b="1">
                <a:solidFill>
                  <a:srgbClr val="FF0000"/>
                </a:solidFill>
              </a:rPr>
              <a:t>局限性</a:t>
            </a:r>
            <a:endParaRPr lang="zh-CN" altLang="en-US" sz="1600" b="1">
              <a:solidFill>
                <a:srgbClr val="FF0000"/>
              </a:solidFill>
            </a:endParaRPr>
          </a:p>
        </p:txBody>
      </p:sp>
      <p:sp>
        <p:nvSpPr>
          <p:cNvPr id="8" name="文本框 7"/>
          <p:cNvSpPr txBox="1"/>
          <p:nvPr/>
        </p:nvSpPr>
        <p:spPr>
          <a:xfrm>
            <a:off x="2594610" y="3187065"/>
            <a:ext cx="1640205" cy="337185"/>
          </a:xfrm>
          <a:prstGeom prst="rect">
            <a:avLst/>
          </a:prstGeom>
          <a:noFill/>
        </p:spPr>
        <p:txBody>
          <a:bodyPr wrap="square" rtlCol="0">
            <a:spAutoFit/>
          </a:bodyPr>
          <a:p>
            <a:pPr algn="ctr"/>
            <a:r>
              <a:rPr lang="zh-CN" altLang="en-US" sz="1600" b="1">
                <a:solidFill>
                  <a:srgbClr val="FF0000"/>
                </a:solidFill>
              </a:rPr>
              <a:t>半经验半理论性</a:t>
            </a:r>
            <a:endParaRPr lang="zh-CN" altLang="en-US" sz="1600" b="1">
              <a:solidFill>
                <a:srgbClr val="FF0000"/>
              </a:solidFill>
            </a:endParaRPr>
          </a:p>
        </p:txBody>
      </p:sp>
      <p:sp>
        <p:nvSpPr>
          <p:cNvPr id="9" name="文本框 8"/>
          <p:cNvSpPr txBox="1"/>
          <p:nvPr/>
        </p:nvSpPr>
        <p:spPr>
          <a:xfrm>
            <a:off x="4356735" y="3187065"/>
            <a:ext cx="1985010" cy="337185"/>
          </a:xfrm>
          <a:prstGeom prst="rect">
            <a:avLst/>
          </a:prstGeom>
          <a:noFill/>
        </p:spPr>
        <p:txBody>
          <a:bodyPr wrap="square" rtlCol="0">
            <a:spAutoFit/>
          </a:bodyPr>
          <a:p>
            <a:pPr algn="ctr"/>
            <a:r>
              <a:rPr lang="zh-CN" altLang="en-US" sz="1600" b="1">
                <a:solidFill>
                  <a:srgbClr val="FF0000"/>
                </a:solidFill>
              </a:rPr>
              <a:t>质量控制复杂性</a:t>
            </a:r>
            <a:endParaRPr lang="zh-CN" altLang="en-US" sz="1600" b="1">
              <a:solidFill>
                <a:srgbClr val="FF0000"/>
              </a:solidFill>
            </a:endParaRPr>
          </a:p>
        </p:txBody>
      </p:sp>
      <p:sp>
        <p:nvSpPr>
          <p:cNvPr id="10" name="文本框 9"/>
          <p:cNvSpPr txBox="1"/>
          <p:nvPr/>
        </p:nvSpPr>
        <p:spPr>
          <a:xfrm>
            <a:off x="6438265" y="3187065"/>
            <a:ext cx="1784350" cy="337185"/>
          </a:xfrm>
          <a:prstGeom prst="rect">
            <a:avLst/>
          </a:prstGeom>
          <a:noFill/>
        </p:spPr>
        <p:txBody>
          <a:bodyPr wrap="square" rtlCol="0">
            <a:spAutoFit/>
          </a:bodyPr>
          <a:p>
            <a:pPr algn="ctr"/>
            <a:r>
              <a:rPr lang="zh-CN" altLang="en-US" sz="1600" b="1">
                <a:solidFill>
                  <a:srgbClr val="FF0000"/>
                </a:solidFill>
              </a:rPr>
              <a:t>检验效果代表性</a:t>
            </a:r>
            <a:endParaRPr lang="zh-CN" altLang="en-US" sz="1600" b="1">
              <a:solidFill>
                <a:srgbClr val="FF0000"/>
              </a:solidFill>
            </a:endParaRPr>
          </a:p>
        </p:txBody>
      </p:sp>
      <p:sp>
        <p:nvSpPr>
          <p:cNvPr id="13" name="文本框 12"/>
          <p:cNvSpPr txBox="1"/>
          <p:nvPr/>
        </p:nvSpPr>
        <p:spPr>
          <a:xfrm>
            <a:off x="663575" y="4863465"/>
            <a:ext cx="7915910" cy="829945"/>
          </a:xfrm>
          <a:prstGeom prst="rect">
            <a:avLst/>
          </a:prstGeom>
          <a:noFill/>
        </p:spPr>
        <p:txBody>
          <a:bodyPr wrap="square" rtlCol="0">
            <a:spAutoFit/>
          </a:bodyPr>
          <a:p>
            <a:pPr fontAlgn="auto">
              <a:lnSpc>
                <a:spcPct val="150000"/>
              </a:lnSpc>
            </a:pPr>
            <a:r>
              <a:rPr lang="zh-CN" altLang="en-US" sz="1600"/>
              <a:t>目前，具有</a:t>
            </a:r>
            <a:r>
              <a:rPr lang="zh-CN" altLang="en-US" sz="1600" b="1" u="sng">
                <a:solidFill>
                  <a:srgbClr val="FF0000"/>
                </a:solidFill>
              </a:rPr>
              <a:t>单向特点</a:t>
            </a:r>
            <a:r>
              <a:rPr lang="zh-CN" altLang="en-US" sz="1600"/>
              <a:t>的振冲碎石桩工程流程需要进行合理优化，以消除工程全过程中诸多的不确定性带来的工程质量隐患</a:t>
            </a:r>
            <a:endParaRPr lang="zh-CN" altLang="en-US" sz="1600"/>
          </a:p>
        </p:txBody>
      </p:sp>
      <p:sp>
        <p:nvSpPr>
          <p:cNvPr id="14" name="右箭头 13"/>
          <p:cNvSpPr/>
          <p:nvPr/>
        </p:nvSpPr>
        <p:spPr>
          <a:xfrm>
            <a:off x="705485" y="4105275"/>
            <a:ext cx="7535545" cy="36703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18185" y="2605405"/>
            <a:ext cx="7732395" cy="3520440"/>
          </a:xfrm>
          <a:prstGeom prst="rect">
            <a:avLst/>
          </a:prstGeom>
          <a:solidFill>
            <a:schemeClr val="accent3">
              <a:lumMod val="50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文本框 58"/>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振冲碎石桩工程的流程优化的未来发展趋势</a:t>
            </a:r>
            <a:r>
              <a:rPr lang="en-US" altLang="zh-CN" sz="2000" b="1">
                <a:solidFill>
                  <a:schemeClr val="accent3">
                    <a:lumMod val="50000"/>
                  </a:schemeClr>
                </a:solidFill>
              </a:rPr>
              <a:t>--</a:t>
            </a:r>
            <a:r>
              <a:rPr lang="zh-CN" altLang="en-US" sz="2000" b="1">
                <a:solidFill>
                  <a:srgbClr val="FF0000"/>
                </a:solidFill>
              </a:rPr>
              <a:t>全过程质量控制流程</a:t>
            </a:r>
            <a:endParaRPr lang="zh-CN" altLang="en-US" sz="2000" b="1">
              <a:solidFill>
                <a:srgbClr val="FF0000"/>
              </a:solidFill>
              <a:sym typeface="+mn-ea"/>
            </a:endParaRPr>
          </a:p>
        </p:txBody>
      </p:sp>
      <p:sp>
        <p:nvSpPr>
          <p:cNvPr id="20485" name="矩形 20484"/>
          <p:cNvSpPr/>
          <p:nvPr/>
        </p:nvSpPr>
        <p:spPr>
          <a:xfrm>
            <a:off x="928688" y="3725545"/>
            <a:ext cx="1643062" cy="1639888"/>
          </a:xfrm>
          <a:prstGeom prst="rect">
            <a:avLst/>
          </a:prstGeom>
          <a:gradFill rotWithShape="1">
            <a:gsLst>
              <a:gs pos="0">
                <a:srgbClr val="DAE9FA">
                  <a:gamma/>
                  <a:tint val="0"/>
                  <a:invGamma/>
                </a:srgbClr>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a:p>
            <a:endParaRPr lang="zh-CN" altLang="en-US"/>
          </a:p>
        </p:txBody>
      </p:sp>
      <p:sp>
        <p:nvSpPr>
          <p:cNvPr id="20486" name="矩形 20485"/>
          <p:cNvSpPr/>
          <p:nvPr/>
        </p:nvSpPr>
        <p:spPr>
          <a:xfrm>
            <a:off x="2770188" y="3725545"/>
            <a:ext cx="1643062" cy="1639888"/>
          </a:xfrm>
          <a:prstGeom prst="rect">
            <a:avLst/>
          </a:prstGeom>
          <a:gradFill rotWithShape="1">
            <a:gsLst>
              <a:gs pos="0">
                <a:srgbClr val="DAE9FA">
                  <a:gamma/>
                  <a:tint val="0"/>
                  <a:invGamma/>
                </a:srgbClr>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a:p>
            <a:endParaRPr lang="zh-CN" altLang="en-US"/>
          </a:p>
        </p:txBody>
      </p:sp>
      <p:sp>
        <p:nvSpPr>
          <p:cNvPr id="20487" name="矩形 20486"/>
          <p:cNvSpPr/>
          <p:nvPr/>
        </p:nvSpPr>
        <p:spPr>
          <a:xfrm>
            <a:off x="4600575" y="3725545"/>
            <a:ext cx="1643063" cy="1639888"/>
          </a:xfrm>
          <a:prstGeom prst="rect">
            <a:avLst/>
          </a:prstGeom>
          <a:gradFill rotWithShape="1">
            <a:gsLst>
              <a:gs pos="0">
                <a:srgbClr val="DAE9FA">
                  <a:gamma/>
                  <a:tint val="0"/>
                  <a:invGamma/>
                </a:srgbClr>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a:p>
            <a:endParaRPr lang="zh-CN" altLang="en-US"/>
          </a:p>
        </p:txBody>
      </p:sp>
      <p:sp>
        <p:nvSpPr>
          <p:cNvPr id="20488" name="矩形 20487"/>
          <p:cNvSpPr/>
          <p:nvPr/>
        </p:nvSpPr>
        <p:spPr>
          <a:xfrm>
            <a:off x="6442075" y="3725545"/>
            <a:ext cx="1643063" cy="1639888"/>
          </a:xfrm>
          <a:prstGeom prst="rect">
            <a:avLst/>
          </a:prstGeom>
          <a:gradFill rotWithShape="1">
            <a:gsLst>
              <a:gs pos="0">
                <a:srgbClr val="DAE9FA">
                  <a:gamma/>
                  <a:tint val="0"/>
                  <a:invGamma/>
                </a:srgbClr>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a:p>
            <a:endParaRPr lang="zh-CN" altLang="en-US"/>
          </a:p>
        </p:txBody>
      </p:sp>
      <p:sp>
        <p:nvSpPr>
          <p:cNvPr id="20490" name="矩形 20489"/>
          <p:cNvSpPr/>
          <p:nvPr/>
        </p:nvSpPr>
        <p:spPr>
          <a:xfrm>
            <a:off x="950913" y="4518660"/>
            <a:ext cx="1635125" cy="337185"/>
          </a:xfrm>
          <a:prstGeom prst="rect">
            <a:avLst/>
          </a:prstGeom>
          <a:noFill/>
          <a:ln w="9525">
            <a:noFill/>
          </a:ln>
        </p:spPr>
        <p:txBody>
          <a:bodyPr>
            <a:spAutoFit/>
          </a:bodyPr>
          <a:p>
            <a:pPr algn="ctr">
              <a:spcBef>
                <a:spcPct val="50000"/>
              </a:spcBef>
            </a:pPr>
            <a:r>
              <a:rPr lang="en-US" altLang="zh-CN" sz="1600">
                <a:solidFill>
                  <a:srgbClr val="080808"/>
                </a:solidFill>
              </a:rPr>
              <a:t>Investigation</a:t>
            </a:r>
            <a:endParaRPr lang="en-US" altLang="zh-CN" sz="1600">
              <a:solidFill>
                <a:srgbClr val="080808"/>
              </a:solidFill>
            </a:endParaRPr>
          </a:p>
        </p:txBody>
      </p:sp>
      <p:sp>
        <p:nvSpPr>
          <p:cNvPr id="20492" name="矩形 20491"/>
          <p:cNvSpPr/>
          <p:nvPr/>
        </p:nvSpPr>
        <p:spPr>
          <a:xfrm>
            <a:off x="3121025" y="3271520"/>
            <a:ext cx="2451735" cy="306705"/>
          </a:xfrm>
          <a:prstGeom prst="rect">
            <a:avLst/>
          </a:prstGeom>
          <a:noFill/>
          <a:ln w="9525">
            <a:noFill/>
          </a:ln>
        </p:spPr>
        <p:txBody>
          <a:bodyPr wrap="none" anchor="t">
            <a:spAutoFit/>
          </a:bodyPr>
          <a:p>
            <a:pPr>
              <a:spcBef>
                <a:spcPct val="50000"/>
              </a:spcBef>
            </a:pPr>
            <a:r>
              <a:rPr lang="en-US" altLang="zh-CN" sz="1400" b="1">
                <a:solidFill>
                  <a:srgbClr val="F8F8F8"/>
                </a:solidFill>
              </a:rPr>
              <a:t>   </a:t>
            </a:r>
            <a:r>
              <a:rPr lang="zh-CN" altLang="en-US" sz="1400" b="1">
                <a:solidFill>
                  <a:srgbClr val="F8F8F8"/>
                </a:solidFill>
              </a:rPr>
              <a:t>地质勘察和检测方案的优化</a:t>
            </a:r>
            <a:endParaRPr lang="zh-CN" altLang="en-US" sz="1400" b="1">
              <a:solidFill>
                <a:srgbClr val="F8F8F8"/>
              </a:solidFill>
            </a:endParaRPr>
          </a:p>
        </p:txBody>
      </p:sp>
      <p:cxnSp>
        <p:nvCxnSpPr>
          <p:cNvPr id="20493" name="肘形连接符 20492"/>
          <p:cNvCxnSpPr>
            <a:stCxn id="20485" idx="0"/>
            <a:endCxn id="20492" idx="1"/>
          </p:cNvCxnSpPr>
          <p:nvPr/>
        </p:nvCxnSpPr>
        <p:spPr>
          <a:xfrm rot="16200000">
            <a:off x="2285683" y="2904173"/>
            <a:ext cx="300355" cy="1370330"/>
          </a:xfrm>
          <a:prstGeom prst="bentConnector2">
            <a:avLst/>
          </a:prstGeom>
          <a:ln w="9525" cap="flat" cmpd="sng">
            <a:solidFill>
              <a:schemeClr val="bg1"/>
            </a:solidFill>
            <a:prstDash val="solid"/>
            <a:miter/>
            <a:headEnd type="none" w="med" len="med"/>
            <a:tailEnd type="triangle" w="med" len="med"/>
          </a:ln>
        </p:spPr>
      </p:cxnSp>
      <p:cxnSp>
        <p:nvCxnSpPr>
          <p:cNvPr id="20494" name="肘形连接符 20493"/>
          <p:cNvCxnSpPr>
            <a:stCxn id="20488" idx="0"/>
            <a:endCxn id="20492" idx="3"/>
          </p:cNvCxnSpPr>
          <p:nvPr/>
        </p:nvCxnSpPr>
        <p:spPr>
          <a:xfrm rot="16200000" flipV="1">
            <a:off x="6268085" y="2743835"/>
            <a:ext cx="300355" cy="1691005"/>
          </a:xfrm>
          <a:prstGeom prst="bentConnector2">
            <a:avLst/>
          </a:prstGeom>
          <a:ln w="9525" cap="flat" cmpd="sng">
            <a:solidFill>
              <a:schemeClr val="bg1"/>
            </a:solidFill>
            <a:prstDash val="solid"/>
            <a:miter/>
            <a:headEnd type="none" w="med" len="med"/>
            <a:tailEnd type="triangle" w="med" len="med"/>
          </a:ln>
        </p:spPr>
      </p:cxnSp>
      <p:cxnSp>
        <p:nvCxnSpPr>
          <p:cNvPr id="20495" name="肘形连接符 20494"/>
          <p:cNvCxnSpPr/>
          <p:nvPr/>
        </p:nvCxnSpPr>
        <p:spPr>
          <a:xfrm rot="5400000" flipV="1">
            <a:off x="2503170" y="4445000"/>
            <a:ext cx="3175" cy="1841500"/>
          </a:xfrm>
          <a:prstGeom prst="bentConnector3">
            <a:avLst>
              <a:gd name="adj1" fmla="val 7550000"/>
            </a:avLst>
          </a:prstGeom>
          <a:ln w="9525" cap="flat" cmpd="sng">
            <a:solidFill>
              <a:schemeClr val="bg1"/>
            </a:solidFill>
            <a:prstDash val="solid"/>
            <a:miter/>
            <a:headEnd type="triangle" w="med" len="med"/>
            <a:tailEnd type="triangle" w="med" len="med"/>
          </a:ln>
        </p:spPr>
      </p:cxnSp>
      <p:cxnSp>
        <p:nvCxnSpPr>
          <p:cNvPr id="20496" name="肘形连接符 20495"/>
          <p:cNvCxnSpPr/>
          <p:nvPr/>
        </p:nvCxnSpPr>
        <p:spPr>
          <a:xfrm rot="-5400000" flipH="1">
            <a:off x="6467793" y="4444683"/>
            <a:ext cx="1587" cy="1841500"/>
          </a:xfrm>
          <a:prstGeom prst="bentConnector3">
            <a:avLst>
              <a:gd name="adj1" fmla="val 14300000"/>
            </a:avLst>
          </a:prstGeom>
          <a:ln w="9525" cap="flat" cmpd="sng">
            <a:solidFill>
              <a:schemeClr val="bg1"/>
            </a:solidFill>
            <a:prstDash val="solid"/>
            <a:miter/>
            <a:headEnd type="triangle" w="med" len="med"/>
            <a:tailEnd type="triangle" w="med" len="med"/>
          </a:ln>
        </p:spPr>
      </p:cxnSp>
      <p:sp>
        <p:nvSpPr>
          <p:cNvPr id="20497" name="矩形 20496"/>
          <p:cNvSpPr/>
          <p:nvPr/>
        </p:nvSpPr>
        <p:spPr>
          <a:xfrm>
            <a:off x="2776538" y="4518660"/>
            <a:ext cx="1635125" cy="337185"/>
          </a:xfrm>
          <a:prstGeom prst="rect">
            <a:avLst/>
          </a:prstGeom>
          <a:noFill/>
          <a:ln w="9525">
            <a:noFill/>
          </a:ln>
        </p:spPr>
        <p:txBody>
          <a:bodyPr>
            <a:spAutoFit/>
          </a:bodyPr>
          <a:p>
            <a:pPr algn="ctr">
              <a:spcBef>
                <a:spcPct val="50000"/>
              </a:spcBef>
            </a:pPr>
            <a:r>
              <a:rPr lang="en-US" altLang="zh-CN" sz="1600">
                <a:solidFill>
                  <a:srgbClr val="080808"/>
                </a:solidFill>
              </a:rPr>
              <a:t>Design </a:t>
            </a:r>
            <a:endParaRPr lang="en-US" altLang="zh-CN" sz="1600">
              <a:solidFill>
                <a:srgbClr val="080808"/>
              </a:solidFill>
            </a:endParaRPr>
          </a:p>
        </p:txBody>
      </p:sp>
      <p:sp>
        <p:nvSpPr>
          <p:cNvPr id="20498" name="矩形 20497"/>
          <p:cNvSpPr/>
          <p:nvPr/>
        </p:nvSpPr>
        <p:spPr>
          <a:xfrm>
            <a:off x="4605338" y="4518660"/>
            <a:ext cx="1635125" cy="337185"/>
          </a:xfrm>
          <a:prstGeom prst="rect">
            <a:avLst/>
          </a:prstGeom>
          <a:noFill/>
          <a:ln w="9525">
            <a:noFill/>
          </a:ln>
        </p:spPr>
        <p:txBody>
          <a:bodyPr>
            <a:spAutoFit/>
          </a:bodyPr>
          <a:p>
            <a:pPr algn="ctr">
              <a:spcBef>
                <a:spcPct val="50000"/>
              </a:spcBef>
            </a:pPr>
            <a:r>
              <a:rPr lang="en-US" altLang="zh-CN" sz="1600">
                <a:solidFill>
                  <a:srgbClr val="080808"/>
                </a:solidFill>
              </a:rPr>
              <a:t>Construction</a:t>
            </a:r>
            <a:endParaRPr lang="en-US" altLang="zh-CN" sz="1600">
              <a:solidFill>
                <a:srgbClr val="080808"/>
              </a:solidFill>
            </a:endParaRPr>
          </a:p>
        </p:txBody>
      </p:sp>
      <p:sp>
        <p:nvSpPr>
          <p:cNvPr id="20499" name="矩形 20498"/>
          <p:cNvSpPr/>
          <p:nvPr/>
        </p:nvSpPr>
        <p:spPr>
          <a:xfrm>
            <a:off x="6454775" y="4518660"/>
            <a:ext cx="1635125" cy="337185"/>
          </a:xfrm>
          <a:prstGeom prst="rect">
            <a:avLst/>
          </a:prstGeom>
          <a:noFill/>
          <a:ln w="9525">
            <a:noFill/>
          </a:ln>
        </p:spPr>
        <p:txBody>
          <a:bodyPr>
            <a:spAutoFit/>
          </a:bodyPr>
          <a:p>
            <a:pPr algn="ctr">
              <a:spcBef>
                <a:spcPct val="50000"/>
              </a:spcBef>
            </a:pPr>
            <a:r>
              <a:rPr lang="en-US" altLang="zh-CN" sz="1600">
                <a:solidFill>
                  <a:srgbClr val="080808"/>
                </a:solidFill>
              </a:rPr>
              <a:t>Inspection&amp;test</a:t>
            </a:r>
            <a:endParaRPr lang="en-US" altLang="zh-CN" sz="1600">
              <a:solidFill>
                <a:srgbClr val="080808"/>
              </a:solidFill>
            </a:endParaRPr>
          </a:p>
        </p:txBody>
      </p:sp>
      <p:sp>
        <p:nvSpPr>
          <p:cNvPr id="20500" name="矩形 20499"/>
          <p:cNvSpPr/>
          <p:nvPr/>
        </p:nvSpPr>
        <p:spPr>
          <a:xfrm>
            <a:off x="1017588" y="3914458"/>
            <a:ext cx="1330325" cy="368300"/>
          </a:xfrm>
          <a:prstGeom prst="rect">
            <a:avLst/>
          </a:prstGeom>
          <a:noFill/>
          <a:ln w="9525">
            <a:noFill/>
          </a:ln>
        </p:spPr>
        <p:txBody>
          <a:bodyPr wrap="none" anchor="t">
            <a:spAutoFit/>
          </a:bodyPr>
          <a:p>
            <a:r>
              <a:rPr lang="en-US" altLang="zh-CN" b="1">
                <a:solidFill>
                  <a:schemeClr val="tx2"/>
                </a:solidFill>
              </a:rPr>
              <a:t>1. </a:t>
            </a:r>
            <a:r>
              <a:rPr lang="zh-CN" altLang="en-US" b="1">
                <a:solidFill>
                  <a:schemeClr val="tx2"/>
                </a:solidFill>
              </a:rPr>
              <a:t>地质勘查</a:t>
            </a:r>
            <a:endParaRPr lang="zh-CN" altLang="en-US" b="1">
              <a:solidFill>
                <a:schemeClr val="tx2"/>
              </a:solidFill>
            </a:endParaRPr>
          </a:p>
        </p:txBody>
      </p:sp>
      <p:sp>
        <p:nvSpPr>
          <p:cNvPr id="20501" name="矩形 20500"/>
          <p:cNvSpPr/>
          <p:nvPr/>
        </p:nvSpPr>
        <p:spPr>
          <a:xfrm>
            <a:off x="2862263" y="3914458"/>
            <a:ext cx="1560195" cy="368300"/>
          </a:xfrm>
          <a:prstGeom prst="rect">
            <a:avLst/>
          </a:prstGeom>
          <a:noFill/>
          <a:ln w="9525">
            <a:noFill/>
          </a:ln>
        </p:spPr>
        <p:txBody>
          <a:bodyPr wrap="none" anchor="t">
            <a:spAutoFit/>
          </a:bodyPr>
          <a:p>
            <a:r>
              <a:rPr lang="en-US" altLang="zh-CN" b="1">
                <a:solidFill>
                  <a:schemeClr val="tx2"/>
                </a:solidFill>
              </a:rPr>
              <a:t>2. </a:t>
            </a:r>
            <a:r>
              <a:rPr lang="zh-CN" altLang="en-US" b="1">
                <a:solidFill>
                  <a:schemeClr val="tx2"/>
                </a:solidFill>
              </a:rPr>
              <a:t>振冲桩设计</a:t>
            </a:r>
            <a:endParaRPr lang="zh-CN" altLang="en-US" b="1">
              <a:solidFill>
                <a:schemeClr val="tx2"/>
              </a:solidFill>
            </a:endParaRPr>
          </a:p>
        </p:txBody>
      </p:sp>
      <p:sp>
        <p:nvSpPr>
          <p:cNvPr id="20502" name="矩形 20501"/>
          <p:cNvSpPr/>
          <p:nvPr/>
        </p:nvSpPr>
        <p:spPr>
          <a:xfrm>
            <a:off x="4692650" y="3914458"/>
            <a:ext cx="1560195" cy="368300"/>
          </a:xfrm>
          <a:prstGeom prst="rect">
            <a:avLst/>
          </a:prstGeom>
          <a:noFill/>
          <a:ln w="9525">
            <a:noFill/>
          </a:ln>
        </p:spPr>
        <p:txBody>
          <a:bodyPr wrap="none" anchor="t">
            <a:spAutoFit/>
          </a:bodyPr>
          <a:p>
            <a:r>
              <a:rPr lang="en-US" altLang="zh-CN" b="1">
                <a:solidFill>
                  <a:schemeClr val="tx2"/>
                </a:solidFill>
              </a:rPr>
              <a:t>3. </a:t>
            </a:r>
            <a:r>
              <a:rPr lang="zh-CN" altLang="en-US" b="1">
                <a:solidFill>
                  <a:schemeClr val="tx2"/>
                </a:solidFill>
              </a:rPr>
              <a:t>振冲桩施工</a:t>
            </a:r>
            <a:endParaRPr lang="zh-CN" altLang="en-US" b="1">
              <a:solidFill>
                <a:schemeClr val="tx2"/>
              </a:solidFill>
            </a:endParaRPr>
          </a:p>
        </p:txBody>
      </p:sp>
      <p:sp>
        <p:nvSpPr>
          <p:cNvPr id="20503" name="矩形 20502"/>
          <p:cNvSpPr/>
          <p:nvPr/>
        </p:nvSpPr>
        <p:spPr>
          <a:xfrm>
            <a:off x="6530975" y="3914458"/>
            <a:ext cx="1330325" cy="368300"/>
          </a:xfrm>
          <a:prstGeom prst="rect">
            <a:avLst/>
          </a:prstGeom>
          <a:noFill/>
          <a:ln w="9525">
            <a:noFill/>
          </a:ln>
        </p:spPr>
        <p:txBody>
          <a:bodyPr wrap="none" anchor="t">
            <a:spAutoFit/>
          </a:bodyPr>
          <a:p>
            <a:r>
              <a:rPr lang="en-US" altLang="zh-CN" b="1">
                <a:solidFill>
                  <a:schemeClr val="tx2"/>
                </a:solidFill>
              </a:rPr>
              <a:t>4. </a:t>
            </a:r>
            <a:r>
              <a:rPr lang="zh-CN" altLang="en-US" b="1">
                <a:solidFill>
                  <a:schemeClr val="tx2"/>
                </a:solidFill>
              </a:rPr>
              <a:t>效果检测</a:t>
            </a:r>
            <a:endParaRPr lang="zh-CN" altLang="en-US" b="1">
              <a:solidFill>
                <a:schemeClr val="tx2"/>
              </a:solidFill>
            </a:endParaRPr>
          </a:p>
        </p:txBody>
      </p:sp>
      <p:sp>
        <p:nvSpPr>
          <p:cNvPr id="20504" name="等腰三角形 20503"/>
          <p:cNvSpPr/>
          <p:nvPr/>
        </p:nvSpPr>
        <p:spPr>
          <a:xfrm rot="5400000">
            <a:off x="1643063" y="501459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p>
            <a:pPr algn="ctr"/>
            <a:endParaRPr>
              <a:effectLst>
                <a:outerShdw blurRad="38100" dist="38100" dir="2700000">
                  <a:srgbClr val="FFFFFF"/>
                </a:outerShdw>
              </a:effectLst>
            </a:endParaRPr>
          </a:p>
        </p:txBody>
      </p:sp>
      <p:sp>
        <p:nvSpPr>
          <p:cNvPr id="20505" name="等腰三角形 20504"/>
          <p:cNvSpPr/>
          <p:nvPr/>
        </p:nvSpPr>
        <p:spPr>
          <a:xfrm rot="5400000">
            <a:off x="3460750" y="501459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p>
            <a:pPr algn="ctr"/>
            <a:endParaRPr>
              <a:effectLst>
                <a:outerShdw blurRad="38100" dist="38100" dir="2700000">
                  <a:srgbClr val="FFFFFF"/>
                </a:outerShdw>
              </a:effectLst>
            </a:endParaRPr>
          </a:p>
        </p:txBody>
      </p:sp>
      <p:sp>
        <p:nvSpPr>
          <p:cNvPr id="20506" name="等腰三角形 20505"/>
          <p:cNvSpPr/>
          <p:nvPr/>
        </p:nvSpPr>
        <p:spPr>
          <a:xfrm rot="5400000">
            <a:off x="5365750" y="501459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p>
            <a:pPr algn="ctr"/>
            <a:endParaRPr>
              <a:effectLst>
                <a:outerShdw blurRad="38100" dist="38100" dir="2700000">
                  <a:srgbClr val="FFFFFF"/>
                </a:outerShdw>
              </a:effectLst>
            </a:endParaRPr>
          </a:p>
        </p:txBody>
      </p:sp>
      <p:sp>
        <p:nvSpPr>
          <p:cNvPr id="20507" name="矩形 20506"/>
          <p:cNvSpPr/>
          <p:nvPr/>
        </p:nvSpPr>
        <p:spPr>
          <a:xfrm rot="5400000">
            <a:off x="7170738" y="5014595"/>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p>
            <a:pPr algn="ctr"/>
            <a:endParaRPr>
              <a:effectLst>
                <a:outerShdw blurRad="38100" dist="38100" dir="2700000">
                  <a:srgbClr val="FFFFFF"/>
                </a:outerShdw>
              </a:effectLst>
            </a:endParaRPr>
          </a:p>
        </p:txBody>
      </p:sp>
      <p:cxnSp>
        <p:nvCxnSpPr>
          <p:cNvPr id="3" name="肘形连接符 2"/>
          <p:cNvCxnSpPr/>
          <p:nvPr/>
        </p:nvCxnSpPr>
        <p:spPr>
          <a:xfrm rot="5400000" flipV="1">
            <a:off x="4488815" y="4448175"/>
            <a:ext cx="3175" cy="1841500"/>
          </a:xfrm>
          <a:prstGeom prst="bentConnector3">
            <a:avLst>
              <a:gd name="adj1" fmla="val 7550000"/>
            </a:avLst>
          </a:prstGeom>
          <a:ln w="9525" cap="flat" cmpd="sng">
            <a:solidFill>
              <a:schemeClr val="bg1"/>
            </a:solidFill>
            <a:prstDash val="solid"/>
            <a:miter/>
            <a:headEnd type="triangle" w="med" len="med"/>
            <a:tailEnd type="triangle" w="med" len="med"/>
          </a:ln>
        </p:spPr>
      </p:cxnSp>
      <p:sp>
        <p:nvSpPr>
          <p:cNvPr id="4" name="文本框 3"/>
          <p:cNvSpPr txBox="1"/>
          <p:nvPr/>
        </p:nvSpPr>
        <p:spPr>
          <a:xfrm>
            <a:off x="1432560" y="5691505"/>
            <a:ext cx="2018030" cy="306705"/>
          </a:xfrm>
          <a:prstGeom prst="rect">
            <a:avLst/>
          </a:prstGeom>
          <a:noFill/>
        </p:spPr>
        <p:txBody>
          <a:bodyPr wrap="square" rtlCol="0">
            <a:spAutoFit/>
          </a:bodyPr>
          <a:p>
            <a:pPr algn="ctr"/>
            <a:r>
              <a:rPr lang="zh-CN" altLang="en-US" sz="1400" b="1">
                <a:solidFill>
                  <a:schemeClr val="bg1"/>
                </a:solidFill>
              </a:rPr>
              <a:t>勘察和设计方案的优化</a:t>
            </a:r>
            <a:endParaRPr lang="zh-CN" altLang="en-US" sz="1400" b="1">
              <a:solidFill>
                <a:schemeClr val="bg1"/>
              </a:solidFill>
            </a:endParaRPr>
          </a:p>
        </p:txBody>
      </p:sp>
      <p:sp>
        <p:nvSpPr>
          <p:cNvPr id="5" name="文本框 4"/>
          <p:cNvSpPr txBox="1"/>
          <p:nvPr/>
        </p:nvSpPr>
        <p:spPr>
          <a:xfrm>
            <a:off x="3465195" y="5691505"/>
            <a:ext cx="2018030" cy="306705"/>
          </a:xfrm>
          <a:prstGeom prst="rect">
            <a:avLst/>
          </a:prstGeom>
          <a:noFill/>
        </p:spPr>
        <p:txBody>
          <a:bodyPr wrap="square" rtlCol="0">
            <a:spAutoFit/>
          </a:bodyPr>
          <a:p>
            <a:pPr algn="ctr"/>
            <a:r>
              <a:rPr lang="zh-CN" altLang="en-US" sz="1400" b="1">
                <a:solidFill>
                  <a:schemeClr val="bg1"/>
                </a:solidFill>
              </a:rPr>
              <a:t>设计和施工方案的优化</a:t>
            </a:r>
            <a:endParaRPr lang="zh-CN" altLang="en-US" sz="1400" b="1">
              <a:solidFill>
                <a:schemeClr val="bg1"/>
              </a:solidFill>
            </a:endParaRPr>
          </a:p>
        </p:txBody>
      </p:sp>
      <p:sp>
        <p:nvSpPr>
          <p:cNvPr id="6" name="文本框 5"/>
          <p:cNvSpPr txBox="1"/>
          <p:nvPr/>
        </p:nvSpPr>
        <p:spPr>
          <a:xfrm>
            <a:off x="5479415" y="5691505"/>
            <a:ext cx="2018030" cy="306705"/>
          </a:xfrm>
          <a:prstGeom prst="rect">
            <a:avLst/>
          </a:prstGeom>
          <a:noFill/>
        </p:spPr>
        <p:txBody>
          <a:bodyPr wrap="square" rtlCol="0">
            <a:spAutoFit/>
          </a:bodyPr>
          <a:p>
            <a:pPr algn="ctr"/>
            <a:r>
              <a:rPr lang="zh-CN" altLang="en-US" sz="1400" b="1">
                <a:solidFill>
                  <a:schemeClr val="bg1"/>
                </a:solidFill>
              </a:rPr>
              <a:t>施工和检测方案的优化</a:t>
            </a:r>
            <a:endParaRPr lang="zh-CN" altLang="en-US" sz="1400" b="1">
              <a:solidFill>
                <a:schemeClr val="bg1"/>
              </a:solidFill>
            </a:endParaRPr>
          </a:p>
        </p:txBody>
      </p:sp>
      <p:sp>
        <p:nvSpPr>
          <p:cNvPr id="8" name="文本框 7"/>
          <p:cNvSpPr txBox="1"/>
          <p:nvPr/>
        </p:nvSpPr>
        <p:spPr>
          <a:xfrm>
            <a:off x="1948180" y="2776855"/>
            <a:ext cx="4798060" cy="368300"/>
          </a:xfrm>
          <a:prstGeom prst="rect">
            <a:avLst/>
          </a:prstGeom>
          <a:noFill/>
        </p:spPr>
        <p:txBody>
          <a:bodyPr wrap="square" rtlCol="0">
            <a:spAutoFit/>
          </a:bodyPr>
          <a:p>
            <a:pPr algn="ctr"/>
            <a:r>
              <a:rPr lang="zh-CN" altLang="en-US" b="1" u="sng">
                <a:solidFill>
                  <a:schemeClr val="bg1"/>
                </a:solidFill>
              </a:rPr>
              <a:t>振冲碎石桩全过程质量控制流程</a:t>
            </a:r>
            <a:endParaRPr lang="zh-CN" altLang="en-US" b="1" u="sng">
              <a:solidFill>
                <a:schemeClr val="bg1"/>
              </a:solidFill>
            </a:endParaRPr>
          </a:p>
        </p:txBody>
      </p:sp>
      <p:sp>
        <p:nvSpPr>
          <p:cNvPr id="9" name="文本框 8"/>
          <p:cNvSpPr txBox="1"/>
          <p:nvPr/>
        </p:nvSpPr>
        <p:spPr>
          <a:xfrm>
            <a:off x="1183640" y="257810"/>
            <a:ext cx="538607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振冲碎石桩工程的全过程质量控制理论</a:t>
            </a:r>
            <a:endParaRPr lang="zh-CN" altLang="en-US" sz="2400" b="1" dirty="0">
              <a:latin typeface="Calibri" panose="020F0502020204030204" charset="0"/>
              <a:sym typeface="+mn-ea"/>
            </a:endParaRPr>
          </a:p>
        </p:txBody>
      </p:sp>
      <p:sp>
        <p:nvSpPr>
          <p:cNvPr id="7" name="文本框 6"/>
          <p:cNvSpPr txBox="1"/>
          <p:nvPr/>
        </p:nvSpPr>
        <p:spPr>
          <a:xfrm>
            <a:off x="571500" y="1354455"/>
            <a:ext cx="7817485" cy="1245235"/>
          </a:xfrm>
          <a:prstGeom prst="rect">
            <a:avLst/>
          </a:prstGeom>
          <a:noFill/>
        </p:spPr>
        <p:txBody>
          <a:bodyPr wrap="square" rtlCol="0">
            <a:spAutoFit/>
          </a:bodyPr>
          <a:p>
            <a:pPr fontAlgn="auto">
              <a:lnSpc>
                <a:spcPct val="150000"/>
              </a:lnSpc>
            </a:pPr>
            <a:r>
              <a:rPr lang="zh-CN" altLang="en-US" b="1" u="sng">
                <a:solidFill>
                  <a:srgbClr val="C00000"/>
                </a:solidFill>
              </a:rPr>
              <a:t>振冲碎石桩全过程质量控制</a:t>
            </a:r>
            <a:r>
              <a:rPr lang="zh-CN" altLang="en-US" sz="1600"/>
              <a:t>是指对振冲碎石桩工程的各个环节（勘察、设计、施工、检测）进行动态管理，各环节之间根据工程的实时情况相互影响，不断优化，以达到不确定性因素较多的振冲碎石桩质量控制的要求。</a:t>
            </a:r>
            <a:endParaRPr lang="zh-CN" altLang="en-US"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39775" y="1340485"/>
            <a:ext cx="7680325" cy="3668395"/>
          </a:xfrm>
          <a:prstGeom prst="rect">
            <a:avLst/>
          </a:prstGeom>
          <a:solidFill>
            <a:schemeClr val="bg1">
              <a:lumMod val="95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振冲碎石桩全过程质量控制流程的特点</a:t>
            </a:r>
            <a:endParaRPr lang="zh-CN" altLang="en-US" sz="2000" b="1">
              <a:solidFill>
                <a:srgbClr val="FF0000"/>
              </a:solidFill>
              <a:sym typeface="+mn-ea"/>
            </a:endParaRPr>
          </a:p>
        </p:txBody>
      </p:sp>
      <p:sp>
        <p:nvSpPr>
          <p:cNvPr id="9" name="文本框 8"/>
          <p:cNvSpPr txBox="1"/>
          <p:nvPr/>
        </p:nvSpPr>
        <p:spPr>
          <a:xfrm>
            <a:off x="1183640" y="257810"/>
            <a:ext cx="538607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振冲碎石桩工程的全过程质量控制理论</a:t>
            </a:r>
            <a:endParaRPr lang="zh-CN" altLang="en-US" sz="2400" b="1" dirty="0">
              <a:latin typeface="Calibri" panose="020F0502020204030204" charset="0"/>
              <a:sym typeface="+mn-ea"/>
            </a:endParaRPr>
          </a:p>
        </p:txBody>
      </p:sp>
      <p:sp>
        <p:nvSpPr>
          <p:cNvPr id="9223" name="圆角矩形 9222"/>
          <p:cNvSpPr/>
          <p:nvPr/>
        </p:nvSpPr>
        <p:spPr>
          <a:xfrm>
            <a:off x="1758315" y="2654300"/>
            <a:ext cx="5457825" cy="858520"/>
          </a:xfrm>
          <a:prstGeom prst="roundRect">
            <a:avLst>
              <a:gd name="adj" fmla="val 11505"/>
            </a:avLst>
          </a:prstGeom>
          <a:gradFill rotWithShape="1">
            <a:gsLst>
              <a:gs pos="0">
                <a:schemeClr val="folHlink"/>
              </a:gs>
              <a:gs pos="100000">
                <a:schemeClr val="folHlink">
                  <a:gamma/>
                  <a:shade val="46275"/>
                  <a:invGamma/>
                  <a:alpha val="0"/>
                </a:schemeClr>
              </a:gs>
            </a:gsLst>
            <a:lin ang="0" scaled="1"/>
            <a:tileRect/>
          </a:gradFill>
          <a:ln w="6350">
            <a:noFill/>
          </a:ln>
        </p:spPr>
        <p:txBody>
          <a:bodyPr/>
          <a:p>
            <a:endParaRPr lang="zh-CN" altLang="en-US"/>
          </a:p>
        </p:txBody>
      </p:sp>
      <p:sp>
        <p:nvSpPr>
          <p:cNvPr id="9224" name="右箭头 9223"/>
          <p:cNvSpPr/>
          <p:nvPr/>
        </p:nvSpPr>
        <p:spPr>
          <a:xfrm>
            <a:off x="2637473" y="3100070"/>
            <a:ext cx="376237" cy="344488"/>
          </a:xfrm>
          <a:prstGeom prst="rightArrow">
            <a:avLst>
              <a:gd name="adj1" fmla="val 50000"/>
              <a:gd name="adj2" fmla="val 45506"/>
            </a:avLst>
          </a:prstGeom>
          <a:solidFill>
            <a:srgbClr val="FEFEFE"/>
          </a:solidFill>
          <a:ln w="9525">
            <a:noFill/>
          </a:ln>
        </p:spPr>
        <p:txBody>
          <a:bodyPr/>
          <a:p>
            <a:endParaRPr lang="zh-CN" altLang="en-US"/>
          </a:p>
        </p:txBody>
      </p:sp>
      <p:sp>
        <p:nvSpPr>
          <p:cNvPr id="9225" name="圆角矩形 9224"/>
          <p:cNvSpPr/>
          <p:nvPr/>
        </p:nvSpPr>
        <p:spPr>
          <a:xfrm>
            <a:off x="1796415" y="3785235"/>
            <a:ext cx="5422900" cy="895985"/>
          </a:xfrm>
          <a:prstGeom prst="roundRect">
            <a:avLst>
              <a:gd name="adj" fmla="val 11505"/>
            </a:avLst>
          </a:prstGeom>
          <a:gradFill rotWithShape="1">
            <a:gsLst>
              <a:gs pos="0">
                <a:schemeClr val="accent2"/>
              </a:gs>
              <a:gs pos="100000">
                <a:schemeClr val="accent2">
                  <a:gamma/>
                  <a:shade val="46275"/>
                  <a:invGamma/>
                  <a:alpha val="0"/>
                </a:schemeClr>
              </a:gs>
            </a:gsLst>
            <a:lin ang="0" scaled="1"/>
            <a:tileRect/>
          </a:gradFill>
          <a:ln w="6350">
            <a:noFill/>
          </a:ln>
        </p:spPr>
        <p:txBody>
          <a:bodyPr/>
          <a:p>
            <a:endParaRPr lang="zh-CN" altLang="en-US"/>
          </a:p>
        </p:txBody>
      </p:sp>
      <p:sp>
        <p:nvSpPr>
          <p:cNvPr id="9226" name="右箭头 9225"/>
          <p:cNvSpPr/>
          <p:nvPr/>
        </p:nvSpPr>
        <p:spPr>
          <a:xfrm>
            <a:off x="2610485" y="4250373"/>
            <a:ext cx="376238" cy="347662"/>
          </a:xfrm>
          <a:prstGeom prst="rightArrow">
            <a:avLst>
              <a:gd name="adj1" fmla="val 50000"/>
              <a:gd name="adj2" fmla="val 45091"/>
            </a:avLst>
          </a:prstGeom>
          <a:solidFill>
            <a:srgbClr val="FEFEFE"/>
          </a:solidFill>
          <a:ln w="9525">
            <a:noFill/>
          </a:ln>
        </p:spPr>
        <p:txBody>
          <a:bodyPr/>
          <a:p>
            <a:endParaRPr lang="zh-CN" altLang="en-US"/>
          </a:p>
        </p:txBody>
      </p:sp>
      <p:sp>
        <p:nvSpPr>
          <p:cNvPr id="9227" name="圆角矩形 9226"/>
          <p:cNvSpPr/>
          <p:nvPr/>
        </p:nvSpPr>
        <p:spPr>
          <a:xfrm>
            <a:off x="1758315" y="1550035"/>
            <a:ext cx="5457825" cy="831850"/>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tileRect/>
          </a:gradFill>
          <a:ln w="6350">
            <a:noFill/>
          </a:ln>
        </p:spPr>
        <p:txBody>
          <a:bodyPr/>
          <a:p>
            <a:endParaRPr lang="zh-CN" altLang="en-US"/>
          </a:p>
        </p:txBody>
      </p:sp>
      <p:sp>
        <p:nvSpPr>
          <p:cNvPr id="9228" name="右箭头 9227"/>
          <p:cNvSpPr/>
          <p:nvPr/>
        </p:nvSpPr>
        <p:spPr>
          <a:xfrm>
            <a:off x="2618423" y="1995805"/>
            <a:ext cx="376237" cy="344488"/>
          </a:xfrm>
          <a:prstGeom prst="rightArrow">
            <a:avLst>
              <a:gd name="adj1" fmla="val 50000"/>
              <a:gd name="adj2" fmla="val 45506"/>
            </a:avLst>
          </a:prstGeom>
          <a:solidFill>
            <a:srgbClr val="FEFEFE"/>
          </a:solidFill>
          <a:ln w="9525">
            <a:noFill/>
          </a:ln>
        </p:spPr>
        <p:txBody>
          <a:bodyPr/>
          <a:p>
            <a:endParaRPr lang="zh-CN" altLang="en-US"/>
          </a:p>
        </p:txBody>
      </p:sp>
      <p:sp>
        <p:nvSpPr>
          <p:cNvPr id="9229" name="圆角矩形 9228"/>
          <p:cNvSpPr/>
          <p:nvPr/>
        </p:nvSpPr>
        <p:spPr>
          <a:xfrm>
            <a:off x="1175385" y="1534160"/>
            <a:ext cx="1628775" cy="847725"/>
          </a:xfrm>
          <a:prstGeom prst="roundRect">
            <a:avLst>
              <a:gd name="adj" fmla="val 11921"/>
            </a:avLst>
          </a:prstGeom>
          <a:gradFill rotWithShape="1">
            <a:gsLst>
              <a:gs pos="0">
                <a:schemeClr val="hlink"/>
              </a:gs>
              <a:gs pos="100000">
                <a:schemeClr val="hlink">
                  <a:gamma/>
                  <a:shade val="69804"/>
                  <a:invGamma/>
                </a:schemeClr>
              </a:gs>
            </a:gsLst>
            <a:lin ang="5400000" scaled="1"/>
            <a:tileRect/>
          </a:gradFill>
          <a:ln w="25400" cap="flat" cmpd="sng">
            <a:solidFill>
              <a:srgbClr val="FEFEFE"/>
            </a:solidFill>
            <a:prstDash val="solid"/>
            <a:headEnd type="none" w="med" len="med"/>
            <a:tailEnd type="none" w="med" len="med"/>
          </a:ln>
          <a:effectLst>
            <a:outerShdw dist="53882" dir="2699999" algn="ctr" rotWithShape="0">
              <a:srgbClr val="000000">
                <a:alpha val="50000"/>
              </a:srgbClr>
            </a:outerShdw>
          </a:effectLst>
        </p:spPr>
        <p:txBody>
          <a:bodyPr/>
          <a:p>
            <a:endParaRPr lang="zh-CN" altLang="en-US"/>
          </a:p>
        </p:txBody>
      </p:sp>
      <p:sp>
        <p:nvSpPr>
          <p:cNvPr id="9230" name="任意多边形 9229"/>
          <p:cNvSpPr/>
          <p:nvPr/>
        </p:nvSpPr>
        <p:spPr>
          <a:xfrm>
            <a:off x="1238885" y="1598930"/>
            <a:ext cx="811213" cy="64928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alpha val="100000"/>
                </a:schemeClr>
              </a:gs>
              <a:gs pos="50000">
                <a:schemeClr val="hlink">
                  <a:alpha val="0"/>
                </a:schemeClr>
              </a:gs>
              <a:gs pos="100000">
                <a:schemeClr val="hlink">
                  <a:gamma/>
                  <a:tint val="48627"/>
                  <a:invGamma/>
                  <a:alpha val="100000"/>
                </a:schemeClr>
              </a:gs>
            </a:gsLst>
            <a:lin ang="2700000" scaled="1"/>
            <a:tileRect/>
          </a:gradFill>
          <a:ln w="0">
            <a:noFill/>
          </a:ln>
        </p:spPr>
        <p:txBody>
          <a:bodyPr/>
          <a:p>
            <a:endParaRPr lang="zh-CN" altLang="en-US"/>
          </a:p>
        </p:txBody>
      </p:sp>
      <p:sp>
        <p:nvSpPr>
          <p:cNvPr id="9231" name="圆角矩形 9230"/>
          <p:cNvSpPr/>
          <p:nvPr/>
        </p:nvSpPr>
        <p:spPr>
          <a:xfrm>
            <a:off x="1188085" y="2644775"/>
            <a:ext cx="1628775" cy="868045"/>
          </a:xfrm>
          <a:prstGeom prst="roundRect">
            <a:avLst>
              <a:gd name="adj" fmla="val 11921"/>
            </a:avLst>
          </a:prstGeom>
          <a:gradFill rotWithShape="1">
            <a:gsLst>
              <a:gs pos="0">
                <a:schemeClr val="folHlink"/>
              </a:gs>
              <a:gs pos="100000">
                <a:schemeClr val="folHlink">
                  <a:gamma/>
                  <a:shade val="69804"/>
                  <a:invGamma/>
                </a:schemeClr>
              </a:gs>
            </a:gsLst>
            <a:lin ang="5400000" scaled="1"/>
            <a:tileRect/>
          </a:gradFill>
          <a:ln w="25400" cap="flat" cmpd="sng">
            <a:solidFill>
              <a:srgbClr val="FEFEFE"/>
            </a:solidFill>
            <a:prstDash val="solid"/>
            <a:headEnd type="none" w="med" len="med"/>
            <a:tailEnd type="none" w="med" len="med"/>
          </a:ln>
          <a:effectLst>
            <a:outerShdw dist="53882" dir="2699999" algn="ctr" rotWithShape="0">
              <a:srgbClr val="000000">
                <a:alpha val="50000"/>
              </a:srgbClr>
            </a:outerShdw>
          </a:effectLst>
        </p:spPr>
        <p:txBody>
          <a:bodyPr/>
          <a:p>
            <a:endParaRPr lang="zh-CN" altLang="en-US"/>
          </a:p>
        </p:txBody>
      </p:sp>
      <p:sp>
        <p:nvSpPr>
          <p:cNvPr id="9232" name="任意多边形 9231"/>
          <p:cNvSpPr/>
          <p:nvPr/>
        </p:nvSpPr>
        <p:spPr>
          <a:xfrm>
            <a:off x="1242060" y="2709545"/>
            <a:ext cx="811213" cy="64928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alpha val="100000"/>
                </a:schemeClr>
              </a:gs>
              <a:gs pos="50000">
                <a:schemeClr val="folHlink">
                  <a:alpha val="0"/>
                </a:schemeClr>
              </a:gs>
              <a:gs pos="100000">
                <a:schemeClr val="folHlink">
                  <a:gamma/>
                  <a:tint val="48627"/>
                  <a:invGamma/>
                  <a:alpha val="100000"/>
                </a:schemeClr>
              </a:gs>
            </a:gsLst>
            <a:lin ang="2700000" scaled="1"/>
            <a:tileRect/>
          </a:gradFill>
          <a:ln w="0">
            <a:noFill/>
          </a:ln>
        </p:spPr>
        <p:txBody>
          <a:bodyPr/>
          <a:p>
            <a:endParaRPr lang="zh-CN" altLang="en-US"/>
          </a:p>
        </p:txBody>
      </p:sp>
      <p:sp>
        <p:nvSpPr>
          <p:cNvPr id="9233" name="圆角矩形 9232"/>
          <p:cNvSpPr/>
          <p:nvPr/>
        </p:nvSpPr>
        <p:spPr>
          <a:xfrm>
            <a:off x="1169035" y="3775710"/>
            <a:ext cx="1628775" cy="905510"/>
          </a:xfrm>
          <a:prstGeom prst="roundRect">
            <a:avLst>
              <a:gd name="adj" fmla="val 11921"/>
            </a:avLst>
          </a:prstGeom>
          <a:gradFill rotWithShape="1">
            <a:gsLst>
              <a:gs pos="0">
                <a:schemeClr val="accent2"/>
              </a:gs>
              <a:gs pos="100000">
                <a:schemeClr val="accent2">
                  <a:gamma/>
                  <a:shade val="69804"/>
                  <a:invGamma/>
                </a:schemeClr>
              </a:gs>
            </a:gsLst>
            <a:lin ang="5400000" scaled="1"/>
            <a:tileRect/>
          </a:gradFill>
          <a:ln w="25400" cap="flat" cmpd="sng">
            <a:solidFill>
              <a:srgbClr val="FEFEFE"/>
            </a:solidFill>
            <a:prstDash val="solid"/>
            <a:headEnd type="none" w="med" len="med"/>
            <a:tailEnd type="none" w="med" len="med"/>
          </a:ln>
          <a:effectLst>
            <a:outerShdw dist="53882" dir="2699999" algn="ctr" rotWithShape="0">
              <a:srgbClr val="000000">
                <a:alpha val="50000"/>
              </a:srgbClr>
            </a:outerShdw>
          </a:effectLst>
        </p:spPr>
        <p:txBody>
          <a:bodyPr/>
          <a:p>
            <a:endParaRPr lang="zh-CN" altLang="en-US"/>
          </a:p>
        </p:txBody>
      </p:sp>
      <p:sp>
        <p:nvSpPr>
          <p:cNvPr id="9234" name="任意多边形 9233"/>
          <p:cNvSpPr/>
          <p:nvPr/>
        </p:nvSpPr>
        <p:spPr>
          <a:xfrm>
            <a:off x="1223010" y="3831273"/>
            <a:ext cx="811213" cy="649287"/>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alpha val="100000"/>
                </a:schemeClr>
              </a:gs>
              <a:gs pos="50000">
                <a:schemeClr val="accent2">
                  <a:alpha val="0"/>
                </a:schemeClr>
              </a:gs>
              <a:gs pos="100000">
                <a:schemeClr val="accent2">
                  <a:gamma/>
                  <a:tint val="48627"/>
                  <a:invGamma/>
                  <a:alpha val="100000"/>
                </a:schemeClr>
              </a:gs>
            </a:gsLst>
            <a:lin ang="2700000" scaled="1"/>
            <a:tileRect/>
          </a:gradFill>
          <a:ln w="0">
            <a:noFill/>
          </a:ln>
        </p:spPr>
        <p:txBody>
          <a:bodyPr/>
          <a:p>
            <a:endParaRPr lang="zh-CN" altLang="en-US"/>
          </a:p>
        </p:txBody>
      </p:sp>
      <p:sp>
        <p:nvSpPr>
          <p:cNvPr id="9236" name="文本框 9235"/>
          <p:cNvSpPr txBox="1"/>
          <p:nvPr/>
        </p:nvSpPr>
        <p:spPr>
          <a:xfrm>
            <a:off x="3027998" y="1692593"/>
            <a:ext cx="3932237" cy="583565"/>
          </a:xfrm>
          <a:prstGeom prst="rect">
            <a:avLst/>
          </a:prstGeom>
          <a:noFill/>
          <a:ln w="9525">
            <a:noFill/>
          </a:ln>
        </p:spPr>
        <p:txBody>
          <a:bodyPr>
            <a:spAutoFit/>
          </a:bodyPr>
          <a:p>
            <a:pPr eaLnBrk="0" hangingPunct="0"/>
            <a:r>
              <a:rPr lang="zh-CN" altLang="en-US" sz="1600">
                <a:solidFill>
                  <a:srgbClr val="000000"/>
                </a:solidFill>
              </a:rPr>
              <a:t>全工程质量控制流程覆盖振冲碎石桩工程所有环节（勘察、设计、施工、检测）</a:t>
            </a:r>
            <a:endParaRPr lang="zh-CN" altLang="en-US" sz="1600">
              <a:solidFill>
                <a:srgbClr val="000000"/>
              </a:solidFill>
            </a:endParaRPr>
          </a:p>
        </p:txBody>
      </p:sp>
      <p:sp>
        <p:nvSpPr>
          <p:cNvPr id="9237" name="文本框 9236"/>
          <p:cNvSpPr txBox="1"/>
          <p:nvPr/>
        </p:nvSpPr>
        <p:spPr>
          <a:xfrm>
            <a:off x="3027998" y="2908618"/>
            <a:ext cx="3932237" cy="337185"/>
          </a:xfrm>
          <a:prstGeom prst="rect">
            <a:avLst/>
          </a:prstGeom>
          <a:noFill/>
          <a:ln w="9525">
            <a:noFill/>
          </a:ln>
        </p:spPr>
        <p:txBody>
          <a:bodyPr>
            <a:spAutoFit/>
          </a:bodyPr>
          <a:p>
            <a:pPr eaLnBrk="0" hangingPunct="0"/>
            <a:r>
              <a:rPr lang="zh-CN" altLang="en-US" sz="1600">
                <a:solidFill>
                  <a:srgbClr val="000000"/>
                </a:solidFill>
              </a:rPr>
              <a:t>各环节的方案和实施方式相互影响 </a:t>
            </a:r>
            <a:endParaRPr lang="zh-CN" altLang="en-US" sz="1600">
              <a:solidFill>
                <a:srgbClr val="000000"/>
              </a:solidFill>
            </a:endParaRPr>
          </a:p>
        </p:txBody>
      </p:sp>
      <p:sp>
        <p:nvSpPr>
          <p:cNvPr id="9238" name="文本框 9237"/>
          <p:cNvSpPr txBox="1"/>
          <p:nvPr/>
        </p:nvSpPr>
        <p:spPr>
          <a:xfrm>
            <a:off x="3027998" y="3944938"/>
            <a:ext cx="3932237" cy="583565"/>
          </a:xfrm>
          <a:prstGeom prst="rect">
            <a:avLst/>
          </a:prstGeom>
          <a:noFill/>
          <a:ln w="9525">
            <a:noFill/>
          </a:ln>
        </p:spPr>
        <p:txBody>
          <a:bodyPr>
            <a:spAutoFit/>
          </a:bodyPr>
          <a:p>
            <a:pPr eaLnBrk="0" hangingPunct="0"/>
            <a:r>
              <a:rPr lang="zh-CN" altLang="en-US" sz="1600">
                <a:solidFill>
                  <a:srgbClr val="000000"/>
                </a:solidFill>
              </a:rPr>
              <a:t>各环节的方案和实施方式需根据工程实际情况进行优化、调整</a:t>
            </a:r>
            <a:endParaRPr lang="zh-CN" altLang="en-US" sz="1600">
              <a:solidFill>
                <a:srgbClr val="000000"/>
              </a:solidFill>
            </a:endParaRPr>
          </a:p>
        </p:txBody>
      </p:sp>
      <p:sp>
        <p:nvSpPr>
          <p:cNvPr id="9240" name="文本框 9239"/>
          <p:cNvSpPr txBox="1"/>
          <p:nvPr/>
        </p:nvSpPr>
        <p:spPr>
          <a:xfrm>
            <a:off x="1156335" y="1787525"/>
            <a:ext cx="1673225" cy="398780"/>
          </a:xfrm>
          <a:prstGeom prst="rect">
            <a:avLst/>
          </a:prstGeom>
          <a:noFill/>
          <a:ln w="9525">
            <a:noFill/>
          </a:ln>
        </p:spPr>
        <p:txBody>
          <a:bodyPr>
            <a:spAutoFit/>
          </a:bodyPr>
          <a:p>
            <a:pPr algn="ctr">
              <a:spcBef>
                <a:spcPct val="50000"/>
              </a:spcBef>
            </a:pPr>
            <a:r>
              <a:rPr lang="en-US" altLang="zh-CN" sz="2000" b="1">
                <a:solidFill>
                  <a:srgbClr val="FEFFFF"/>
                </a:solidFill>
              </a:rPr>
              <a:t> </a:t>
            </a:r>
            <a:r>
              <a:rPr lang="zh-CN" altLang="en-US" sz="2000" b="1">
                <a:solidFill>
                  <a:srgbClr val="FEFFFF"/>
                </a:solidFill>
              </a:rPr>
              <a:t>全过程覆盖</a:t>
            </a:r>
            <a:endParaRPr lang="zh-CN" altLang="en-US" sz="2000" b="1">
              <a:solidFill>
                <a:srgbClr val="FEFFFF"/>
              </a:solidFill>
            </a:endParaRPr>
          </a:p>
        </p:txBody>
      </p:sp>
      <p:sp>
        <p:nvSpPr>
          <p:cNvPr id="9241" name="文本框 9240"/>
          <p:cNvSpPr txBox="1"/>
          <p:nvPr/>
        </p:nvSpPr>
        <p:spPr>
          <a:xfrm>
            <a:off x="1156335" y="2871470"/>
            <a:ext cx="1673225" cy="398780"/>
          </a:xfrm>
          <a:prstGeom prst="rect">
            <a:avLst/>
          </a:prstGeom>
          <a:noFill/>
          <a:ln w="9525">
            <a:noFill/>
          </a:ln>
        </p:spPr>
        <p:txBody>
          <a:bodyPr>
            <a:spAutoFit/>
          </a:bodyPr>
          <a:p>
            <a:pPr algn="ctr">
              <a:spcBef>
                <a:spcPct val="50000"/>
              </a:spcBef>
            </a:pPr>
            <a:r>
              <a:rPr lang="en-US" altLang="zh-CN" sz="2000" b="1">
                <a:solidFill>
                  <a:srgbClr val="FEFFFF"/>
                </a:solidFill>
              </a:rPr>
              <a:t> </a:t>
            </a:r>
            <a:r>
              <a:rPr lang="zh-CN" altLang="en-US" sz="2000" b="1">
                <a:solidFill>
                  <a:srgbClr val="FEFFFF"/>
                </a:solidFill>
              </a:rPr>
              <a:t>双向性</a:t>
            </a:r>
            <a:endParaRPr lang="zh-CN" altLang="en-US" sz="2000" b="1">
              <a:solidFill>
                <a:srgbClr val="FEFFFF"/>
              </a:solidFill>
            </a:endParaRPr>
          </a:p>
        </p:txBody>
      </p:sp>
      <p:sp>
        <p:nvSpPr>
          <p:cNvPr id="9242" name="文本框 9241"/>
          <p:cNvSpPr txBox="1"/>
          <p:nvPr/>
        </p:nvSpPr>
        <p:spPr>
          <a:xfrm>
            <a:off x="1084898" y="4011295"/>
            <a:ext cx="1673225" cy="398780"/>
          </a:xfrm>
          <a:prstGeom prst="rect">
            <a:avLst/>
          </a:prstGeom>
          <a:noFill/>
          <a:ln w="9525">
            <a:noFill/>
          </a:ln>
        </p:spPr>
        <p:txBody>
          <a:bodyPr>
            <a:spAutoFit/>
          </a:bodyPr>
          <a:p>
            <a:pPr algn="ctr">
              <a:spcBef>
                <a:spcPct val="50000"/>
              </a:spcBef>
            </a:pPr>
            <a:r>
              <a:rPr lang="en-US" altLang="zh-CN" sz="2000" b="1">
                <a:solidFill>
                  <a:srgbClr val="FEFFFF"/>
                </a:solidFill>
              </a:rPr>
              <a:t> </a:t>
            </a:r>
            <a:r>
              <a:rPr lang="zh-CN" altLang="en-US" sz="2000" b="1">
                <a:solidFill>
                  <a:srgbClr val="FEFFFF"/>
                </a:solidFill>
              </a:rPr>
              <a:t>可优化性</a:t>
            </a:r>
            <a:endParaRPr lang="zh-CN" altLang="en-US" sz="2000" b="1">
              <a:solidFill>
                <a:srgbClr val="FEFFFF"/>
              </a:solidFill>
            </a:endParaRPr>
          </a:p>
        </p:txBody>
      </p:sp>
      <p:sp>
        <p:nvSpPr>
          <p:cNvPr id="13" name="文本框 12"/>
          <p:cNvSpPr txBox="1"/>
          <p:nvPr/>
        </p:nvSpPr>
        <p:spPr>
          <a:xfrm>
            <a:off x="629920" y="5102860"/>
            <a:ext cx="7915910" cy="1198880"/>
          </a:xfrm>
          <a:prstGeom prst="rect">
            <a:avLst/>
          </a:prstGeom>
          <a:noFill/>
        </p:spPr>
        <p:txBody>
          <a:bodyPr wrap="square" rtlCol="0">
            <a:spAutoFit/>
          </a:bodyPr>
          <a:p>
            <a:pPr fontAlgn="auto">
              <a:lnSpc>
                <a:spcPct val="150000"/>
              </a:lnSpc>
            </a:pPr>
            <a:r>
              <a:rPr lang="zh-CN" altLang="en-US" sz="1600"/>
              <a:t>具有</a:t>
            </a:r>
            <a:r>
              <a:rPr lang="zh-CN" altLang="en-US" sz="1600" b="1" u="sng">
                <a:solidFill>
                  <a:srgbClr val="FF0000"/>
                </a:solidFill>
              </a:rPr>
              <a:t>双向特点</a:t>
            </a:r>
            <a:r>
              <a:rPr lang="zh-CN" altLang="en-US" sz="1600"/>
              <a:t>的振冲碎石桩工程</a:t>
            </a:r>
            <a:r>
              <a:rPr lang="zh-CN" altLang="en-US" sz="1600" b="1" u="sng">
                <a:solidFill>
                  <a:srgbClr val="FF0000"/>
                </a:solidFill>
              </a:rPr>
              <a:t>全过程质量控制</a:t>
            </a:r>
            <a:r>
              <a:rPr lang="zh-CN" altLang="en-US" sz="1600"/>
              <a:t>流程能最大限度的根据工程地质和施工情形，有针对性的对工程各环节进行</a:t>
            </a:r>
            <a:r>
              <a:rPr lang="zh-CN" altLang="en-US" sz="1600" b="1" u="sng">
                <a:solidFill>
                  <a:srgbClr val="FF0000"/>
                </a:solidFill>
              </a:rPr>
              <a:t>情景化的调整和优化</a:t>
            </a:r>
            <a:r>
              <a:rPr lang="zh-CN" altLang="en-US" sz="1600"/>
              <a:t>，有助于消除不确定性较多的振冲碎石桩工程的质量和安全隐患。</a:t>
            </a:r>
            <a:endParaRPr lang="zh-CN" altLang="en-US"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60095" y="1539875"/>
            <a:ext cx="7719060" cy="4134485"/>
          </a:xfrm>
          <a:prstGeom prst="rect">
            <a:avLst/>
          </a:prstGeom>
          <a:solidFill>
            <a:schemeClr val="bg1">
              <a:lumMod val="95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振冲碎石桩全过程质量控制流程的实施要点</a:t>
            </a:r>
            <a:endParaRPr lang="zh-CN" altLang="en-US" sz="2000" b="1">
              <a:solidFill>
                <a:srgbClr val="FF0000"/>
              </a:solidFill>
              <a:sym typeface="+mn-ea"/>
            </a:endParaRPr>
          </a:p>
        </p:txBody>
      </p:sp>
      <p:sp>
        <p:nvSpPr>
          <p:cNvPr id="9" name="文本框 8"/>
          <p:cNvSpPr txBox="1"/>
          <p:nvPr/>
        </p:nvSpPr>
        <p:spPr>
          <a:xfrm>
            <a:off x="1183640" y="257810"/>
            <a:ext cx="538607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振冲碎石桩工程的全过程质量控制理论</a:t>
            </a:r>
            <a:endParaRPr lang="zh-CN" altLang="en-US" sz="2400" b="1" dirty="0">
              <a:latin typeface="Calibri" panose="020F0502020204030204" charset="0"/>
              <a:sym typeface="+mn-ea"/>
            </a:endParaRPr>
          </a:p>
        </p:txBody>
      </p:sp>
      <p:sp>
        <p:nvSpPr>
          <p:cNvPr id="12" name="Rectangle 5"/>
          <p:cNvSpPr>
            <a:spLocks noChangeArrowheads="1"/>
          </p:cNvSpPr>
          <p:nvPr>
            <p:custDataLst>
              <p:tags r:id="rId1"/>
            </p:custDataLst>
          </p:nvPr>
        </p:nvSpPr>
        <p:spPr bwMode="auto">
          <a:xfrm>
            <a:off x="907733" y="5056346"/>
            <a:ext cx="1430655" cy="177165"/>
          </a:xfrm>
          <a:prstGeom prst="rect">
            <a:avLst/>
          </a:prstGeom>
          <a:solidFill>
            <a:srgbClr val="2196F3">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25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13" name="Freeform 6"/>
          <p:cNvSpPr/>
          <p:nvPr>
            <p:custDataLst>
              <p:tags r:id="rId2"/>
            </p:custDataLst>
          </p:nvPr>
        </p:nvSpPr>
        <p:spPr bwMode="auto">
          <a:xfrm>
            <a:off x="2333625" y="4871561"/>
            <a:ext cx="357664" cy="361474"/>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15" name="Freeform 8"/>
          <p:cNvSpPr/>
          <p:nvPr>
            <p:custDataLst>
              <p:tags r:id="rId3"/>
            </p:custDataLst>
          </p:nvPr>
        </p:nvSpPr>
        <p:spPr bwMode="auto">
          <a:xfrm>
            <a:off x="1085850" y="4683919"/>
            <a:ext cx="186214" cy="261938"/>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14" name="Freeform 7"/>
          <p:cNvSpPr/>
          <p:nvPr>
            <p:custDataLst>
              <p:tags r:id="rId4"/>
            </p:custDataLst>
          </p:nvPr>
        </p:nvSpPr>
        <p:spPr bwMode="auto">
          <a:xfrm>
            <a:off x="907733" y="4683919"/>
            <a:ext cx="1788319" cy="37195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2196F3"/>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52" name="Freeform 51"/>
          <p:cNvSpPr/>
          <p:nvPr>
            <p:custDataLst>
              <p:tags r:id="rId5"/>
            </p:custDataLst>
          </p:nvPr>
        </p:nvSpPr>
        <p:spPr bwMode="auto">
          <a:xfrm>
            <a:off x="1484471" y="4683919"/>
            <a:ext cx="726281" cy="195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18" name="Freeform 17"/>
          <p:cNvSpPr/>
          <p:nvPr>
            <p:custDataLst>
              <p:tags r:id="rId6"/>
            </p:custDataLst>
          </p:nvPr>
        </p:nvSpPr>
        <p:spPr bwMode="auto">
          <a:xfrm>
            <a:off x="1336834" y="3637121"/>
            <a:ext cx="1023938" cy="124206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2196F3"/>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5" name="文本框 54"/>
          <p:cNvSpPr txBox="1"/>
          <p:nvPr>
            <p:custDataLst>
              <p:tags r:id="rId7"/>
            </p:custDataLst>
          </p:nvPr>
        </p:nvSpPr>
        <p:spPr>
          <a:xfrm>
            <a:off x="1167765" y="1965325"/>
            <a:ext cx="1351280" cy="1492250"/>
          </a:xfrm>
          <a:prstGeom prst="rect">
            <a:avLst/>
          </a:prstGeom>
          <a:noFill/>
        </p:spPr>
        <p:txBody>
          <a:bodyPr wrap="square" rtlCol="0">
            <a:normAutofit lnSpcReduction="20000"/>
          </a:bodyPr>
          <a:lstStyle>
            <a:defPPr>
              <a:defRPr lang="en-US"/>
            </a:defPPr>
            <a:lvl1pPr algn="ctr">
              <a:lnSpc>
                <a:spcPct val="130000"/>
              </a:lnSpc>
              <a:defRPr sz="1400">
                <a:solidFill>
                  <a:sysClr val="windowText" lastClr="000000">
                    <a:lumMod val="75000"/>
                    <a:lumOff val="25000"/>
                  </a:sysClr>
                </a:solidFill>
              </a:defRPr>
            </a:lvl1pPr>
          </a:lstStyle>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钻孔位置</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钻孔数量</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取样点选取</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原位测试点</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典型剖面</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p:txBody>
      </p:sp>
      <p:sp>
        <p:nvSpPr>
          <p:cNvPr id="67" name="文本框 66"/>
          <p:cNvSpPr txBox="1"/>
          <p:nvPr>
            <p:custDataLst>
              <p:tags r:id="rId8"/>
            </p:custDataLst>
          </p:nvPr>
        </p:nvSpPr>
        <p:spPr>
          <a:xfrm>
            <a:off x="1485424" y="3862229"/>
            <a:ext cx="726281" cy="589121"/>
          </a:xfrm>
          <a:prstGeom prst="rect">
            <a:avLst/>
          </a:prstGeom>
          <a:noFill/>
        </p:spPr>
        <p:txBody>
          <a:bodyPr wrap="square" rtlCol="0">
            <a:noAutofit/>
          </a:bodyPr>
          <a:lstStyle/>
          <a:p>
            <a:pPr algn="ctr" defTabSz="457200">
              <a:lnSpc>
                <a:spcPct val="120000"/>
              </a:lnSpc>
            </a:pPr>
            <a:r>
              <a:rPr kumimoji="1" lang="zh-CN" altLang="en-US" sz="1400" b="1" spc="300">
                <a:latin typeface="+mn-ea"/>
              </a:rPr>
              <a:t>地质勘察</a:t>
            </a:r>
            <a:endParaRPr kumimoji="1" lang="zh-CN" altLang="en-US" sz="1400" b="1" spc="300">
              <a:latin typeface="+mn-ea"/>
            </a:endParaRPr>
          </a:p>
        </p:txBody>
      </p:sp>
      <p:sp>
        <p:nvSpPr>
          <p:cNvPr id="38" name="Rectangle 5"/>
          <p:cNvSpPr>
            <a:spLocks noChangeArrowheads="1"/>
          </p:cNvSpPr>
          <p:nvPr>
            <p:custDataLst>
              <p:tags r:id="rId9"/>
            </p:custDataLst>
          </p:nvPr>
        </p:nvSpPr>
        <p:spPr bwMode="auto">
          <a:xfrm>
            <a:off x="2754630" y="5056346"/>
            <a:ext cx="1430655" cy="177165"/>
          </a:xfrm>
          <a:prstGeom prst="rect">
            <a:avLst/>
          </a:prstGeom>
          <a:solidFill>
            <a:srgbClr val="38A9C9">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25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39" name="Freeform 6"/>
          <p:cNvSpPr/>
          <p:nvPr>
            <p:custDataLst>
              <p:tags r:id="rId10"/>
            </p:custDataLst>
          </p:nvPr>
        </p:nvSpPr>
        <p:spPr bwMode="auto">
          <a:xfrm>
            <a:off x="4180999" y="4871561"/>
            <a:ext cx="357664" cy="361474"/>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0" name="Freeform 8"/>
          <p:cNvSpPr/>
          <p:nvPr>
            <p:custDataLst>
              <p:tags r:id="rId11"/>
            </p:custDataLst>
          </p:nvPr>
        </p:nvSpPr>
        <p:spPr bwMode="auto">
          <a:xfrm>
            <a:off x="2933224" y="4683919"/>
            <a:ext cx="186214" cy="261938"/>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1" name="Freeform 7"/>
          <p:cNvSpPr/>
          <p:nvPr>
            <p:custDataLst>
              <p:tags r:id="rId12"/>
            </p:custDataLst>
          </p:nvPr>
        </p:nvSpPr>
        <p:spPr bwMode="auto">
          <a:xfrm>
            <a:off x="2754630" y="4683919"/>
            <a:ext cx="1788319" cy="37195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38A9C9"/>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56" name="Freeform 55"/>
          <p:cNvSpPr/>
          <p:nvPr>
            <p:custDataLst>
              <p:tags r:id="rId13"/>
            </p:custDataLst>
          </p:nvPr>
        </p:nvSpPr>
        <p:spPr bwMode="auto">
          <a:xfrm>
            <a:off x="3321844" y="4683919"/>
            <a:ext cx="726281" cy="195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7" name="Freeform 56"/>
          <p:cNvSpPr/>
          <p:nvPr>
            <p:custDataLst>
              <p:tags r:id="rId14"/>
            </p:custDataLst>
          </p:nvPr>
        </p:nvSpPr>
        <p:spPr bwMode="auto">
          <a:xfrm>
            <a:off x="3174206" y="3637121"/>
            <a:ext cx="1023938" cy="124206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38A9C9"/>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8" name="文本框 57"/>
          <p:cNvSpPr txBox="1"/>
          <p:nvPr>
            <p:custDataLst>
              <p:tags r:id="rId15"/>
            </p:custDataLst>
          </p:nvPr>
        </p:nvSpPr>
        <p:spPr>
          <a:xfrm>
            <a:off x="3009900" y="1965325"/>
            <a:ext cx="1351280" cy="1492250"/>
          </a:xfrm>
          <a:prstGeom prst="rect">
            <a:avLst/>
          </a:prstGeom>
          <a:noFill/>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计算理论</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经验数值</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桩体参数</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桩体布置</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工艺要求</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p:txBody>
      </p:sp>
      <p:sp>
        <p:nvSpPr>
          <p:cNvPr id="68" name="文本框 67"/>
          <p:cNvSpPr txBox="1"/>
          <p:nvPr>
            <p:custDataLst>
              <p:tags r:id="rId16"/>
            </p:custDataLst>
          </p:nvPr>
        </p:nvSpPr>
        <p:spPr>
          <a:xfrm>
            <a:off x="3322796" y="3862229"/>
            <a:ext cx="726281" cy="589121"/>
          </a:xfrm>
          <a:prstGeom prst="rect">
            <a:avLst/>
          </a:prstGeom>
          <a:noFill/>
        </p:spPr>
        <p:txBody>
          <a:bodyPr wrap="square" rtlCol="0">
            <a:noAutofit/>
          </a:bodyPr>
          <a:lstStyle/>
          <a:p>
            <a:pPr algn="ctr" defTabSz="457200">
              <a:lnSpc>
                <a:spcPct val="120000"/>
              </a:lnSpc>
            </a:pPr>
            <a:r>
              <a:rPr kumimoji="1" lang="zh-CN" altLang="en-US" sz="1400" b="1" spc="300">
                <a:latin typeface="+mn-ea"/>
              </a:rPr>
              <a:t>工程设计</a:t>
            </a:r>
            <a:endParaRPr kumimoji="1" lang="zh-CN" altLang="en-US" sz="1400" b="1" spc="300">
              <a:latin typeface="+mn-ea"/>
            </a:endParaRPr>
          </a:p>
        </p:txBody>
      </p:sp>
      <p:sp>
        <p:nvSpPr>
          <p:cNvPr id="43" name="Rectangle 5"/>
          <p:cNvSpPr>
            <a:spLocks noChangeArrowheads="1"/>
          </p:cNvSpPr>
          <p:nvPr>
            <p:custDataLst>
              <p:tags r:id="rId17"/>
            </p:custDataLst>
          </p:nvPr>
        </p:nvSpPr>
        <p:spPr bwMode="auto">
          <a:xfrm>
            <a:off x="4601528" y="5056346"/>
            <a:ext cx="1430655" cy="177165"/>
          </a:xfrm>
          <a:prstGeom prst="rect">
            <a:avLst/>
          </a:prstGeom>
          <a:solidFill>
            <a:srgbClr val="50BB9F">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25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4" name="Freeform 6"/>
          <p:cNvSpPr/>
          <p:nvPr>
            <p:custDataLst>
              <p:tags r:id="rId18"/>
            </p:custDataLst>
          </p:nvPr>
        </p:nvSpPr>
        <p:spPr bwMode="auto">
          <a:xfrm>
            <a:off x="6027420" y="4871561"/>
            <a:ext cx="357664" cy="361474"/>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5" name="Freeform 8"/>
          <p:cNvSpPr/>
          <p:nvPr>
            <p:custDataLst>
              <p:tags r:id="rId19"/>
            </p:custDataLst>
          </p:nvPr>
        </p:nvSpPr>
        <p:spPr bwMode="auto">
          <a:xfrm>
            <a:off x="4779645" y="4683919"/>
            <a:ext cx="186214" cy="261938"/>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6" name="Freeform 7"/>
          <p:cNvSpPr/>
          <p:nvPr>
            <p:custDataLst>
              <p:tags r:id="rId20"/>
            </p:custDataLst>
          </p:nvPr>
        </p:nvSpPr>
        <p:spPr bwMode="auto">
          <a:xfrm>
            <a:off x="4601528" y="4683919"/>
            <a:ext cx="1788319" cy="37195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50BB9F"/>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60" name="Freeform 59"/>
          <p:cNvSpPr/>
          <p:nvPr>
            <p:custDataLst>
              <p:tags r:id="rId21"/>
            </p:custDataLst>
          </p:nvPr>
        </p:nvSpPr>
        <p:spPr bwMode="auto">
          <a:xfrm>
            <a:off x="5121116" y="4683919"/>
            <a:ext cx="726281" cy="195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61" name="Freeform 60"/>
          <p:cNvSpPr/>
          <p:nvPr>
            <p:custDataLst>
              <p:tags r:id="rId22"/>
            </p:custDataLst>
          </p:nvPr>
        </p:nvSpPr>
        <p:spPr bwMode="auto">
          <a:xfrm>
            <a:off x="4973479" y="3637121"/>
            <a:ext cx="1023938" cy="124206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50BB9F"/>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59" name="文本框 58"/>
          <p:cNvSpPr txBox="1"/>
          <p:nvPr>
            <p:custDataLst>
              <p:tags r:id="rId23"/>
            </p:custDataLst>
          </p:nvPr>
        </p:nvSpPr>
        <p:spPr>
          <a:xfrm>
            <a:off x="4810125" y="1965325"/>
            <a:ext cx="1351280" cy="1492250"/>
          </a:xfrm>
          <a:prstGeom prst="rect">
            <a:avLst/>
          </a:prstGeom>
          <a:noFill/>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工艺试验</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施工参数</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检验和自检</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土层变化</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桩体直径</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p:txBody>
      </p:sp>
      <p:sp>
        <p:nvSpPr>
          <p:cNvPr id="69" name="文本框 68"/>
          <p:cNvSpPr txBox="1"/>
          <p:nvPr>
            <p:custDataLst>
              <p:tags r:id="rId24"/>
            </p:custDataLst>
          </p:nvPr>
        </p:nvSpPr>
        <p:spPr>
          <a:xfrm>
            <a:off x="5122069" y="3862229"/>
            <a:ext cx="726281" cy="589121"/>
          </a:xfrm>
          <a:prstGeom prst="rect">
            <a:avLst/>
          </a:prstGeom>
          <a:noFill/>
        </p:spPr>
        <p:txBody>
          <a:bodyPr wrap="square" rtlCol="0">
            <a:noAutofit/>
          </a:bodyPr>
          <a:lstStyle/>
          <a:p>
            <a:pPr algn="ctr" defTabSz="457200">
              <a:lnSpc>
                <a:spcPct val="120000"/>
              </a:lnSpc>
            </a:pPr>
            <a:r>
              <a:rPr kumimoji="1" lang="zh-CN" altLang="en-US" sz="1400" b="1" spc="300">
                <a:latin typeface="+mn-ea"/>
              </a:rPr>
              <a:t>工程施工</a:t>
            </a:r>
            <a:endParaRPr kumimoji="1" lang="zh-CN" altLang="en-US" sz="1400" b="1" spc="300">
              <a:latin typeface="+mn-ea"/>
            </a:endParaRPr>
          </a:p>
        </p:txBody>
      </p:sp>
      <p:sp>
        <p:nvSpPr>
          <p:cNvPr id="48" name="Rectangle 5"/>
          <p:cNvSpPr>
            <a:spLocks noChangeArrowheads="1"/>
          </p:cNvSpPr>
          <p:nvPr>
            <p:custDataLst>
              <p:tags r:id="rId25"/>
            </p:custDataLst>
          </p:nvPr>
        </p:nvSpPr>
        <p:spPr bwMode="auto">
          <a:xfrm>
            <a:off x="6448425" y="5056346"/>
            <a:ext cx="1430655" cy="177165"/>
          </a:xfrm>
          <a:prstGeom prst="rect">
            <a:avLst/>
          </a:prstGeom>
          <a:solidFill>
            <a:srgbClr val="67CE75">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62500"/>
          </a:bodyPr>
          <a:lstStyle/>
          <a:p>
            <a:pPr algn="ctr" defTabSz="1219200" latinLnBrk="1">
              <a:lnSpc>
                <a:spcPct val="13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49" name="Freeform 6"/>
          <p:cNvSpPr/>
          <p:nvPr>
            <p:custDataLst>
              <p:tags r:id="rId26"/>
            </p:custDataLst>
          </p:nvPr>
        </p:nvSpPr>
        <p:spPr bwMode="auto">
          <a:xfrm>
            <a:off x="7874794" y="4871561"/>
            <a:ext cx="357664" cy="361474"/>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67CE75">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50" name="Freeform 8"/>
          <p:cNvSpPr/>
          <p:nvPr>
            <p:custDataLst>
              <p:tags r:id="rId27"/>
            </p:custDataLst>
          </p:nvPr>
        </p:nvSpPr>
        <p:spPr bwMode="auto">
          <a:xfrm>
            <a:off x="6627019" y="4683919"/>
            <a:ext cx="186214" cy="261938"/>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67CE75">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51" name="Freeform 7"/>
          <p:cNvSpPr/>
          <p:nvPr>
            <p:custDataLst>
              <p:tags r:id="rId28"/>
            </p:custDataLst>
          </p:nvPr>
        </p:nvSpPr>
        <p:spPr bwMode="auto">
          <a:xfrm>
            <a:off x="6448425" y="4683919"/>
            <a:ext cx="1788319" cy="371951"/>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67CE75"/>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200" b="1" dirty="0">
              <a:gradFill>
                <a:gsLst>
                  <a:gs pos="0">
                    <a:prstClr val="white"/>
                  </a:gs>
                  <a:gs pos="100000">
                    <a:prstClr val="white"/>
                  </a:gs>
                </a:gsLst>
                <a:lin ang="5400000" scaled="0"/>
              </a:gradFill>
              <a:latin typeface="微软雅黑" panose="020B0503020204020204" charset="-122"/>
              <a:ea typeface="微软雅黑" panose="020B0503020204020204" charset="-122"/>
            </a:endParaRPr>
          </a:p>
        </p:txBody>
      </p:sp>
      <p:sp>
        <p:nvSpPr>
          <p:cNvPr id="64" name="Freeform 63"/>
          <p:cNvSpPr/>
          <p:nvPr>
            <p:custDataLst>
              <p:tags r:id="rId29"/>
            </p:custDataLst>
          </p:nvPr>
        </p:nvSpPr>
        <p:spPr bwMode="auto">
          <a:xfrm>
            <a:off x="6980396" y="4683919"/>
            <a:ext cx="726281" cy="195263"/>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91440" tIns="45720" rIns="91440" bIns="4572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65" name="Freeform 64"/>
          <p:cNvSpPr/>
          <p:nvPr>
            <p:custDataLst>
              <p:tags r:id="rId30"/>
            </p:custDataLst>
          </p:nvPr>
        </p:nvSpPr>
        <p:spPr bwMode="auto">
          <a:xfrm>
            <a:off x="6832759" y="3637121"/>
            <a:ext cx="1023938" cy="124206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67CE75"/>
          </a:solidFill>
          <a:ln w="3175" cap="flat">
            <a:noFill/>
            <a:prstDash val="solid"/>
            <a:miter lim="800000"/>
          </a:ln>
        </p:spPr>
        <p:txBody>
          <a:bodyPr lIns="91440" tIns="45720" rIns="91440" bIns="4572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dirty="0">
              <a:solidFill>
                <a:srgbClr val="222222"/>
              </a:solidFill>
              <a:latin typeface="微软雅黑" panose="020B0503020204020204" charset="-122"/>
              <a:ea typeface="Gulim" panose="020B0600000101010101" pitchFamily="50" charset="-127"/>
              <a:cs typeface="Source Sans Pro" charset="0"/>
            </a:endParaRPr>
          </a:p>
        </p:txBody>
      </p:sp>
      <p:sp>
        <p:nvSpPr>
          <p:cNvPr id="62" name="文本框 61"/>
          <p:cNvSpPr txBox="1"/>
          <p:nvPr>
            <p:custDataLst>
              <p:tags r:id="rId31"/>
            </p:custDataLst>
          </p:nvPr>
        </p:nvSpPr>
        <p:spPr>
          <a:xfrm>
            <a:off x="6666865" y="1965325"/>
            <a:ext cx="1351280" cy="1492250"/>
          </a:xfrm>
          <a:prstGeom prst="rect">
            <a:avLst/>
          </a:prstGeom>
          <a:noFill/>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检测位置</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检测数量</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检测时间</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检测结果</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a:p>
            <a:pPr marL="171450" indent="-171450" algn="just" defTabSz="457200" fontAlgn="auto">
              <a:lnSpc>
                <a:spcPct val="150000"/>
              </a:lnSpc>
              <a:buFont typeface="Arial" panose="020B0604020202020204" pitchFamily="34" charset="0"/>
              <a:buChar char="•"/>
            </a:pPr>
            <a:r>
              <a:rPr lang="zh-CN" altLang="en-US" sz="1200" b="1" spc="150">
                <a:solidFill>
                  <a:sysClr val="windowText" lastClr="000000">
                    <a:lumMod val="65000"/>
                    <a:lumOff val="35000"/>
                  </a:sysClr>
                </a:solidFill>
                <a:latin typeface="Arial" panose="020B0604020202020204" pitchFamily="34" charset="0"/>
                <a:ea typeface="微软雅黑" panose="020B0503020204020204" charset="-122"/>
              </a:rPr>
              <a:t>差异化</a:t>
            </a:r>
            <a:endParaRPr lang="zh-CN" altLang="en-US" sz="1200" b="1" spc="150">
              <a:solidFill>
                <a:sysClr val="windowText" lastClr="000000">
                  <a:lumMod val="65000"/>
                  <a:lumOff val="35000"/>
                </a:sysClr>
              </a:solidFill>
              <a:latin typeface="Arial" panose="020B0604020202020204" pitchFamily="34" charset="0"/>
              <a:ea typeface="微软雅黑" panose="020B0503020204020204" charset="-122"/>
            </a:endParaRPr>
          </a:p>
        </p:txBody>
      </p:sp>
      <p:sp>
        <p:nvSpPr>
          <p:cNvPr id="70" name="文本框 69"/>
          <p:cNvSpPr txBox="1"/>
          <p:nvPr>
            <p:custDataLst>
              <p:tags r:id="rId32"/>
            </p:custDataLst>
          </p:nvPr>
        </p:nvSpPr>
        <p:spPr>
          <a:xfrm>
            <a:off x="6981349" y="3862229"/>
            <a:ext cx="726281" cy="589121"/>
          </a:xfrm>
          <a:prstGeom prst="rect">
            <a:avLst/>
          </a:prstGeom>
          <a:noFill/>
        </p:spPr>
        <p:txBody>
          <a:bodyPr wrap="square" rtlCol="0">
            <a:noAutofit/>
          </a:bodyPr>
          <a:lstStyle/>
          <a:p>
            <a:pPr algn="ctr" defTabSz="457200">
              <a:lnSpc>
                <a:spcPct val="120000"/>
              </a:lnSpc>
            </a:pPr>
            <a:r>
              <a:rPr kumimoji="1" lang="zh-CN" altLang="en-US" sz="1400" b="1" spc="300">
                <a:latin typeface="+mn-ea"/>
              </a:rPr>
              <a:t>效果监测</a:t>
            </a:r>
            <a:endParaRPr kumimoji="1" lang="zh-CN" altLang="en-US" sz="1400" b="1" spc="300">
              <a:latin typeface="+mn-ea"/>
            </a:endParaRPr>
          </a:p>
        </p:txBody>
      </p:sp>
      <p:sp>
        <p:nvSpPr>
          <p:cNvPr id="4" name="椭圆 3"/>
          <p:cNvSpPr/>
          <p:nvPr/>
        </p:nvSpPr>
        <p:spPr>
          <a:xfrm>
            <a:off x="4601845" y="1524000"/>
            <a:ext cx="1783080" cy="414782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198620" y="5855970"/>
            <a:ext cx="2782570" cy="337185"/>
          </a:xfrm>
          <a:prstGeom prst="rect">
            <a:avLst/>
          </a:prstGeom>
          <a:noFill/>
        </p:spPr>
        <p:txBody>
          <a:bodyPr wrap="square" rtlCol="0">
            <a:spAutoFit/>
          </a:bodyPr>
          <a:p>
            <a:r>
              <a:rPr lang="zh-CN" altLang="en-US" sz="1600" b="1" u="sng">
                <a:solidFill>
                  <a:srgbClr val="C00000"/>
                </a:solidFill>
              </a:rPr>
              <a:t>全过程质量控制的核心环节</a:t>
            </a:r>
            <a:endParaRPr lang="zh-CN" altLang="en-US" sz="1600" b="1" u="sng">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振冲碎石桩全过程质量控制流程的关键环节</a:t>
            </a:r>
            <a:r>
              <a:rPr lang="en-US" altLang="zh-CN" sz="2000" b="1">
                <a:solidFill>
                  <a:schemeClr val="accent3">
                    <a:lumMod val="50000"/>
                  </a:schemeClr>
                </a:solidFill>
              </a:rPr>
              <a:t>--</a:t>
            </a:r>
            <a:r>
              <a:rPr lang="zh-CN" altLang="en-US" sz="2000" b="1">
                <a:solidFill>
                  <a:srgbClr val="FF0000"/>
                </a:solidFill>
              </a:rPr>
              <a:t>振冲碎石桩施工</a:t>
            </a:r>
            <a:endParaRPr lang="zh-CN" altLang="en-US" sz="2000" b="1">
              <a:solidFill>
                <a:srgbClr val="FF0000"/>
              </a:solidFill>
              <a:sym typeface="+mn-ea"/>
            </a:endParaRPr>
          </a:p>
        </p:txBody>
      </p:sp>
      <p:sp>
        <p:nvSpPr>
          <p:cNvPr id="9" name="文本框 8"/>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
        <p:nvSpPr>
          <p:cNvPr id="43" name="立方体 42"/>
          <p:cNvSpPr/>
          <p:nvPr>
            <p:custDataLst>
              <p:tags r:id="rId1"/>
            </p:custDataLst>
          </p:nvPr>
        </p:nvSpPr>
        <p:spPr>
          <a:xfrm>
            <a:off x="575628" y="2518382"/>
            <a:ext cx="1073468" cy="2573655"/>
          </a:xfrm>
          <a:prstGeom prst="cube">
            <a:avLst>
              <a:gd name="adj" fmla="val 88345"/>
            </a:avLst>
          </a:prstGeom>
          <a:solidFill>
            <a:srgbClr val="69A35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r>
              <a:rPr lang="zh-CN" b="1" dirty="0">
                <a:solidFill>
                  <a:srgbClr val="FF0000"/>
                </a:solidFill>
                <a:latin typeface="Arial" panose="020B0604020202020204" pitchFamily="34" charset="0"/>
                <a:ea typeface="微软雅黑" panose="020B0503020204020204" charset="-122"/>
                <a:sym typeface="Arial" panose="020B0604020202020204" pitchFamily="34" charset="0"/>
              </a:rPr>
              <a:t>获取数据</a:t>
            </a:r>
            <a:endParaRPr lang="zh-CN"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44" name="椭圆 43"/>
          <p:cNvSpPr/>
          <p:nvPr>
            <p:custDataLst>
              <p:tags r:id="rId2"/>
            </p:custDataLst>
          </p:nvPr>
        </p:nvSpPr>
        <p:spPr bwMode="auto">
          <a:xfrm flipH="1">
            <a:off x="2654292" y="3066152"/>
            <a:ext cx="110547" cy="110549"/>
          </a:xfrm>
          <a:prstGeom prst="ellipse">
            <a:avLst/>
          </a:prstGeom>
          <a:solidFill>
            <a:srgbClr val="1F74AD"/>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5" name="文本框 44"/>
          <p:cNvSpPr txBox="1"/>
          <p:nvPr>
            <p:custDataLst>
              <p:tags r:id="rId3"/>
            </p:custDataLst>
          </p:nvPr>
        </p:nvSpPr>
        <p:spPr bwMode="auto">
          <a:xfrm>
            <a:off x="2823845" y="2982595"/>
            <a:ext cx="2851150" cy="277495"/>
          </a:xfrm>
          <a:prstGeom prst="rect">
            <a:avLst/>
          </a:prstGeom>
          <a:noFill/>
        </p:spPr>
        <p:txBody>
          <a:bodyPr wrap="square" lIns="67500" tIns="35100" rIns="67500" bIns="0" anchor="b" anchorCtr="0">
            <a:noAutofit/>
          </a:bodyPr>
          <a:p>
            <a:pPr>
              <a:lnSpc>
                <a:spcPct val="130000"/>
              </a:lnSpc>
            </a:pPr>
            <a:r>
              <a:rPr lang="zh-CN" altLang="en-US" sz="1400" b="1" spc="300">
                <a:solidFill>
                  <a:srgbClr val="1F74AD"/>
                </a:solidFill>
                <a:latin typeface="Arial" panose="020B0604020202020204" pitchFamily="34" charset="0"/>
                <a:ea typeface="微软雅黑" panose="020B0503020204020204" charset="-122"/>
                <a:cs typeface="+mn-ea"/>
                <a:sym typeface="Arial" panose="020B0604020202020204" pitchFamily="34" charset="0"/>
              </a:rPr>
              <a:t>设计方案的实施和验证</a:t>
            </a:r>
            <a:endParaRPr lang="zh-CN" altLang="en-US" sz="1400" b="1" spc="300">
              <a:solidFill>
                <a:srgbClr val="1F74AD"/>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椭圆 46"/>
          <p:cNvSpPr/>
          <p:nvPr>
            <p:custDataLst>
              <p:tags r:id="rId4"/>
            </p:custDataLst>
          </p:nvPr>
        </p:nvSpPr>
        <p:spPr bwMode="auto">
          <a:xfrm flipH="1">
            <a:off x="2654292" y="3729866"/>
            <a:ext cx="110547" cy="110549"/>
          </a:xfrm>
          <a:prstGeom prst="ellipse">
            <a:avLst/>
          </a:prstGeom>
          <a:solidFill>
            <a:srgbClr val="3498DB"/>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8" name="文本框 47"/>
          <p:cNvSpPr txBox="1"/>
          <p:nvPr>
            <p:custDataLst>
              <p:tags r:id="rId5"/>
            </p:custDataLst>
          </p:nvPr>
        </p:nvSpPr>
        <p:spPr bwMode="auto">
          <a:xfrm>
            <a:off x="2823845" y="3595370"/>
            <a:ext cx="2569210" cy="277495"/>
          </a:xfrm>
          <a:prstGeom prst="rect">
            <a:avLst/>
          </a:prstGeom>
          <a:noFill/>
        </p:spPr>
        <p:txBody>
          <a:bodyPr wrap="square" lIns="67500" tIns="35100" rIns="67500" bIns="0" anchor="b" anchorCtr="0">
            <a:normAutofit fontScale="92500" lnSpcReduction="20000"/>
          </a:bodyPr>
          <a:p>
            <a:pPr>
              <a:lnSpc>
                <a:spcPct val="130000"/>
              </a:lnSpc>
            </a:pPr>
            <a:r>
              <a:rPr lang="zh-CN" altLang="en-US" sz="150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覆盖密度更大的</a:t>
            </a:r>
            <a:r>
              <a:rPr lang="en-US" altLang="zh-CN" sz="150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a:t>
            </a:r>
            <a:r>
              <a:rPr lang="zh-CN" altLang="en-US" sz="150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详勘</a:t>
            </a:r>
            <a:r>
              <a:rPr lang="en-US" altLang="zh-CN" sz="1500" b="1" spc="300">
                <a:solidFill>
                  <a:srgbClr val="3498DB"/>
                </a:solidFill>
                <a:latin typeface="Arial" panose="020B0604020202020204" pitchFamily="34" charset="0"/>
                <a:ea typeface="微软雅黑" panose="020B0503020204020204" charset="-122"/>
                <a:cs typeface="+mn-ea"/>
                <a:sym typeface="Arial" panose="020B0604020202020204" pitchFamily="34" charset="0"/>
              </a:rPr>
              <a:t>”</a:t>
            </a:r>
            <a:endParaRPr lang="en-US" altLang="zh-CN" sz="1500" b="1" spc="300">
              <a:solidFill>
                <a:srgbClr val="3498DB"/>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椭圆 49"/>
          <p:cNvSpPr/>
          <p:nvPr>
            <p:custDataLst>
              <p:tags r:id="rId6"/>
            </p:custDataLst>
          </p:nvPr>
        </p:nvSpPr>
        <p:spPr bwMode="auto">
          <a:xfrm flipH="1">
            <a:off x="2654292" y="4291643"/>
            <a:ext cx="110547" cy="110549"/>
          </a:xfrm>
          <a:prstGeom prst="ellipse">
            <a:avLst/>
          </a:prstGeom>
          <a:solidFill>
            <a:srgbClr val="1AA3AA"/>
          </a:solidFill>
          <a:ln w="9525">
            <a:noFill/>
            <a:round/>
          </a:ln>
        </p:spPr>
        <p:txBody>
          <a:bodyPr anchor="ctr"/>
          <a:p>
            <a:pPr algn="ctr">
              <a:lnSpc>
                <a:spcPct val="12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7"/>
            </p:custDataLst>
          </p:nvPr>
        </p:nvSpPr>
        <p:spPr bwMode="auto">
          <a:xfrm>
            <a:off x="2823845" y="4208145"/>
            <a:ext cx="2705100" cy="316865"/>
          </a:xfrm>
          <a:prstGeom prst="rect">
            <a:avLst/>
          </a:prstGeom>
          <a:noFill/>
        </p:spPr>
        <p:txBody>
          <a:bodyPr wrap="square" lIns="67500" tIns="35100" rIns="67500" bIns="0" anchor="b" anchorCtr="0">
            <a:normAutofit fontScale="92500"/>
          </a:bodyPr>
          <a:p>
            <a:pPr>
              <a:lnSpc>
                <a:spcPct val="130000"/>
              </a:lnSpc>
            </a:pPr>
            <a:r>
              <a:rPr lang="zh-CN" altLang="en-US" sz="1500" b="1" spc="300">
                <a:solidFill>
                  <a:srgbClr val="1AA3AA"/>
                </a:solidFill>
                <a:latin typeface="Arial" panose="020B0604020202020204" pitchFamily="34" charset="0"/>
                <a:ea typeface="微软雅黑" panose="020B0503020204020204" charset="-122"/>
                <a:cs typeface="+mn-ea"/>
                <a:sym typeface="Arial" panose="020B0604020202020204" pitchFamily="34" charset="0"/>
              </a:rPr>
              <a:t>为方案优化提供数据依据</a:t>
            </a:r>
            <a:endParaRPr lang="zh-CN" altLang="en-US" sz="1500" b="1" spc="300">
              <a:solidFill>
                <a:srgbClr val="1AA3AA"/>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立方体 55"/>
          <p:cNvSpPr/>
          <p:nvPr>
            <p:custDataLst>
              <p:tags r:id="rId8"/>
            </p:custDataLst>
          </p:nvPr>
        </p:nvSpPr>
        <p:spPr>
          <a:xfrm>
            <a:off x="1084739" y="2745077"/>
            <a:ext cx="979170" cy="2347436"/>
          </a:xfrm>
          <a:prstGeom prst="cube">
            <a:avLst>
              <a:gd name="adj" fmla="val 88345"/>
            </a:avLst>
          </a:prstGeom>
          <a:solidFill>
            <a:srgbClr val="1AA3AA"/>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r>
              <a:rPr lang="zh-CN" b="1">
                <a:solidFill>
                  <a:srgbClr val="FF0000"/>
                </a:solidFill>
                <a:latin typeface="Arial" panose="020B0604020202020204" pitchFamily="34" charset="0"/>
                <a:ea typeface="微软雅黑" panose="020B0503020204020204" charset="-122"/>
                <a:sym typeface="Arial" panose="020B0604020202020204" pitchFamily="34" charset="0"/>
              </a:rPr>
              <a:t>了解土层</a:t>
            </a:r>
            <a:endParaRPr lang="zh-CN" b="1">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57" name="立方体 56"/>
          <p:cNvSpPr/>
          <p:nvPr>
            <p:custDataLst>
              <p:tags r:id="rId9"/>
            </p:custDataLst>
          </p:nvPr>
        </p:nvSpPr>
        <p:spPr>
          <a:xfrm>
            <a:off x="1562418" y="2978915"/>
            <a:ext cx="881539" cy="2113598"/>
          </a:xfrm>
          <a:prstGeom prst="cube">
            <a:avLst>
              <a:gd name="adj" fmla="val 85731"/>
            </a:avLst>
          </a:prstGeom>
          <a:solidFill>
            <a:srgbClr val="3498DB"/>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r>
              <a:rPr lang="zh-CN" b="1">
                <a:solidFill>
                  <a:srgbClr val="FF0000"/>
                </a:solidFill>
                <a:latin typeface="Arial" panose="020B0604020202020204" pitchFamily="34" charset="0"/>
                <a:ea typeface="微软雅黑" panose="020B0503020204020204" charset="-122"/>
                <a:sym typeface="Arial" panose="020B0604020202020204" pitchFamily="34" charset="0"/>
              </a:rPr>
              <a:t>完成制桩</a:t>
            </a:r>
            <a:endParaRPr lang="zh-CN" b="1">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59" name="矩形 58"/>
          <p:cNvSpPr/>
          <p:nvPr/>
        </p:nvSpPr>
        <p:spPr>
          <a:xfrm>
            <a:off x="5497830" y="1509395"/>
            <a:ext cx="3259455" cy="4445000"/>
          </a:xfrm>
          <a:prstGeom prst="rect">
            <a:avLst/>
          </a:prstGeom>
          <a:solidFill>
            <a:schemeClr val="bg1">
              <a:lumMod val="95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流程图: 决策 59"/>
          <p:cNvSpPr/>
          <p:nvPr/>
        </p:nvSpPr>
        <p:spPr>
          <a:xfrm>
            <a:off x="6324600" y="2809240"/>
            <a:ext cx="1707515" cy="7334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工程</a:t>
            </a:r>
            <a:endParaRPr lang="zh-CN" altLang="en-US" sz="1600" b="1"/>
          </a:p>
          <a:p>
            <a:pPr algn="ctr"/>
            <a:r>
              <a:rPr lang="zh-CN" altLang="en-US" sz="1600" b="1"/>
              <a:t>设计</a:t>
            </a:r>
            <a:endParaRPr lang="zh-CN" altLang="en-US" sz="1600" b="1"/>
          </a:p>
        </p:txBody>
      </p:sp>
      <p:sp>
        <p:nvSpPr>
          <p:cNvPr id="61" name="矩形 60"/>
          <p:cNvSpPr/>
          <p:nvPr/>
        </p:nvSpPr>
        <p:spPr>
          <a:xfrm>
            <a:off x="6324600" y="1876425"/>
            <a:ext cx="1708150" cy="551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地质勘察</a:t>
            </a:r>
            <a:endParaRPr lang="zh-CN" altLang="en-US" sz="1600" b="1"/>
          </a:p>
        </p:txBody>
      </p:sp>
      <p:sp>
        <p:nvSpPr>
          <p:cNvPr id="62" name="流程图: 决策 61"/>
          <p:cNvSpPr/>
          <p:nvPr/>
        </p:nvSpPr>
        <p:spPr>
          <a:xfrm>
            <a:off x="6325870" y="3910330"/>
            <a:ext cx="1707515" cy="733425"/>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振冲桩施工</a:t>
            </a:r>
            <a:endParaRPr lang="zh-CN" altLang="en-US" sz="1600" b="1"/>
          </a:p>
        </p:txBody>
      </p:sp>
      <p:sp>
        <p:nvSpPr>
          <p:cNvPr id="63" name="矩形 62"/>
          <p:cNvSpPr/>
          <p:nvPr/>
        </p:nvSpPr>
        <p:spPr>
          <a:xfrm>
            <a:off x="6323965" y="5037455"/>
            <a:ext cx="1708150" cy="551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效果检测</a:t>
            </a:r>
            <a:endParaRPr lang="zh-CN" altLang="en-US" sz="1600" b="1"/>
          </a:p>
        </p:txBody>
      </p:sp>
      <p:cxnSp>
        <p:nvCxnSpPr>
          <p:cNvPr id="64" name="直接箭头连接符 63"/>
          <p:cNvCxnSpPr>
            <a:stCxn id="61" idx="2"/>
            <a:endCxn id="60" idx="0"/>
          </p:cNvCxnSpPr>
          <p:nvPr/>
        </p:nvCxnSpPr>
        <p:spPr>
          <a:xfrm>
            <a:off x="7178675" y="241427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60" idx="2"/>
            <a:endCxn id="62" idx="0"/>
          </p:cNvCxnSpPr>
          <p:nvPr/>
        </p:nvCxnSpPr>
        <p:spPr>
          <a:xfrm>
            <a:off x="7178675" y="3528695"/>
            <a:ext cx="1270" cy="367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62" idx="2"/>
            <a:endCxn id="63" idx="0"/>
          </p:cNvCxnSpPr>
          <p:nvPr/>
        </p:nvCxnSpPr>
        <p:spPr>
          <a:xfrm flipH="1">
            <a:off x="7178040" y="4629785"/>
            <a:ext cx="1905"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62" idx="3"/>
          </p:cNvCxnSpPr>
          <p:nvPr/>
        </p:nvCxnSpPr>
        <p:spPr>
          <a:xfrm flipV="1">
            <a:off x="8033385" y="3160395"/>
            <a:ext cx="497840" cy="110299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endCxn id="60" idx="3"/>
          </p:cNvCxnSpPr>
          <p:nvPr/>
        </p:nvCxnSpPr>
        <p:spPr>
          <a:xfrm flipH="1" flipV="1">
            <a:off x="8032115" y="3162300"/>
            <a:ext cx="499110" cy="12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endCxn id="61" idx="1"/>
          </p:cNvCxnSpPr>
          <p:nvPr/>
        </p:nvCxnSpPr>
        <p:spPr>
          <a:xfrm flipV="1">
            <a:off x="5751830" y="2138680"/>
            <a:ext cx="572770" cy="5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2" idx="1"/>
          </p:cNvCxnSpPr>
          <p:nvPr/>
        </p:nvCxnSpPr>
        <p:spPr>
          <a:xfrm rot="10800000">
            <a:off x="5765800" y="2144395"/>
            <a:ext cx="560070" cy="211899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5977255" y="2299335"/>
            <a:ext cx="324485"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肘形连接符 71"/>
          <p:cNvCxnSpPr>
            <a:stCxn id="60" idx="1"/>
          </p:cNvCxnSpPr>
          <p:nvPr/>
        </p:nvCxnSpPr>
        <p:spPr>
          <a:xfrm rot="10800000">
            <a:off x="5977255" y="2285365"/>
            <a:ext cx="347345" cy="87693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575945" y="1764665"/>
            <a:ext cx="4341495" cy="337185"/>
          </a:xfrm>
          <a:prstGeom prst="rect">
            <a:avLst/>
          </a:prstGeom>
          <a:noFill/>
        </p:spPr>
        <p:txBody>
          <a:bodyPr wrap="square" rtlCol="0">
            <a:spAutoFit/>
          </a:bodyPr>
          <a:p>
            <a:pPr algn="ctr"/>
            <a:r>
              <a:rPr lang="zh-CN" altLang="en-US" sz="1600" b="1" u="sng">
                <a:solidFill>
                  <a:schemeClr val="accent5">
                    <a:lumMod val="50000"/>
                  </a:schemeClr>
                </a:solidFill>
              </a:rPr>
              <a:t>振冲碎石桩施工的功能延伸</a:t>
            </a:r>
            <a:endParaRPr lang="zh-CN" altLang="en-US" sz="1600" b="1" u="sng">
              <a:solidFill>
                <a:schemeClr val="accent5">
                  <a:lumMod val="50000"/>
                </a:schemeClr>
              </a:solidFill>
            </a:endParaRPr>
          </a:p>
        </p:txBody>
      </p:sp>
      <p:sp>
        <p:nvSpPr>
          <p:cNvPr id="74" name="云形标注 73"/>
          <p:cNvSpPr/>
          <p:nvPr/>
        </p:nvSpPr>
        <p:spPr>
          <a:xfrm>
            <a:off x="2823845" y="5024120"/>
            <a:ext cx="2483485" cy="930275"/>
          </a:xfrm>
          <a:prstGeom prst="cloudCallout">
            <a:avLst>
              <a:gd name="adj1" fmla="val -78202"/>
              <a:gd name="adj2" fmla="val -69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r>
              <a:rPr lang="zh-CN" altLang="en-US" sz="1400" b="1">
                <a:solidFill>
                  <a:schemeClr val="bg1"/>
                </a:solidFill>
              </a:rPr>
              <a:t>振冲施工的任务不仅仅是完成制桩</a:t>
            </a:r>
            <a:endParaRPr lang="zh-CN" altLang="en-US" sz="1400" b="1">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39" name="圆角矩形 29738"/>
          <p:cNvSpPr/>
          <p:nvPr/>
        </p:nvSpPr>
        <p:spPr>
          <a:xfrm>
            <a:off x="5901055" y="4568190"/>
            <a:ext cx="2962910" cy="1685290"/>
          </a:xfrm>
          <a:prstGeom prst="roundRect">
            <a:avLst>
              <a:gd name="adj" fmla="val 16667"/>
            </a:avLst>
          </a:prstGeom>
          <a:gradFill rotWithShape="1">
            <a:gsLst>
              <a:gs pos="0">
                <a:srgbClr val="EAEAEA">
                  <a:gamma/>
                  <a:tint val="29412"/>
                  <a:invGamma/>
                </a:srgbClr>
              </a:gs>
              <a:gs pos="100000">
                <a:srgbClr val="EAEAEA"/>
              </a:gs>
            </a:gsLst>
            <a:lin ang="5400000" scaled="1"/>
            <a:tileRect/>
          </a:gradFill>
          <a:ln w="19050" cap="flat" cmpd="sng">
            <a:solidFill>
              <a:schemeClr val="accent1"/>
            </a:solidFill>
            <a:prstDash val="solid"/>
            <a:headEnd type="none" w="med" len="med"/>
            <a:tailEnd type="none" w="med" len="med"/>
          </a:ln>
        </p:spPr>
        <p:txBody>
          <a:bodyPr/>
          <a:p>
            <a:endParaRPr lang="zh-CN" altLang="en-US"/>
          </a:p>
        </p:txBody>
      </p:sp>
      <p:sp>
        <p:nvSpPr>
          <p:cNvPr id="21" name="矩形 20"/>
          <p:cNvSpPr/>
          <p:nvPr/>
        </p:nvSpPr>
        <p:spPr>
          <a:xfrm>
            <a:off x="572770" y="1701165"/>
            <a:ext cx="4855845" cy="4552315"/>
          </a:xfrm>
          <a:prstGeom prst="rect">
            <a:avLst/>
          </a:prstGeom>
          <a:solidFill>
            <a:schemeClr val="bg1">
              <a:lumMod val="85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8" name="肘形连接符 37"/>
          <p:cNvCxnSpPr/>
          <p:nvPr/>
        </p:nvCxnSpPr>
        <p:spPr>
          <a:xfrm rot="10800000" flipV="1">
            <a:off x="1529715" y="4547870"/>
            <a:ext cx="1056005" cy="502285"/>
          </a:xfrm>
          <a:prstGeom prst="bentConnector3">
            <a:avLst>
              <a:gd name="adj1" fmla="val 49970"/>
            </a:avLst>
          </a:prstGeom>
          <a:ln w="25400" cmpd="thickThin">
            <a:solidFill>
              <a:srgbClr val="EB400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72135" y="1310640"/>
            <a:ext cx="1610995" cy="381000"/>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工艺试验</a:t>
            </a:r>
            <a:endParaRPr lang="zh-CN" altLang="en-US" sz="1400"/>
          </a:p>
        </p:txBody>
      </p:sp>
      <p:sp>
        <p:nvSpPr>
          <p:cNvPr id="4" name="矩形 3"/>
          <p:cNvSpPr/>
          <p:nvPr/>
        </p:nvSpPr>
        <p:spPr>
          <a:xfrm>
            <a:off x="2195195" y="1310640"/>
            <a:ext cx="1610360" cy="381000"/>
          </a:xfrm>
          <a:prstGeom prst="rect">
            <a:avLst/>
          </a:prstGeom>
          <a:solidFill>
            <a:schemeClr val="accent6">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工程桩施工</a:t>
            </a:r>
            <a:endParaRPr lang="zh-CN" altLang="en-US" sz="1400"/>
          </a:p>
        </p:txBody>
      </p:sp>
      <p:sp>
        <p:nvSpPr>
          <p:cNvPr id="5" name="矩形 4"/>
          <p:cNvSpPr/>
          <p:nvPr/>
        </p:nvSpPr>
        <p:spPr>
          <a:xfrm>
            <a:off x="3805555" y="1310640"/>
            <a:ext cx="1622425" cy="381000"/>
          </a:xfrm>
          <a:prstGeom prst="rect">
            <a:avLst/>
          </a:prstGeom>
          <a:solidFill>
            <a:schemeClr val="accent4">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自检</a:t>
            </a:r>
            <a:r>
              <a:rPr lang="en-US" altLang="zh-CN" sz="1400"/>
              <a:t>/</a:t>
            </a:r>
            <a:r>
              <a:rPr lang="zh-CN" altLang="en-US" sz="1400"/>
              <a:t>第三方</a:t>
            </a:r>
            <a:r>
              <a:rPr lang="zh-CN" altLang="zh-CN" sz="1400"/>
              <a:t>外检</a:t>
            </a:r>
            <a:endParaRPr lang="zh-CN" altLang="zh-CN" sz="1400"/>
          </a:p>
        </p:txBody>
      </p:sp>
      <p:sp>
        <p:nvSpPr>
          <p:cNvPr id="7" name="圆角矩形 6"/>
          <p:cNvSpPr/>
          <p:nvPr/>
        </p:nvSpPr>
        <p:spPr>
          <a:xfrm>
            <a:off x="912495" y="1814830"/>
            <a:ext cx="892810" cy="453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试验范围选取</a:t>
            </a:r>
            <a:endParaRPr lang="zh-CN" altLang="en-US" sz="1200"/>
          </a:p>
        </p:txBody>
      </p:sp>
      <p:sp>
        <p:nvSpPr>
          <p:cNvPr id="8" name="矩形 7"/>
          <p:cNvSpPr/>
          <p:nvPr/>
        </p:nvSpPr>
        <p:spPr>
          <a:xfrm>
            <a:off x="925195" y="2435225"/>
            <a:ext cx="880110" cy="45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试验桩施工</a:t>
            </a:r>
            <a:endParaRPr lang="zh-CN" altLang="en-US" sz="1200"/>
          </a:p>
        </p:txBody>
      </p:sp>
      <p:sp>
        <p:nvSpPr>
          <p:cNvPr id="9" name="矩形 8"/>
          <p:cNvSpPr/>
          <p:nvPr/>
        </p:nvSpPr>
        <p:spPr>
          <a:xfrm>
            <a:off x="926465" y="3063240"/>
            <a:ext cx="878205" cy="45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工艺和参数制定</a:t>
            </a:r>
            <a:endParaRPr lang="zh-CN" altLang="en-US" sz="1200"/>
          </a:p>
        </p:txBody>
      </p:sp>
      <p:sp>
        <p:nvSpPr>
          <p:cNvPr id="10" name="矩形 9"/>
          <p:cNvSpPr/>
          <p:nvPr/>
        </p:nvSpPr>
        <p:spPr>
          <a:xfrm>
            <a:off x="926465" y="3666490"/>
            <a:ext cx="878205" cy="45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试验桩检测</a:t>
            </a:r>
            <a:endParaRPr lang="zh-CN" altLang="en-US" sz="1200"/>
          </a:p>
        </p:txBody>
      </p:sp>
      <p:sp>
        <p:nvSpPr>
          <p:cNvPr id="11" name="流程图: 文档 10"/>
          <p:cNvSpPr/>
          <p:nvPr/>
        </p:nvSpPr>
        <p:spPr>
          <a:xfrm>
            <a:off x="2592070" y="3651250"/>
            <a:ext cx="878205" cy="467995"/>
          </a:xfrm>
          <a:prstGeom prst="flowChartDocumen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工程桩施工</a:t>
            </a:r>
            <a:endParaRPr lang="zh-CN" altLang="en-US" sz="1200"/>
          </a:p>
        </p:txBody>
      </p:sp>
      <p:sp>
        <p:nvSpPr>
          <p:cNvPr id="12" name="流程图: 决策 11"/>
          <p:cNvSpPr/>
          <p:nvPr/>
        </p:nvSpPr>
        <p:spPr>
          <a:xfrm>
            <a:off x="2592070" y="4284980"/>
            <a:ext cx="877570" cy="523875"/>
          </a:xfrm>
          <a:prstGeom prst="flowChartDecision">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施工情况分析</a:t>
            </a:r>
            <a:endParaRPr lang="zh-CN" altLang="en-US" sz="1000"/>
          </a:p>
        </p:txBody>
      </p:sp>
      <p:sp>
        <p:nvSpPr>
          <p:cNvPr id="13" name="矩形 12"/>
          <p:cNvSpPr/>
          <p:nvPr/>
        </p:nvSpPr>
        <p:spPr>
          <a:xfrm>
            <a:off x="2592070" y="5000625"/>
            <a:ext cx="877570" cy="452755"/>
          </a:xfrm>
          <a:prstGeom prst="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持续施工</a:t>
            </a:r>
            <a:endParaRPr lang="zh-CN" altLang="en-US" sz="1200"/>
          </a:p>
        </p:txBody>
      </p:sp>
      <p:sp>
        <p:nvSpPr>
          <p:cNvPr id="15" name="流程图: 终止 14"/>
          <p:cNvSpPr/>
          <p:nvPr/>
        </p:nvSpPr>
        <p:spPr>
          <a:xfrm>
            <a:off x="2592070" y="5705475"/>
            <a:ext cx="878205" cy="452755"/>
          </a:xfrm>
          <a:prstGeom prst="flowChartTerminator">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工程桩结束</a:t>
            </a:r>
            <a:endParaRPr lang="zh-CN" altLang="en-US" sz="1200"/>
          </a:p>
        </p:txBody>
      </p:sp>
      <p:sp>
        <p:nvSpPr>
          <p:cNvPr id="16" name="流程图: 文档 15"/>
          <p:cNvSpPr/>
          <p:nvPr/>
        </p:nvSpPr>
        <p:spPr>
          <a:xfrm>
            <a:off x="4203700" y="3048000"/>
            <a:ext cx="785495" cy="467995"/>
          </a:xfrm>
          <a:prstGeom prst="flowChartDocument">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检测方案确定</a:t>
            </a:r>
            <a:endParaRPr lang="zh-CN" altLang="en-US" sz="1200"/>
          </a:p>
        </p:txBody>
      </p:sp>
      <p:sp>
        <p:nvSpPr>
          <p:cNvPr id="18" name="矩形 17"/>
          <p:cNvSpPr/>
          <p:nvPr/>
        </p:nvSpPr>
        <p:spPr>
          <a:xfrm>
            <a:off x="4157345" y="3666490"/>
            <a:ext cx="878205" cy="452755"/>
          </a:xfrm>
          <a:prstGeom prst="rect">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检测桩点</a:t>
            </a:r>
            <a:endParaRPr lang="zh-CN" altLang="en-US" sz="1200"/>
          </a:p>
        </p:txBody>
      </p:sp>
      <p:sp>
        <p:nvSpPr>
          <p:cNvPr id="19" name="矩形 18"/>
          <p:cNvSpPr/>
          <p:nvPr/>
        </p:nvSpPr>
        <p:spPr>
          <a:xfrm>
            <a:off x="4157345" y="4320540"/>
            <a:ext cx="878205" cy="452755"/>
          </a:xfrm>
          <a:prstGeom prst="rect">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检测数量</a:t>
            </a:r>
            <a:endParaRPr lang="zh-CN" altLang="en-US" sz="1200"/>
          </a:p>
        </p:txBody>
      </p:sp>
      <p:sp>
        <p:nvSpPr>
          <p:cNvPr id="20" name="流程图: 决策 19"/>
          <p:cNvSpPr/>
          <p:nvPr/>
        </p:nvSpPr>
        <p:spPr>
          <a:xfrm>
            <a:off x="4157980" y="5000625"/>
            <a:ext cx="877570" cy="523875"/>
          </a:xfrm>
          <a:prstGeom prst="flowChartDecision">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检测实施</a:t>
            </a:r>
            <a:endParaRPr lang="zh-CN" altLang="en-US" sz="1000"/>
          </a:p>
        </p:txBody>
      </p:sp>
      <p:cxnSp>
        <p:nvCxnSpPr>
          <p:cNvPr id="22" name="直接连接符 21"/>
          <p:cNvCxnSpPr/>
          <p:nvPr/>
        </p:nvCxnSpPr>
        <p:spPr>
          <a:xfrm>
            <a:off x="2195195" y="1701165"/>
            <a:ext cx="1270" cy="45707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805555" y="1701165"/>
            <a:ext cx="3810" cy="45758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24535" y="911860"/>
            <a:ext cx="7695565" cy="398780"/>
          </a:xfrm>
          <a:prstGeom prst="rect">
            <a:avLst/>
          </a:prstGeom>
          <a:noFill/>
        </p:spPr>
        <p:txBody>
          <a:bodyPr wrap="square" rtlCol="0">
            <a:spAutoFit/>
          </a:bodyPr>
          <a:p>
            <a:pPr algn="ctr"/>
            <a:r>
              <a:rPr lang="zh-CN" altLang="en-US" sz="2000" b="1">
                <a:solidFill>
                  <a:schemeClr val="tx2">
                    <a:lumMod val="50000"/>
                  </a:schemeClr>
                </a:solidFill>
              </a:rPr>
              <a:t>碎石桩制桩过程控制的流程</a:t>
            </a:r>
            <a:endParaRPr lang="zh-CN" altLang="en-US" sz="2000" b="1">
              <a:solidFill>
                <a:schemeClr val="tx2">
                  <a:lumMod val="50000"/>
                </a:schemeClr>
              </a:solidFill>
              <a:sym typeface="+mn-ea"/>
            </a:endParaRPr>
          </a:p>
        </p:txBody>
      </p:sp>
      <p:cxnSp>
        <p:nvCxnSpPr>
          <p:cNvPr id="26" name="直接箭头连接符 25"/>
          <p:cNvCxnSpPr>
            <a:stCxn id="7" idx="2"/>
            <a:endCxn id="8" idx="0"/>
          </p:cNvCxnSpPr>
          <p:nvPr/>
        </p:nvCxnSpPr>
        <p:spPr>
          <a:xfrm>
            <a:off x="1345565" y="2268220"/>
            <a:ext cx="6350" cy="1670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8" idx="2"/>
            <a:endCxn id="9" idx="0"/>
          </p:cNvCxnSpPr>
          <p:nvPr/>
        </p:nvCxnSpPr>
        <p:spPr>
          <a:xfrm>
            <a:off x="1351915" y="2887980"/>
            <a:ext cx="635" cy="1752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9" idx="2"/>
            <a:endCxn id="10" idx="0"/>
          </p:cNvCxnSpPr>
          <p:nvPr/>
        </p:nvCxnSpPr>
        <p:spPr>
          <a:xfrm>
            <a:off x="1352550" y="3515995"/>
            <a:ext cx="0" cy="1504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0" idx="3"/>
            <a:endCxn id="11" idx="1"/>
          </p:cNvCxnSpPr>
          <p:nvPr/>
        </p:nvCxnSpPr>
        <p:spPr>
          <a:xfrm flipV="1">
            <a:off x="1791335" y="3885565"/>
            <a:ext cx="787400" cy="7620"/>
          </a:xfrm>
          <a:prstGeom prst="straightConnector1">
            <a:avLst/>
          </a:prstGeom>
          <a:ln w="25400">
            <a:solidFill>
              <a:srgbClr val="EB4002"/>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2"/>
            <a:endCxn id="12" idx="0"/>
          </p:cNvCxnSpPr>
          <p:nvPr/>
        </p:nvCxnSpPr>
        <p:spPr>
          <a:xfrm flipH="1">
            <a:off x="3017520" y="4088130"/>
            <a:ext cx="635" cy="196850"/>
          </a:xfrm>
          <a:prstGeom prst="straightConnector1">
            <a:avLst/>
          </a:prstGeom>
          <a:ln w="25400">
            <a:solidFill>
              <a:srgbClr val="54823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2" idx="2"/>
            <a:endCxn id="13" idx="0"/>
          </p:cNvCxnSpPr>
          <p:nvPr/>
        </p:nvCxnSpPr>
        <p:spPr>
          <a:xfrm>
            <a:off x="3017520" y="4808855"/>
            <a:ext cx="0" cy="191770"/>
          </a:xfrm>
          <a:prstGeom prst="straightConnector1">
            <a:avLst/>
          </a:prstGeom>
          <a:ln w="25400">
            <a:solidFill>
              <a:srgbClr val="54823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3" idx="2"/>
            <a:endCxn id="15" idx="0"/>
          </p:cNvCxnSpPr>
          <p:nvPr/>
        </p:nvCxnSpPr>
        <p:spPr>
          <a:xfrm>
            <a:off x="3017520" y="5453380"/>
            <a:ext cx="635" cy="252095"/>
          </a:xfrm>
          <a:prstGeom prst="straightConnector1">
            <a:avLst/>
          </a:prstGeom>
          <a:ln w="25400">
            <a:solidFill>
              <a:srgbClr val="548235"/>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9" idx="3"/>
          </p:cNvCxnSpPr>
          <p:nvPr/>
        </p:nvCxnSpPr>
        <p:spPr>
          <a:xfrm flipH="1" flipV="1">
            <a:off x="1791335" y="3289935"/>
            <a:ext cx="254000" cy="3175"/>
          </a:xfrm>
          <a:prstGeom prst="straightConnector1">
            <a:avLst/>
          </a:prstGeom>
          <a:ln w="25400">
            <a:solidFill>
              <a:srgbClr val="EB4002"/>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12" idx="1"/>
          </p:cNvCxnSpPr>
          <p:nvPr/>
        </p:nvCxnSpPr>
        <p:spPr>
          <a:xfrm rot="10800000">
            <a:off x="2045335" y="3293110"/>
            <a:ext cx="533400" cy="1254125"/>
          </a:xfrm>
          <a:prstGeom prst="bentConnector2">
            <a:avLst/>
          </a:prstGeom>
          <a:ln w="25400">
            <a:solidFill>
              <a:srgbClr val="EB4002"/>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13" idx="3"/>
          </p:cNvCxnSpPr>
          <p:nvPr/>
        </p:nvCxnSpPr>
        <p:spPr>
          <a:xfrm flipV="1">
            <a:off x="3456305" y="4540885"/>
            <a:ext cx="208280" cy="686435"/>
          </a:xfrm>
          <a:prstGeom prst="bentConnector2">
            <a:avLst/>
          </a:prstGeom>
          <a:ln w="25400">
            <a:solidFill>
              <a:srgbClr val="EB4002"/>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endCxn id="12" idx="3"/>
          </p:cNvCxnSpPr>
          <p:nvPr/>
        </p:nvCxnSpPr>
        <p:spPr>
          <a:xfrm flipH="1" flipV="1">
            <a:off x="3456305" y="4547235"/>
            <a:ext cx="208280" cy="1905"/>
          </a:xfrm>
          <a:prstGeom prst="straightConnector1">
            <a:avLst/>
          </a:prstGeom>
          <a:ln w="25400">
            <a:solidFill>
              <a:srgbClr val="EB4002"/>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0" idx="1"/>
          </p:cNvCxnSpPr>
          <p:nvPr/>
        </p:nvCxnSpPr>
        <p:spPr>
          <a:xfrm flipH="1">
            <a:off x="3500120" y="5262880"/>
            <a:ext cx="644525" cy="5080"/>
          </a:xfrm>
          <a:prstGeom prst="straightConnector1">
            <a:avLst/>
          </a:prstGeom>
          <a:ln w="25400">
            <a:solidFill>
              <a:srgbClr val="EB4002"/>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590415" y="3500755"/>
            <a:ext cx="6350" cy="167005"/>
          </a:xfrm>
          <a:prstGeom prst="straightConnector1">
            <a:avLst/>
          </a:prstGeom>
          <a:ln w="25400">
            <a:solidFill>
              <a:srgbClr val="BF9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4596765" y="4145280"/>
            <a:ext cx="635" cy="175260"/>
          </a:xfrm>
          <a:prstGeom prst="straightConnector1">
            <a:avLst/>
          </a:prstGeom>
          <a:ln w="25400">
            <a:solidFill>
              <a:srgbClr val="BF9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endCxn id="20" idx="0"/>
          </p:cNvCxnSpPr>
          <p:nvPr/>
        </p:nvCxnSpPr>
        <p:spPr>
          <a:xfrm flipH="1">
            <a:off x="4583430" y="4773295"/>
            <a:ext cx="635" cy="227330"/>
          </a:xfrm>
          <a:prstGeom prst="straightConnector1">
            <a:avLst/>
          </a:prstGeom>
          <a:ln w="25400">
            <a:solidFill>
              <a:srgbClr val="BF9000"/>
            </a:solidFill>
            <a:tailEnd type="arrow"/>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0" idx="3"/>
          </p:cNvCxnSpPr>
          <p:nvPr/>
        </p:nvCxnSpPr>
        <p:spPr>
          <a:xfrm flipV="1">
            <a:off x="5022215" y="2306320"/>
            <a:ext cx="217805" cy="2956560"/>
          </a:xfrm>
          <a:prstGeom prst="bentConnector2">
            <a:avLst/>
          </a:prstGeom>
          <a:ln w="25400">
            <a:solidFill>
              <a:srgbClr val="EB4002"/>
            </a:solidFill>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5400000">
            <a:off x="3390900" y="2582545"/>
            <a:ext cx="2131695" cy="1575435"/>
          </a:xfrm>
          <a:prstGeom prst="bentConnector3">
            <a:avLst>
              <a:gd name="adj1" fmla="val 1251"/>
            </a:avLst>
          </a:prstGeom>
          <a:ln w="25400">
            <a:solidFill>
              <a:srgbClr val="EB4002"/>
            </a:solidFill>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a:off x="3478530" y="4451350"/>
            <a:ext cx="190500" cy="0"/>
          </a:xfrm>
          <a:prstGeom prst="straightConnector1">
            <a:avLst/>
          </a:prstGeom>
          <a:ln w="25400">
            <a:solidFill>
              <a:srgbClr val="EB4002"/>
            </a:solidFill>
            <a:tailEnd type="arrow"/>
          </a:ln>
        </p:spPr>
        <p:style>
          <a:lnRef idx="1">
            <a:schemeClr val="accent1"/>
          </a:lnRef>
          <a:fillRef idx="0">
            <a:schemeClr val="accent1"/>
          </a:fillRef>
          <a:effectRef idx="0">
            <a:schemeClr val="accent1"/>
          </a:effectRef>
          <a:fontRef idx="minor">
            <a:schemeClr val="tx1"/>
          </a:fontRef>
        </p:style>
      </p:cxnSp>
      <p:sp>
        <p:nvSpPr>
          <p:cNvPr id="50" name="线形标注 3 49"/>
          <p:cNvSpPr/>
          <p:nvPr/>
        </p:nvSpPr>
        <p:spPr>
          <a:xfrm>
            <a:off x="6474460" y="1751330"/>
            <a:ext cx="1714500" cy="2179955"/>
          </a:xfrm>
          <a:prstGeom prst="borderCallout3">
            <a:avLst>
              <a:gd name="adj1" fmla="val 22180"/>
              <a:gd name="adj2" fmla="val -8333"/>
              <a:gd name="adj3" fmla="val 22180"/>
              <a:gd name="adj4" fmla="val -233333"/>
              <a:gd name="adj5" fmla="val 72724"/>
              <a:gd name="adj6" fmla="val -233333"/>
              <a:gd name="adj7" fmla="val 110665"/>
              <a:gd name="adj8" fmla="val -233740"/>
            </a:avLst>
          </a:prstGeom>
          <a:noFill/>
          <a:ln>
            <a:solidFill>
              <a:schemeClr val="accent4">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1" name="直接箭头连接符 50"/>
          <p:cNvCxnSpPr/>
          <p:nvPr/>
        </p:nvCxnSpPr>
        <p:spPr>
          <a:xfrm>
            <a:off x="2479675" y="4145280"/>
            <a:ext cx="313055" cy="271780"/>
          </a:xfrm>
          <a:prstGeom prst="straightConnector1">
            <a:avLst/>
          </a:prstGeom>
          <a:ln w="158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流程图: 决策 51"/>
          <p:cNvSpPr/>
          <p:nvPr/>
        </p:nvSpPr>
        <p:spPr>
          <a:xfrm>
            <a:off x="6595745" y="1800860"/>
            <a:ext cx="1471930" cy="732790"/>
          </a:xfrm>
          <a:prstGeom prst="flowChartDecision">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施工情况分析</a:t>
            </a:r>
            <a:endParaRPr lang="zh-CN" altLang="en-US" sz="1400"/>
          </a:p>
        </p:txBody>
      </p:sp>
      <p:sp>
        <p:nvSpPr>
          <p:cNvPr id="53" name="椭圆 52"/>
          <p:cNvSpPr/>
          <p:nvPr/>
        </p:nvSpPr>
        <p:spPr>
          <a:xfrm>
            <a:off x="2202815" y="4204335"/>
            <a:ext cx="1619250" cy="680085"/>
          </a:xfrm>
          <a:prstGeom prst="ellipse">
            <a:avLst/>
          </a:prstGeom>
          <a:noFill/>
          <a:ln>
            <a:solidFill>
              <a:schemeClr val="accent4">
                <a:lumMod val="5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文本框 53"/>
          <p:cNvSpPr txBox="1"/>
          <p:nvPr/>
        </p:nvSpPr>
        <p:spPr>
          <a:xfrm>
            <a:off x="6610985" y="2547620"/>
            <a:ext cx="1551305" cy="1383665"/>
          </a:xfrm>
          <a:prstGeom prst="rect">
            <a:avLst/>
          </a:prstGeom>
          <a:noFill/>
        </p:spPr>
        <p:txBody>
          <a:bodyPr wrap="square" rtlCol="0">
            <a:spAutoFit/>
          </a:bodyPr>
          <a:p>
            <a:pPr marL="285750" indent="-285750">
              <a:buFont typeface="Arial" panose="020B0604020202020204" pitchFamily="34" charset="0"/>
              <a:buChar char="•"/>
            </a:pPr>
            <a:r>
              <a:rPr lang="zh-CN" altLang="en-US" sz="1400"/>
              <a:t>成孔难度</a:t>
            </a:r>
            <a:endParaRPr lang="zh-CN" altLang="en-US" sz="1400"/>
          </a:p>
          <a:p>
            <a:pPr marL="285750" indent="-285750">
              <a:buFont typeface="Arial" panose="020B0604020202020204" pitchFamily="34" charset="0"/>
              <a:buChar char="•"/>
            </a:pPr>
            <a:r>
              <a:rPr lang="zh-CN" altLang="en-US" sz="1400"/>
              <a:t>返土类型</a:t>
            </a:r>
            <a:endParaRPr lang="zh-CN" altLang="en-US" sz="1400"/>
          </a:p>
          <a:p>
            <a:pPr marL="285750" indent="-285750">
              <a:buFont typeface="Arial" panose="020B0604020202020204" pitchFamily="34" charset="0"/>
              <a:buChar char="•"/>
            </a:pPr>
            <a:r>
              <a:rPr lang="zh-CN" altLang="en-US" sz="1400"/>
              <a:t>返水情况</a:t>
            </a:r>
            <a:endParaRPr lang="zh-CN" altLang="en-US" sz="1400"/>
          </a:p>
          <a:p>
            <a:pPr marL="285750" indent="-285750">
              <a:buFont typeface="Arial" panose="020B0604020202020204" pitchFamily="34" charset="0"/>
              <a:buChar char="•"/>
            </a:pPr>
            <a:r>
              <a:rPr lang="zh-CN" altLang="en-US" sz="1400"/>
              <a:t>地层差异</a:t>
            </a:r>
            <a:endParaRPr lang="zh-CN" altLang="en-US" sz="1400"/>
          </a:p>
          <a:p>
            <a:pPr marL="285750" indent="-285750">
              <a:buFont typeface="Arial" panose="020B0604020202020204" pitchFamily="34" charset="0"/>
              <a:buChar char="•"/>
            </a:pPr>
            <a:r>
              <a:rPr lang="zh-CN" altLang="en-US" sz="1400"/>
              <a:t>填料表现</a:t>
            </a:r>
            <a:endParaRPr lang="zh-CN" altLang="en-US" sz="1400"/>
          </a:p>
          <a:p>
            <a:pPr marL="285750" indent="-285750">
              <a:buFont typeface="Arial" panose="020B0604020202020204" pitchFamily="34" charset="0"/>
              <a:buChar char="•"/>
            </a:pPr>
            <a:r>
              <a:rPr lang="zh-CN" altLang="en-US" sz="1400"/>
              <a:t>填料数量</a:t>
            </a:r>
            <a:endParaRPr lang="zh-CN" altLang="en-US" sz="1400"/>
          </a:p>
        </p:txBody>
      </p:sp>
      <p:sp>
        <p:nvSpPr>
          <p:cNvPr id="55" name="下箭头 54"/>
          <p:cNvSpPr/>
          <p:nvPr/>
        </p:nvSpPr>
        <p:spPr>
          <a:xfrm>
            <a:off x="6474460" y="4046855"/>
            <a:ext cx="1878965" cy="254000"/>
          </a:xfrm>
          <a:prstGeom prst="downArrow">
            <a:avLst>
              <a:gd name="adj1" fmla="val 50000"/>
              <a:gd name="adj2" fmla="val 5316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主要依据</a:t>
            </a:r>
            <a:endParaRPr lang="zh-CN" altLang="en-US" sz="1400" b="1"/>
          </a:p>
        </p:txBody>
      </p:sp>
      <p:sp>
        <p:nvSpPr>
          <p:cNvPr id="56" name="文本框 55"/>
          <p:cNvSpPr txBox="1"/>
          <p:nvPr/>
        </p:nvSpPr>
        <p:spPr>
          <a:xfrm>
            <a:off x="6166485" y="4807585"/>
            <a:ext cx="2924810" cy="1383665"/>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1400">
                <a:sym typeface="+mn-ea"/>
              </a:rPr>
              <a:t>地勘报告</a:t>
            </a:r>
            <a:endParaRPr lang="zh-CN" altLang="en-US" sz="1400">
              <a:sym typeface="+mn-ea"/>
            </a:endParaRPr>
          </a:p>
          <a:p>
            <a:pPr marL="285750" indent="-285750" fontAlgn="auto">
              <a:lnSpc>
                <a:spcPct val="150000"/>
              </a:lnSpc>
              <a:buFont typeface="Wingdings" panose="05000000000000000000" charset="0"/>
              <a:buChar char="Ø"/>
            </a:pPr>
            <a:r>
              <a:rPr lang="zh-CN" altLang="en-US" sz="1400">
                <a:sym typeface="+mn-ea"/>
              </a:rPr>
              <a:t>建筑物要求</a:t>
            </a:r>
            <a:endParaRPr lang="zh-CN" altLang="en-US" sz="1400">
              <a:sym typeface="+mn-ea"/>
            </a:endParaRPr>
          </a:p>
          <a:p>
            <a:pPr marL="285750" indent="-285750" fontAlgn="auto">
              <a:lnSpc>
                <a:spcPct val="150000"/>
              </a:lnSpc>
              <a:buFont typeface="Wingdings" panose="05000000000000000000" charset="0"/>
              <a:buChar char="Ø"/>
            </a:pPr>
            <a:r>
              <a:rPr lang="zh-CN" altLang="en-US" sz="1400">
                <a:sym typeface="+mn-ea"/>
              </a:rPr>
              <a:t>设计方案及指标</a:t>
            </a:r>
            <a:endParaRPr lang="zh-CN" altLang="en-US" sz="1400">
              <a:sym typeface="+mn-ea"/>
            </a:endParaRPr>
          </a:p>
          <a:p>
            <a:pPr marL="285750" indent="-285750" fontAlgn="auto">
              <a:lnSpc>
                <a:spcPct val="150000"/>
              </a:lnSpc>
              <a:buFont typeface="Wingdings" panose="05000000000000000000" charset="0"/>
              <a:buChar char="Ø"/>
            </a:pPr>
            <a:r>
              <a:rPr lang="zh-CN" altLang="en-US" sz="1400"/>
              <a:t>施工质量控制参数</a:t>
            </a:r>
            <a:endParaRPr lang="zh-CN" altLang="en-US" sz="1400">
              <a:solidFill>
                <a:schemeClr val="tx1"/>
              </a:solidFill>
            </a:endParaRPr>
          </a:p>
        </p:txBody>
      </p:sp>
      <p:sp>
        <p:nvSpPr>
          <p:cNvPr id="57" name="文本框 56"/>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grpSp>
        <p:nvGrpSpPr>
          <p:cNvPr id="29747" name="组合 29746"/>
          <p:cNvGrpSpPr/>
          <p:nvPr/>
        </p:nvGrpSpPr>
        <p:grpSpPr>
          <a:xfrm>
            <a:off x="6166485" y="4344035"/>
            <a:ext cx="2471420" cy="463550"/>
            <a:chOff x="720" y="1392"/>
            <a:chExt cx="4058" cy="480"/>
          </a:xfrm>
        </p:grpSpPr>
        <p:sp>
          <p:nvSpPr>
            <p:cNvPr id="29748" name="圆角矩形 29747"/>
            <p:cNvSpPr/>
            <p:nvPr/>
          </p:nvSpPr>
          <p:spPr>
            <a:xfrm>
              <a:off x="720" y="1392"/>
              <a:ext cx="4058" cy="480"/>
            </a:xfrm>
            <a:prstGeom prst="roundRect">
              <a:avLst>
                <a:gd name="adj" fmla="val 17509"/>
              </a:avLst>
            </a:prstGeom>
            <a:solidFill>
              <a:schemeClr val="accent1"/>
            </a:solidFill>
            <a:ln w="9525">
              <a:noFill/>
            </a:ln>
          </p:spPr>
          <p:txBody>
            <a:bodyPr/>
            <a:p>
              <a:endParaRPr lang="zh-CN" altLang="en-US"/>
            </a:p>
          </p:txBody>
        </p:sp>
        <p:grpSp>
          <p:nvGrpSpPr>
            <p:cNvPr id="29749" name="组合 29748"/>
            <p:cNvGrpSpPr/>
            <p:nvPr/>
          </p:nvGrpSpPr>
          <p:grpSpPr>
            <a:xfrm>
              <a:off x="730" y="1407"/>
              <a:ext cx="4043" cy="444"/>
              <a:chOff x="744" y="1407"/>
              <a:chExt cx="3988" cy="444"/>
            </a:xfrm>
          </p:grpSpPr>
          <p:sp>
            <p:nvSpPr>
              <p:cNvPr id="29750" name="圆角矩形 29749"/>
              <p:cNvSpPr/>
              <p:nvPr/>
            </p:nvSpPr>
            <p:spPr>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tileRect/>
              </a:gradFill>
              <a:ln w="9525">
                <a:noFill/>
              </a:ln>
            </p:spPr>
            <p:txBody>
              <a:bodyPr/>
              <a:p>
                <a:endParaRPr lang="zh-CN" altLang="en-US"/>
              </a:p>
            </p:txBody>
          </p:sp>
          <p:sp>
            <p:nvSpPr>
              <p:cNvPr id="29751" name="圆角矩形 29750"/>
              <p:cNvSpPr/>
              <p:nvPr/>
            </p:nvSpPr>
            <p:spPr>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tileRect/>
              </a:gradFill>
              <a:ln w="9525">
                <a:noFill/>
              </a:ln>
            </p:spPr>
            <p:txBody>
              <a:bodyPr/>
              <a:p>
                <a:endParaRPr lang="zh-CN" altLang="en-US"/>
              </a:p>
            </p:txBody>
          </p:sp>
        </p:grpSp>
      </p:grpSp>
      <p:sp>
        <p:nvSpPr>
          <p:cNvPr id="29759" name="矩形 29758"/>
          <p:cNvSpPr/>
          <p:nvPr/>
        </p:nvSpPr>
        <p:spPr>
          <a:xfrm>
            <a:off x="6681788" y="4395153"/>
            <a:ext cx="1409700" cy="337185"/>
          </a:xfrm>
          <a:prstGeom prst="rect">
            <a:avLst/>
          </a:prstGeom>
          <a:noFill/>
          <a:ln w="9525">
            <a:noFill/>
          </a:ln>
        </p:spPr>
        <p:txBody>
          <a:bodyPr wrap="none" anchor="t">
            <a:spAutoFit/>
          </a:bodyPr>
          <a:p>
            <a:pPr algn="ctr">
              <a:spcBef>
                <a:spcPct val="50000"/>
              </a:spcBef>
              <a:buClr>
                <a:srgbClr val="1F3F5F"/>
              </a:buClr>
            </a:pPr>
            <a:r>
              <a:rPr lang="zh-CN" altLang="en-US" sz="1600" b="1" i="0">
                <a:solidFill>
                  <a:srgbClr val="FFFFFF"/>
                </a:solidFill>
                <a:ea typeface="宋体" panose="02010600030101010101" pitchFamily="2" charset="-122"/>
              </a:rPr>
              <a:t>质量控制数据</a:t>
            </a:r>
            <a:endParaRPr lang="zh-CN" altLang="en-US" sz="1600" b="1" i="0">
              <a:solidFill>
                <a:srgbClr val="FFFFFF"/>
              </a:solidFill>
              <a:ea typeface="宋体" panose="02010600030101010101" pitchFamily="2" charset="-122"/>
            </a:endParaRPr>
          </a:p>
        </p:txBody>
      </p:sp>
      <p:sp>
        <p:nvSpPr>
          <p:cNvPr id="2" name="矩形 1"/>
          <p:cNvSpPr/>
          <p:nvPr/>
        </p:nvSpPr>
        <p:spPr>
          <a:xfrm>
            <a:off x="651510" y="4808855"/>
            <a:ext cx="878205" cy="452755"/>
          </a:xfrm>
          <a:prstGeom prst="rect">
            <a:avLst/>
          </a:prstGeom>
          <a:solidFill>
            <a:srgbClr val="C00000"/>
          </a:solidFill>
          <a:ln w="12700" cmpd="sng">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优化设计</a:t>
            </a:r>
            <a:endParaRPr lang="zh-CN" alt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 name="矩形 95"/>
          <p:cNvSpPr/>
          <p:nvPr/>
        </p:nvSpPr>
        <p:spPr>
          <a:xfrm>
            <a:off x="659765" y="1651000"/>
            <a:ext cx="7573645" cy="4332605"/>
          </a:xfrm>
          <a:prstGeom prst="rect">
            <a:avLst/>
          </a:prstGeom>
          <a:solidFill>
            <a:schemeClr val="bg1">
              <a:lumMod val="95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
        <p:nvSpPr>
          <p:cNvPr id="2" name="文本框 1"/>
          <p:cNvSpPr txBox="1"/>
          <p:nvPr/>
        </p:nvSpPr>
        <p:spPr>
          <a:xfrm>
            <a:off x="386715" y="869315"/>
            <a:ext cx="8469630" cy="398780"/>
          </a:xfrm>
          <a:prstGeom prst="rect">
            <a:avLst/>
          </a:prstGeom>
          <a:noFill/>
        </p:spPr>
        <p:txBody>
          <a:bodyPr wrap="square" rtlCol="0">
            <a:spAutoFit/>
          </a:bodyPr>
          <a:p>
            <a:pPr algn="ctr"/>
            <a:r>
              <a:rPr lang="zh-CN" altLang="en-US" sz="2000" b="1">
                <a:solidFill>
                  <a:schemeClr val="tx2">
                    <a:lumMod val="50000"/>
                  </a:schemeClr>
                </a:solidFill>
                <a:sym typeface="+mn-ea"/>
              </a:rPr>
              <a:t>振冲碎石桩施工质量控制数据分类</a:t>
            </a:r>
            <a:endParaRPr lang="zh-CN" altLang="en-US" sz="2000" b="1">
              <a:solidFill>
                <a:schemeClr val="tx2">
                  <a:lumMod val="50000"/>
                </a:schemeClr>
              </a:solidFill>
              <a:sym typeface="+mn-ea"/>
            </a:endParaRPr>
          </a:p>
        </p:txBody>
      </p:sp>
      <p:sp>
        <p:nvSpPr>
          <p:cNvPr id="24" name="任意多边形 23"/>
          <p:cNvSpPr/>
          <p:nvPr>
            <p:custDataLst>
              <p:tags r:id="rId1"/>
            </p:custDataLst>
          </p:nvPr>
        </p:nvSpPr>
        <p:spPr bwMode="auto">
          <a:xfrm>
            <a:off x="3904238" y="4274308"/>
            <a:ext cx="442652" cy="383933"/>
          </a:xfrm>
          <a:custGeom>
            <a:avLst/>
            <a:gdLst>
              <a:gd name="T0" fmla="*/ 122 w 286"/>
              <a:gd name="T1" fmla="*/ 248 h 248"/>
              <a:gd name="T2" fmla="*/ 239 w 286"/>
              <a:gd name="T3" fmla="*/ 219 h 248"/>
              <a:gd name="T4" fmla="*/ 20 w 286"/>
              <a:gd name="T5" fmla="*/ 0 h 248"/>
              <a:gd name="T6" fmla="*/ 76 w 286"/>
              <a:gd name="T7" fmla="*/ 241 h 248"/>
              <a:gd name="T8" fmla="*/ 122 w 286"/>
              <a:gd name="T9" fmla="*/ 248 h 248"/>
            </a:gdLst>
            <a:ahLst/>
            <a:cxnLst>
              <a:cxn ang="0">
                <a:pos x="T0" y="T1"/>
              </a:cxn>
              <a:cxn ang="0">
                <a:pos x="T2" y="T3"/>
              </a:cxn>
              <a:cxn ang="0">
                <a:pos x="T4" y="T5"/>
              </a:cxn>
              <a:cxn ang="0">
                <a:pos x="T6" y="T7"/>
              </a:cxn>
              <a:cxn ang="0">
                <a:pos x="T8" y="T9"/>
              </a:cxn>
            </a:cxnLst>
            <a:rect l="0" t="0" r="r" b="b"/>
            <a:pathLst>
              <a:path w="286" h="248">
                <a:moveTo>
                  <a:pt x="122" y="248"/>
                </a:moveTo>
                <a:cubicBezTo>
                  <a:pt x="122" y="248"/>
                  <a:pt x="192" y="241"/>
                  <a:pt x="239" y="219"/>
                </a:cubicBezTo>
                <a:cubicBezTo>
                  <a:pt x="286" y="197"/>
                  <a:pt x="20" y="0"/>
                  <a:pt x="20" y="0"/>
                </a:cubicBezTo>
                <a:cubicBezTo>
                  <a:pt x="20" y="0"/>
                  <a:pt x="0" y="210"/>
                  <a:pt x="76" y="241"/>
                </a:cubicBezTo>
                <a:lnTo>
                  <a:pt x="122" y="248"/>
                </a:lnTo>
                <a:close/>
              </a:path>
            </a:pathLst>
          </a:custGeom>
          <a:solidFill>
            <a:srgbClr val="69A35B">
              <a:lumMod val="75000"/>
            </a:srgbClr>
          </a:solidFill>
          <a:ln>
            <a:noFill/>
          </a:ln>
        </p:spPr>
        <p:txBody>
          <a:bodyPr anchor="ctr"/>
          <a:p>
            <a:pPr algn="ctr"/>
            <a:endParaRPr sz="1350">
              <a:latin typeface="+mn-ea"/>
            </a:endParaRPr>
          </a:p>
        </p:txBody>
      </p:sp>
      <p:sp>
        <p:nvSpPr>
          <p:cNvPr id="25" name="任意多边形 24"/>
          <p:cNvSpPr/>
          <p:nvPr>
            <p:custDataLst>
              <p:tags r:id="rId2"/>
            </p:custDataLst>
          </p:nvPr>
        </p:nvSpPr>
        <p:spPr bwMode="auto">
          <a:xfrm>
            <a:off x="5296936" y="3719488"/>
            <a:ext cx="383180" cy="443405"/>
          </a:xfrm>
          <a:custGeom>
            <a:avLst/>
            <a:gdLst>
              <a:gd name="T0" fmla="*/ 248 w 248"/>
              <a:gd name="T1" fmla="*/ 164 h 287"/>
              <a:gd name="T2" fmla="*/ 219 w 248"/>
              <a:gd name="T3" fmla="*/ 48 h 287"/>
              <a:gd name="T4" fmla="*/ 0 w 248"/>
              <a:gd name="T5" fmla="*/ 266 h 287"/>
              <a:gd name="T6" fmla="*/ 241 w 248"/>
              <a:gd name="T7" fmla="*/ 210 h 287"/>
              <a:gd name="T8" fmla="*/ 248 w 248"/>
              <a:gd name="T9" fmla="*/ 164 h 287"/>
            </a:gdLst>
            <a:ahLst/>
            <a:cxnLst>
              <a:cxn ang="0">
                <a:pos x="T0" y="T1"/>
              </a:cxn>
              <a:cxn ang="0">
                <a:pos x="T2" y="T3"/>
              </a:cxn>
              <a:cxn ang="0">
                <a:pos x="T4" y="T5"/>
              </a:cxn>
              <a:cxn ang="0">
                <a:pos x="T6" y="T7"/>
              </a:cxn>
              <a:cxn ang="0">
                <a:pos x="T8" y="T9"/>
              </a:cxn>
            </a:cxnLst>
            <a:rect l="0" t="0" r="r" b="b"/>
            <a:pathLst>
              <a:path w="248" h="287">
                <a:moveTo>
                  <a:pt x="248" y="164"/>
                </a:moveTo>
                <a:cubicBezTo>
                  <a:pt x="248" y="164"/>
                  <a:pt x="241" y="95"/>
                  <a:pt x="219" y="48"/>
                </a:cubicBezTo>
                <a:cubicBezTo>
                  <a:pt x="197" y="0"/>
                  <a:pt x="0" y="266"/>
                  <a:pt x="0" y="266"/>
                </a:cubicBezTo>
                <a:cubicBezTo>
                  <a:pt x="0" y="266"/>
                  <a:pt x="210" y="287"/>
                  <a:pt x="241" y="210"/>
                </a:cubicBezTo>
                <a:lnTo>
                  <a:pt x="248" y="164"/>
                </a:lnTo>
                <a:close/>
              </a:path>
            </a:pathLst>
          </a:custGeom>
          <a:solidFill>
            <a:srgbClr val="1AA3AA">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1350">
              <a:latin typeface="+mn-ea"/>
            </a:endParaRPr>
          </a:p>
        </p:txBody>
      </p:sp>
      <p:sp>
        <p:nvSpPr>
          <p:cNvPr id="26" name="任意多边形 25"/>
          <p:cNvSpPr/>
          <p:nvPr>
            <p:custDataLst>
              <p:tags r:id="rId3"/>
            </p:custDataLst>
          </p:nvPr>
        </p:nvSpPr>
        <p:spPr bwMode="auto">
          <a:xfrm>
            <a:off x="4757156" y="2379872"/>
            <a:ext cx="442652" cy="382427"/>
          </a:xfrm>
          <a:custGeom>
            <a:avLst/>
            <a:gdLst>
              <a:gd name="T0" fmla="*/ 163 w 286"/>
              <a:gd name="T1" fmla="*/ 0 h 247"/>
              <a:gd name="T2" fmla="*/ 47 w 286"/>
              <a:gd name="T3" fmla="*/ 28 h 247"/>
              <a:gd name="T4" fmla="*/ 266 w 286"/>
              <a:gd name="T5" fmla="*/ 247 h 247"/>
              <a:gd name="T6" fmla="*/ 209 w 286"/>
              <a:gd name="T7" fmla="*/ 6 h 247"/>
              <a:gd name="T8" fmla="*/ 163 w 286"/>
              <a:gd name="T9" fmla="*/ 0 h 247"/>
            </a:gdLst>
            <a:ahLst/>
            <a:cxnLst>
              <a:cxn ang="0">
                <a:pos x="T0" y="T1"/>
              </a:cxn>
              <a:cxn ang="0">
                <a:pos x="T2" y="T3"/>
              </a:cxn>
              <a:cxn ang="0">
                <a:pos x="T4" y="T5"/>
              </a:cxn>
              <a:cxn ang="0">
                <a:pos x="T6" y="T7"/>
              </a:cxn>
              <a:cxn ang="0">
                <a:pos x="T8" y="T9"/>
              </a:cxn>
            </a:cxnLst>
            <a:rect l="0" t="0" r="r" b="b"/>
            <a:pathLst>
              <a:path w="286" h="247">
                <a:moveTo>
                  <a:pt x="163" y="0"/>
                </a:moveTo>
                <a:cubicBezTo>
                  <a:pt x="163" y="0"/>
                  <a:pt x="94" y="6"/>
                  <a:pt x="47" y="28"/>
                </a:cubicBezTo>
                <a:cubicBezTo>
                  <a:pt x="0" y="50"/>
                  <a:pt x="266" y="247"/>
                  <a:pt x="266" y="247"/>
                </a:cubicBezTo>
                <a:cubicBezTo>
                  <a:pt x="266" y="247"/>
                  <a:pt x="286" y="37"/>
                  <a:pt x="209" y="6"/>
                </a:cubicBezTo>
                <a:lnTo>
                  <a:pt x="163" y="0"/>
                </a:lnTo>
                <a:close/>
              </a:path>
            </a:pathLst>
          </a:custGeom>
          <a:solidFill>
            <a:srgbClr val="3498DB">
              <a:lumMod val="75000"/>
            </a:srgbClr>
          </a:solidFill>
          <a:ln>
            <a:noFill/>
          </a:ln>
        </p:spPr>
        <p:txBody>
          <a:bodyPr anchor="ctr"/>
          <a:p>
            <a:pPr algn="ctr"/>
            <a:endParaRPr sz="1350">
              <a:latin typeface="+mn-ea"/>
            </a:endParaRPr>
          </a:p>
        </p:txBody>
      </p:sp>
      <p:sp>
        <p:nvSpPr>
          <p:cNvPr id="32" name="任意多边形 31"/>
          <p:cNvSpPr/>
          <p:nvPr>
            <p:custDataLst>
              <p:tags r:id="rId4"/>
            </p:custDataLst>
          </p:nvPr>
        </p:nvSpPr>
        <p:spPr bwMode="auto">
          <a:xfrm>
            <a:off x="3409642" y="2882364"/>
            <a:ext cx="381674" cy="442652"/>
          </a:xfrm>
          <a:custGeom>
            <a:avLst/>
            <a:gdLst>
              <a:gd name="T0" fmla="*/ 0 w 247"/>
              <a:gd name="T1" fmla="*/ 122 h 286"/>
              <a:gd name="T2" fmla="*/ 28 w 247"/>
              <a:gd name="T3" fmla="*/ 239 h 286"/>
              <a:gd name="T4" fmla="*/ 247 w 247"/>
              <a:gd name="T5" fmla="*/ 20 h 286"/>
              <a:gd name="T6" fmla="*/ 6 w 247"/>
              <a:gd name="T7" fmla="*/ 76 h 286"/>
              <a:gd name="T8" fmla="*/ 0 w 247"/>
              <a:gd name="T9" fmla="*/ 122 h 286"/>
            </a:gdLst>
            <a:ahLst/>
            <a:cxnLst>
              <a:cxn ang="0">
                <a:pos x="T0" y="T1"/>
              </a:cxn>
              <a:cxn ang="0">
                <a:pos x="T2" y="T3"/>
              </a:cxn>
              <a:cxn ang="0">
                <a:pos x="T4" y="T5"/>
              </a:cxn>
              <a:cxn ang="0">
                <a:pos x="T6" y="T7"/>
              </a:cxn>
              <a:cxn ang="0">
                <a:pos x="T8" y="T9"/>
              </a:cxn>
            </a:cxnLst>
            <a:rect l="0" t="0" r="r" b="b"/>
            <a:pathLst>
              <a:path w="247" h="286">
                <a:moveTo>
                  <a:pt x="0" y="122"/>
                </a:moveTo>
                <a:cubicBezTo>
                  <a:pt x="0" y="122"/>
                  <a:pt x="6" y="192"/>
                  <a:pt x="28" y="239"/>
                </a:cubicBezTo>
                <a:cubicBezTo>
                  <a:pt x="50" y="286"/>
                  <a:pt x="247" y="20"/>
                  <a:pt x="247" y="20"/>
                </a:cubicBezTo>
                <a:cubicBezTo>
                  <a:pt x="247" y="20"/>
                  <a:pt x="37" y="0"/>
                  <a:pt x="6" y="76"/>
                </a:cubicBezTo>
                <a:lnTo>
                  <a:pt x="0" y="122"/>
                </a:lnTo>
                <a:close/>
              </a:path>
            </a:pathLst>
          </a:custGeom>
          <a:solidFill>
            <a:srgbClr val="1F74A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1350">
              <a:latin typeface="+mn-ea"/>
            </a:endParaRPr>
          </a:p>
        </p:txBody>
      </p:sp>
      <p:sp>
        <p:nvSpPr>
          <p:cNvPr id="33" name="任意多边形 32"/>
          <p:cNvSpPr/>
          <p:nvPr>
            <p:custDataLst>
              <p:tags r:id="rId5"/>
            </p:custDataLst>
          </p:nvPr>
        </p:nvSpPr>
        <p:spPr bwMode="auto">
          <a:xfrm>
            <a:off x="3160462" y="2159667"/>
            <a:ext cx="2768834" cy="2746248"/>
          </a:xfrm>
          <a:custGeom>
            <a:avLst/>
            <a:gdLst>
              <a:gd name="T0" fmla="*/ 921 w 1790"/>
              <a:gd name="T1" fmla="*/ 0 h 1775"/>
              <a:gd name="T2" fmla="*/ 1775 w 1790"/>
              <a:gd name="T3" fmla="*/ 855 h 1775"/>
              <a:gd name="T4" fmla="*/ 1775 w 1790"/>
              <a:gd name="T5" fmla="*/ 907 h 1775"/>
              <a:gd name="T6" fmla="*/ 921 w 1790"/>
              <a:gd name="T7" fmla="*/ 1761 h 1775"/>
              <a:gd name="T8" fmla="*/ 869 w 1790"/>
              <a:gd name="T9" fmla="*/ 1761 h 1775"/>
              <a:gd name="T10" fmla="*/ 14 w 1790"/>
              <a:gd name="T11" fmla="*/ 907 h 1775"/>
              <a:gd name="T12" fmla="*/ 14 w 1790"/>
              <a:gd name="T13" fmla="*/ 855 h 1775"/>
              <a:gd name="T14" fmla="*/ 869 w 1790"/>
              <a:gd name="T15" fmla="*/ 0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0" h="1775">
                <a:moveTo>
                  <a:pt x="921" y="0"/>
                </a:moveTo>
                <a:cubicBezTo>
                  <a:pt x="1775" y="855"/>
                  <a:pt x="1775" y="855"/>
                  <a:pt x="1775" y="855"/>
                </a:cubicBezTo>
                <a:cubicBezTo>
                  <a:pt x="1790" y="869"/>
                  <a:pt x="1790" y="892"/>
                  <a:pt x="1775" y="907"/>
                </a:cubicBezTo>
                <a:cubicBezTo>
                  <a:pt x="921" y="1761"/>
                  <a:pt x="921" y="1761"/>
                  <a:pt x="921" y="1761"/>
                </a:cubicBezTo>
                <a:cubicBezTo>
                  <a:pt x="906" y="1775"/>
                  <a:pt x="883" y="1775"/>
                  <a:pt x="869" y="1761"/>
                </a:cubicBezTo>
                <a:cubicBezTo>
                  <a:pt x="14" y="907"/>
                  <a:pt x="14" y="907"/>
                  <a:pt x="14" y="907"/>
                </a:cubicBezTo>
                <a:cubicBezTo>
                  <a:pt x="0" y="892"/>
                  <a:pt x="0" y="869"/>
                  <a:pt x="14" y="855"/>
                </a:cubicBezTo>
                <a:cubicBezTo>
                  <a:pt x="869" y="0"/>
                  <a:pt x="869" y="0"/>
                  <a:pt x="869" y="0"/>
                </a:cubicBezTo>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1350">
              <a:solidFill>
                <a:schemeClr val="bg1"/>
              </a:solidFill>
              <a:latin typeface="+mn-ea"/>
            </a:endParaRPr>
          </a:p>
        </p:txBody>
      </p:sp>
      <p:sp>
        <p:nvSpPr>
          <p:cNvPr id="34" name="任意多边形 33"/>
          <p:cNvSpPr/>
          <p:nvPr>
            <p:custDataLst>
              <p:tags r:id="rId6"/>
            </p:custDataLst>
          </p:nvPr>
        </p:nvSpPr>
        <p:spPr bwMode="auto">
          <a:xfrm>
            <a:off x="3403644" y="2218386"/>
            <a:ext cx="1489811" cy="869495"/>
          </a:xfrm>
          <a:custGeom>
            <a:avLst/>
            <a:gdLst>
              <a:gd name="T0" fmla="*/ 691 w 963"/>
              <a:gd name="T1" fmla="*/ 0 h 562"/>
              <a:gd name="T2" fmla="*/ 691 w 963"/>
              <a:gd name="T3" fmla="*/ 95 h 562"/>
              <a:gd name="T4" fmla="*/ 434 w 963"/>
              <a:gd name="T5" fmla="*/ 95 h 562"/>
              <a:gd name="T6" fmla="*/ 390 w 963"/>
              <a:gd name="T7" fmla="*/ 116 h 562"/>
              <a:gd name="T8" fmla="*/ 23 w 963"/>
              <a:gd name="T9" fmla="*/ 482 h 562"/>
              <a:gd name="T10" fmla="*/ 12 w 963"/>
              <a:gd name="T11" fmla="*/ 551 h 562"/>
              <a:gd name="T12" fmla="*/ 28 w 963"/>
              <a:gd name="T13" fmla="*/ 499 h 562"/>
              <a:gd name="T14" fmla="*/ 113 w 963"/>
              <a:gd name="T15" fmla="*/ 465 h 562"/>
              <a:gd name="T16" fmla="*/ 674 w 963"/>
              <a:gd name="T17" fmla="*/ 465 h 562"/>
              <a:gd name="T18" fmla="*/ 674 w 963"/>
              <a:gd name="T19" fmla="*/ 562 h 562"/>
              <a:gd name="T20" fmla="*/ 963 w 963"/>
              <a:gd name="T21" fmla="*/ 273 h 562"/>
              <a:gd name="T22" fmla="*/ 691 w 963"/>
              <a:gd name="T23"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2">
                <a:moveTo>
                  <a:pt x="691" y="0"/>
                </a:moveTo>
                <a:cubicBezTo>
                  <a:pt x="691" y="95"/>
                  <a:pt x="691" y="95"/>
                  <a:pt x="691" y="95"/>
                </a:cubicBezTo>
                <a:cubicBezTo>
                  <a:pt x="434" y="95"/>
                  <a:pt x="434" y="95"/>
                  <a:pt x="434" y="95"/>
                </a:cubicBezTo>
                <a:cubicBezTo>
                  <a:pt x="434" y="95"/>
                  <a:pt x="412" y="93"/>
                  <a:pt x="390" y="116"/>
                </a:cubicBezTo>
                <a:cubicBezTo>
                  <a:pt x="368" y="138"/>
                  <a:pt x="23" y="482"/>
                  <a:pt x="23" y="482"/>
                </a:cubicBezTo>
                <a:cubicBezTo>
                  <a:pt x="23" y="482"/>
                  <a:pt x="0" y="504"/>
                  <a:pt x="12" y="551"/>
                </a:cubicBezTo>
                <a:cubicBezTo>
                  <a:pt x="12" y="551"/>
                  <a:pt x="8" y="520"/>
                  <a:pt x="28" y="499"/>
                </a:cubicBezTo>
                <a:cubicBezTo>
                  <a:pt x="49" y="479"/>
                  <a:pt x="81" y="466"/>
                  <a:pt x="113" y="465"/>
                </a:cubicBezTo>
                <a:cubicBezTo>
                  <a:pt x="146" y="465"/>
                  <a:pt x="674" y="465"/>
                  <a:pt x="674" y="465"/>
                </a:cubicBezTo>
                <a:cubicBezTo>
                  <a:pt x="674" y="562"/>
                  <a:pt x="674" y="562"/>
                  <a:pt x="674" y="562"/>
                </a:cubicBezTo>
                <a:cubicBezTo>
                  <a:pt x="963" y="273"/>
                  <a:pt x="963" y="273"/>
                  <a:pt x="963" y="273"/>
                </a:cubicBezTo>
                <a:cubicBezTo>
                  <a:pt x="691" y="0"/>
                  <a:pt x="691" y="0"/>
                  <a:pt x="691" y="0"/>
                </a:cubicBezTo>
              </a:path>
            </a:pathLst>
          </a:custGeom>
          <a:solidFill>
            <a:srgbClr val="1F74AD"/>
          </a:solidFill>
          <a:ln>
            <a:noFill/>
          </a:ln>
          <a:effectLst/>
          <a:extLst>
            <a:ext uri="{91240B29-F687-4F45-9708-019B960494DF}">
              <a14:hiddenLine xmlns:a14="http://schemas.microsoft.com/office/drawing/2010/main" w="9525">
                <a:solidFill>
                  <a:srgbClr val="000000"/>
                </a:solidFill>
                <a:round/>
              </a14:hiddenLine>
            </a:ext>
          </a:extLst>
        </p:spPr>
        <p:txBody>
          <a:bodyPr anchor="ctr"/>
          <a:p>
            <a:pPr algn="ctr"/>
            <a:r>
              <a:rPr lang="zh-CN" sz="1400" b="1">
                <a:solidFill>
                  <a:schemeClr val="bg1"/>
                </a:solidFill>
                <a:latin typeface="+mn-ea"/>
              </a:rPr>
              <a:t>地质数据</a:t>
            </a:r>
            <a:endParaRPr lang="zh-CN" sz="1400" b="1">
              <a:solidFill>
                <a:schemeClr val="bg1"/>
              </a:solidFill>
              <a:latin typeface="+mn-ea"/>
            </a:endParaRPr>
          </a:p>
        </p:txBody>
      </p:sp>
      <p:sp>
        <p:nvSpPr>
          <p:cNvPr id="47" name="任意多边形 46"/>
          <p:cNvSpPr/>
          <p:nvPr>
            <p:custDataLst>
              <p:tags r:id="rId7"/>
            </p:custDataLst>
          </p:nvPr>
        </p:nvSpPr>
        <p:spPr bwMode="auto">
          <a:xfrm>
            <a:off x="3241013" y="3187252"/>
            <a:ext cx="869495" cy="1489810"/>
          </a:xfrm>
          <a:custGeom>
            <a:avLst/>
            <a:gdLst>
              <a:gd name="T0" fmla="*/ 551 w 562"/>
              <a:gd name="T1" fmla="*/ 951 h 963"/>
              <a:gd name="T2" fmla="*/ 500 w 562"/>
              <a:gd name="T3" fmla="*/ 934 h 963"/>
              <a:gd name="T4" fmla="*/ 466 w 562"/>
              <a:gd name="T5" fmla="*/ 849 h 963"/>
              <a:gd name="T6" fmla="*/ 466 w 562"/>
              <a:gd name="T7" fmla="*/ 289 h 963"/>
              <a:gd name="T8" fmla="*/ 562 w 562"/>
              <a:gd name="T9" fmla="*/ 289 h 963"/>
              <a:gd name="T10" fmla="*/ 273 w 562"/>
              <a:gd name="T11" fmla="*/ 0 h 963"/>
              <a:gd name="T12" fmla="*/ 0 w 562"/>
              <a:gd name="T13" fmla="*/ 272 h 963"/>
              <a:gd name="T14" fmla="*/ 95 w 562"/>
              <a:gd name="T15" fmla="*/ 272 h 963"/>
              <a:gd name="T16" fmla="*/ 95 w 562"/>
              <a:gd name="T17" fmla="*/ 528 h 963"/>
              <a:gd name="T18" fmla="*/ 116 w 562"/>
              <a:gd name="T19" fmla="*/ 573 h 963"/>
              <a:gd name="T20" fmla="*/ 482 w 562"/>
              <a:gd name="T21" fmla="*/ 939 h 963"/>
              <a:gd name="T22" fmla="*/ 551 w 562"/>
              <a:gd name="T23" fmla="*/ 95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2" h="963">
                <a:moveTo>
                  <a:pt x="551" y="951"/>
                </a:moveTo>
                <a:cubicBezTo>
                  <a:pt x="551" y="951"/>
                  <a:pt x="520" y="955"/>
                  <a:pt x="500" y="934"/>
                </a:cubicBezTo>
                <a:cubicBezTo>
                  <a:pt x="479" y="914"/>
                  <a:pt x="466" y="881"/>
                  <a:pt x="466" y="849"/>
                </a:cubicBezTo>
                <a:cubicBezTo>
                  <a:pt x="465" y="817"/>
                  <a:pt x="466" y="289"/>
                  <a:pt x="466" y="289"/>
                </a:cubicBezTo>
                <a:cubicBezTo>
                  <a:pt x="562" y="289"/>
                  <a:pt x="562" y="289"/>
                  <a:pt x="562" y="289"/>
                </a:cubicBezTo>
                <a:cubicBezTo>
                  <a:pt x="273" y="0"/>
                  <a:pt x="273" y="0"/>
                  <a:pt x="273" y="0"/>
                </a:cubicBezTo>
                <a:cubicBezTo>
                  <a:pt x="0" y="272"/>
                  <a:pt x="0" y="272"/>
                  <a:pt x="0" y="272"/>
                </a:cubicBezTo>
                <a:cubicBezTo>
                  <a:pt x="95" y="272"/>
                  <a:pt x="95" y="272"/>
                  <a:pt x="95" y="272"/>
                </a:cubicBezTo>
                <a:cubicBezTo>
                  <a:pt x="95" y="528"/>
                  <a:pt x="95" y="528"/>
                  <a:pt x="95" y="528"/>
                </a:cubicBezTo>
                <a:cubicBezTo>
                  <a:pt x="95" y="528"/>
                  <a:pt x="93" y="551"/>
                  <a:pt x="116" y="573"/>
                </a:cubicBezTo>
                <a:cubicBezTo>
                  <a:pt x="138" y="595"/>
                  <a:pt x="482" y="939"/>
                  <a:pt x="482" y="939"/>
                </a:cubicBezTo>
                <a:cubicBezTo>
                  <a:pt x="482" y="939"/>
                  <a:pt x="504" y="963"/>
                  <a:pt x="551" y="951"/>
                </a:cubicBezTo>
                <a:close/>
              </a:path>
            </a:pathLst>
          </a:custGeom>
          <a:solidFill>
            <a:srgbClr val="69A35B"/>
          </a:solidFill>
          <a:ln>
            <a:noFill/>
          </a:ln>
        </p:spPr>
        <p:txBody>
          <a:bodyPr anchor="ctr"/>
          <a:p>
            <a:pPr algn="ctr"/>
            <a:r>
              <a:rPr lang="zh-CN" sz="1400" b="1">
                <a:solidFill>
                  <a:schemeClr val="bg1"/>
                </a:solidFill>
                <a:latin typeface="+mn-ea"/>
              </a:rPr>
              <a:t>施工实</a:t>
            </a:r>
            <a:endParaRPr lang="zh-CN" sz="1400" b="1">
              <a:solidFill>
                <a:schemeClr val="bg1"/>
              </a:solidFill>
              <a:latin typeface="+mn-ea"/>
            </a:endParaRPr>
          </a:p>
          <a:p>
            <a:pPr algn="ctr"/>
            <a:r>
              <a:rPr lang="zh-CN" sz="1400" b="1">
                <a:solidFill>
                  <a:schemeClr val="bg1"/>
                </a:solidFill>
                <a:latin typeface="+mn-ea"/>
              </a:rPr>
              <a:t>时数据</a:t>
            </a:r>
            <a:endParaRPr lang="zh-CN" sz="1400" b="1">
              <a:solidFill>
                <a:schemeClr val="bg1"/>
              </a:solidFill>
              <a:latin typeface="+mn-ea"/>
            </a:endParaRPr>
          </a:p>
        </p:txBody>
      </p:sp>
      <p:sp>
        <p:nvSpPr>
          <p:cNvPr id="48" name="任意多边形 47"/>
          <p:cNvSpPr/>
          <p:nvPr>
            <p:custDataLst>
              <p:tags r:id="rId8"/>
            </p:custDataLst>
          </p:nvPr>
        </p:nvSpPr>
        <p:spPr bwMode="auto">
          <a:xfrm>
            <a:off x="4209127" y="3957376"/>
            <a:ext cx="1489811" cy="867989"/>
          </a:xfrm>
          <a:custGeom>
            <a:avLst/>
            <a:gdLst>
              <a:gd name="T0" fmla="*/ 951 w 963"/>
              <a:gd name="T1" fmla="*/ 10 h 561"/>
              <a:gd name="T2" fmla="*/ 934 w 963"/>
              <a:gd name="T3" fmla="*/ 62 h 561"/>
              <a:gd name="T4" fmla="*/ 849 w 963"/>
              <a:gd name="T5" fmla="*/ 96 h 561"/>
              <a:gd name="T6" fmla="*/ 289 w 963"/>
              <a:gd name="T7" fmla="*/ 96 h 561"/>
              <a:gd name="T8" fmla="*/ 289 w 963"/>
              <a:gd name="T9" fmla="*/ 0 h 561"/>
              <a:gd name="T10" fmla="*/ 0 w 963"/>
              <a:gd name="T11" fmla="*/ 289 h 561"/>
              <a:gd name="T12" fmla="*/ 272 w 963"/>
              <a:gd name="T13" fmla="*/ 561 h 561"/>
              <a:gd name="T14" fmla="*/ 272 w 963"/>
              <a:gd name="T15" fmla="*/ 466 h 561"/>
              <a:gd name="T16" fmla="*/ 528 w 963"/>
              <a:gd name="T17" fmla="*/ 466 h 561"/>
              <a:gd name="T18" fmla="*/ 573 w 963"/>
              <a:gd name="T19" fmla="*/ 446 h 561"/>
              <a:gd name="T20" fmla="*/ 939 w 963"/>
              <a:gd name="T21" fmla="*/ 80 h 561"/>
              <a:gd name="T22" fmla="*/ 951 w 963"/>
              <a:gd name="T23" fmla="*/ 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1">
                <a:moveTo>
                  <a:pt x="951" y="10"/>
                </a:moveTo>
                <a:cubicBezTo>
                  <a:pt x="951" y="10"/>
                  <a:pt x="955" y="42"/>
                  <a:pt x="934" y="62"/>
                </a:cubicBezTo>
                <a:cubicBezTo>
                  <a:pt x="914" y="82"/>
                  <a:pt x="882" y="95"/>
                  <a:pt x="849" y="96"/>
                </a:cubicBezTo>
                <a:cubicBezTo>
                  <a:pt x="817" y="97"/>
                  <a:pt x="289" y="96"/>
                  <a:pt x="289" y="96"/>
                </a:cubicBezTo>
                <a:cubicBezTo>
                  <a:pt x="289" y="0"/>
                  <a:pt x="289" y="0"/>
                  <a:pt x="289" y="0"/>
                </a:cubicBezTo>
                <a:cubicBezTo>
                  <a:pt x="0" y="289"/>
                  <a:pt x="0" y="289"/>
                  <a:pt x="0" y="289"/>
                </a:cubicBezTo>
                <a:cubicBezTo>
                  <a:pt x="272" y="561"/>
                  <a:pt x="272" y="561"/>
                  <a:pt x="272" y="561"/>
                </a:cubicBezTo>
                <a:cubicBezTo>
                  <a:pt x="272" y="466"/>
                  <a:pt x="272" y="466"/>
                  <a:pt x="272" y="466"/>
                </a:cubicBezTo>
                <a:cubicBezTo>
                  <a:pt x="528" y="466"/>
                  <a:pt x="528" y="466"/>
                  <a:pt x="528" y="466"/>
                </a:cubicBezTo>
                <a:cubicBezTo>
                  <a:pt x="528" y="466"/>
                  <a:pt x="551" y="468"/>
                  <a:pt x="573" y="446"/>
                </a:cubicBezTo>
                <a:cubicBezTo>
                  <a:pt x="595" y="424"/>
                  <a:pt x="939" y="80"/>
                  <a:pt x="939" y="80"/>
                </a:cubicBezTo>
                <a:cubicBezTo>
                  <a:pt x="939" y="80"/>
                  <a:pt x="963" y="57"/>
                  <a:pt x="951" y="10"/>
                </a:cubicBezTo>
                <a:close/>
              </a:path>
            </a:pathLst>
          </a:custGeom>
          <a:solidFill>
            <a:srgbClr val="1AA3AA"/>
          </a:solidFill>
          <a:ln>
            <a:noFill/>
          </a:ln>
          <a:extLst>
            <a:ext uri="{91240B29-F687-4F45-9708-019B960494DF}">
              <a14:hiddenLine xmlns:a14="http://schemas.microsoft.com/office/drawing/2010/main" w="9525">
                <a:solidFill>
                  <a:srgbClr val="000000"/>
                </a:solidFill>
                <a:round/>
              </a14:hiddenLine>
            </a:ext>
          </a:extLst>
        </p:spPr>
        <p:txBody>
          <a:bodyPr anchor="ctr"/>
          <a:p>
            <a:pPr algn="ctr"/>
            <a:r>
              <a:rPr lang="zh-CN" sz="1400" b="1">
                <a:solidFill>
                  <a:schemeClr val="bg1"/>
                </a:solidFill>
                <a:latin typeface="+mn-ea"/>
              </a:rPr>
              <a:t>设计数据</a:t>
            </a:r>
            <a:endParaRPr lang="zh-CN" sz="1400" b="1">
              <a:solidFill>
                <a:schemeClr val="bg1"/>
              </a:solidFill>
              <a:latin typeface="+mn-ea"/>
            </a:endParaRPr>
          </a:p>
        </p:txBody>
      </p:sp>
      <p:sp>
        <p:nvSpPr>
          <p:cNvPr id="49" name="任意多边形 48"/>
          <p:cNvSpPr/>
          <p:nvPr>
            <p:custDataLst>
              <p:tags r:id="rId9"/>
            </p:custDataLst>
          </p:nvPr>
        </p:nvSpPr>
        <p:spPr bwMode="auto">
          <a:xfrm>
            <a:off x="5002588" y="2373465"/>
            <a:ext cx="867990" cy="1489810"/>
          </a:xfrm>
          <a:custGeom>
            <a:avLst/>
            <a:gdLst>
              <a:gd name="T0" fmla="*/ 10 w 561"/>
              <a:gd name="T1" fmla="*/ 12 h 963"/>
              <a:gd name="T2" fmla="*/ 62 w 561"/>
              <a:gd name="T3" fmla="*/ 29 h 963"/>
              <a:gd name="T4" fmla="*/ 96 w 561"/>
              <a:gd name="T5" fmla="*/ 114 h 963"/>
              <a:gd name="T6" fmla="*/ 96 w 561"/>
              <a:gd name="T7" fmla="*/ 674 h 963"/>
              <a:gd name="T8" fmla="*/ 0 w 561"/>
              <a:gd name="T9" fmla="*/ 674 h 963"/>
              <a:gd name="T10" fmla="*/ 289 w 561"/>
              <a:gd name="T11" fmla="*/ 963 h 963"/>
              <a:gd name="T12" fmla="*/ 561 w 561"/>
              <a:gd name="T13" fmla="*/ 691 h 963"/>
              <a:gd name="T14" fmla="*/ 466 w 561"/>
              <a:gd name="T15" fmla="*/ 691 h 963"/>
              <a:gd name="T16" fmla="*/ 466 w 561"/>
              <a:gd name="T17" fmla="*/ 435 h 963"/>
              <a:gd name="T18" fmla="*/ 446 w 561"/>
              <a:gd name="T19" fmla="*/ 390 h 963"/>
              <a:gd name="T20" fmla="*/ 80 w 561"/>
              <a:gd name="T21" fmla="*/ 24 h 963"/>
              <a:gd name="T22" fmla="*/ 10 w 561"/>
              <a:gd name="T23" fmla="*/ 1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963">
                <a:moveTo>
                  <a:pt x="10" y="12"/>
                </a:moveTo>
                <a:cubicBezTo>
                  <a:pt x="10" y="12"/>
                  <a:pt x="42" y="8"/>
                  <a:pt x="62" y="29"/>
                </a:cubicBezTo>
                <a:cubicBezTo>
                  <a:pt x="82" y="49"/>
                  <a:pt x="95" y="81"/>
                  <a:pt x="96" y="114"/>
                </a:cubicBezTo>
                <a:cubicBezTo>
                  <a:pt x="97" y="146"/>
                  <a:pt x="96" y="674"/>
                  <a:pt x="96" y="674"/>
                </a:cubicBezTo>
                <a:cubicBezTo>
                  <a:pt x="0" y="674"/>
                  <a:pt x="0" y="674"/>
                  <a:pt x="0" y="674"/>
                </a:cubicBezTo>
                <a:cubicBezTo>
                  <a:pt x="289" y="963"/>
                  <a:pt x="289" y="963"/>
                  <a:pt x="289" y="963"/>
                </a:cubicBezTo>
                <a:cubicBezTo>
                  <a:pt x="561" y="691"/>
                  <a:pt x="561" y="691"/>
                  <a:pt x="561" y="691"/>
                </a:cubicBezTo>
                <a:cubicBezTo>
                  <a:pt x="466" y="691"/>
                  <a:pt x="466" y="691"/>
                  <a:pt x="466" y="691"/>
                </a:cubicBezTo>
                <a:cubicBezTo>
                  <a:pt x="466" y="435"/>
                  <a:pt x="466" y="435"/>
                  <a:pt x="466" y="435"/>
                </a:cubicBezTo>
                <a:cubicBezTo>
                  <a:pt x="466" y="435"/>
                  <a:pt x="468" y="412"/>
                  <a:pt x="446" y="390"/>
                </a:cubicBezTo>
                <a:cubicBezTo>
                  <a:pt x="424" y="368"/>
                  <a:pt x="80" y="24"/>
                  <a:pt x="80" y="24"/>
                </a:cubicBezTo>
                <a:cubicBezTo>
                  <a:pt x="80" y="24"/>
                  <a:pt x="57" y="0"/>
                  <a:pt x="10" y="12"/>
                </a:cubicBezTo>
                <a:close/>
              </a:path>
            </a:pathLst>
          </a:custGeom>
          <a:solidFill>
            <a:srgbClr val="3498DB"/>
          </a:solidFill>
          <a:ln>
            <a:noFill/>
          </a:ln>
        </p:spPr>
        <p:txBody>
          <a:bodyPr anchor="ctr"/>
          <a:p>
            <a:pPr algn="ctr"/>
            <a:r>
              <a:rPr lang="zh-CN" sz="1400" b="1">
                <a:solidFill>
                  <a:schemeClr val="bg1"/>
                </a:solidFill>
                <a:latin typeface="+mn-ea"/>
              </a:rPr>
              <a:t>建筑物数据</a:t>
            </a:r>
            <a:endParaRPr lang="zh-CN" sz="1400" b="1">
              <a:solidFill>
                <a:schemeClr val="bg1"/>
              </a:solidFill>
              <a:latin typeface="+mn-ea"/>
            </a:endParaRPr>
          </a:p>
        </p:txBody>
      </p:sp>
      <p:sp>
        <p:nvSpPr>
          <p:cNvPr id="54" name="TextBox 7"/>
          <p:cNvSpPr/>
          <p:nvPr>
            <p:custDataLst>
              <p:tags r:id="rId10"/>
            </p:custDataLst>
          </p:nvPr>
        </p:nvSpPr>
        <p:spPr bwMode="auto">
          <a:xfrm>
            <a:off x="1573954" y="2074397"/>
            <a:ext cx="828686" cy="742688"/>
          </a:xfrm>
          <a:prstGeom prst="rect">
            <a:avLst/>
          </a:prstGeom>
          <a:solidFill>
            <a:srgbClr val="1F74AD"/>
          </a:solidFill>
          <a:ln>
            <a:noFill/>
          </a:ln>
        </p:spPr>
        <p:txBody>
          <a:bodyPr anchor="ctr"/>
          <a:p>
            <a:pPr algn="ctr"/>
            <a:endParaRPr lang="zh-CN" altLang="en-US" sz="1350" dirty="0">
              <a:solidFill>
                <a:srgbClr val="000000"/>
              </a:solidFill>
              <a:latin typeface="+mn-ea"/>
            </a:endParaRPr>
          </a:p>
        </p:txBody>
      </p:sp>
      <p:sp>
        <p:nvSpPr>
          <p:cNvPr id="55" name="TextBox 8"/>
          <p:cNvSpPr/>
          <p:nvPr>
            <p:custDataLst>
              <p:tags r:id="rId11"/>
            </p:custDataLst>
          </p:nvPr>
        </p:nvSpPr>
        <p:spPr bwMode="auto">
          <a:xfrm>
            <a:off x="6486826" y="2007637"/>
            <a:ext cx="828686" cy="742688"/>
          </a:xfrm>
          <a:prstGeom prst="rect">
            <a:avLst/>
          </a:prstGeom>
          <a:solidFill>
            <a:srgbClr val="3498DB"/>
          </a:solidFill>
          <a:ln>
            <a:noFill/>
          </a:ln>
        </p:spPr>
        <p:txBody>
          <a:bodyPr anchor="ctr"/>
          <a:p>
            <a:pPr algn="ctr"/>
            <a:endParaRPr lang="zh-CN" altLang="en-US" sz="1350" dirty="0">
              <a:solidFill>
                <a:srgbClr val="000000"/>
              </a:solidFill>
              <a:latin typeface="+mn-ea"/>
            </a:endParaRPr>
          </a:p>
        </p:txBody>
      </p:sp>
      <p:sp>
        <p:nvSpPr>
          <p:cNvPr id="56" name="TextBox 9"/>
          <p:cNvSpPr/>
          <p:nvPr>
            <p:custDataLst>
              <p:tags r:id="rId12"/>
            </p:custDataLst>
          </p:nvPr>
        </p:nvSpPr>
        <p:spPr bwMode="auto">
          <a:xfrm>
            <a:off x="1573954" y="3802345"/>
            <a:ext cx="828686" cy="742688"/>
          </a:xfrm>
          <a:prstGeom prst="rect">
            <a:avLst/>
          </a:prstGeom>
          <a:solidFill>
            <a:srgbClr val="69A35B"/>
          </a:solidFill>
          <a:ln>
            <a:noFill/>
          </a:ln>
        </p:spPr>
        <p:txBody>
          <a:bodyPr anchor="ctr"/>
          <a:p>
            <a:pPr algn="ctr"/>
            <a:endParaRPr lang="zh-CN" altLang="en-US" sz="1350" dirty="0">
              <a:solidFill>
                <a:srgbClr val="000000"/>
              </a:solidFill>
              <a:latin typeface="+mn-ea"/>
            </a:endParaRPr>
          </a:p>
        </p:txBody>
      </p:sp>
      <p:sp>
        <p:nvSpPr>
          <p:cNvPr id="57" name="TextBox 10"/>
          <p:cNvSpPr/>
          <p:nvPr>
            <p:custDataLst>
              <p:tags r:id="rId13"/>
            </p:custDataLst>
          </p:nvPr>
        </p:nvSpPr>
        <p:spPr bwMode="auto">
          <a:xfrm>
            <a:off x="6486826" y="3800257"/>
            <a:ext cx="828686" cy="742688"/>
          </a:xfrm>
          <a:prstGeom prst="rect">
            <a:avLst/>
          </a:prstGeom>
          <a:solidFill>
            <a:srgbClr val="1AA3AA"/>
          </a:solidFill>
          <a:ln>
            <a:noFill/>
          </a:ln>
        </p:spPr>
        <p:txBody>
          <a:bodyPr anchor="ctr"/>
          <a:p>
            <a:pPr algn="ctr"/>
            <a:endParaRPr lang="zh-CN" altLang="en-US" sz="1350" dirty="0">
              <a:solidFill>
                <a:srgbClr val="000000"/>
              </a:solidFill>
              <a:latin typeface="+mn-ea"/>
            </a:endParaRPr>
          </a:p>
        </p:txBody>
      </p:sp>
      <p:sp>
        <p:nvSpPr>
          <p:cNvPr id="58" name="任意多边形 57"/>
          <p:cNvSpPr/>
          <p:nvPr>
            <p:custDataLst>
              <p:tags r:id="rId14"/>
            </p:custDataLst>
          </p:nvPr>
        </p:nvSpPr>
        <p:spPr bwMode="auto">
          <a:xfrm>
            <a:off x="1828577" y="2280411"/>
            <a:ext cx="334565" cy="334566"/>
          </a:xfrm>
          <a:custGeom>
            <a:avLst/>
            <a:gdLst>
              <a:gd name="T0" fmla="*/ 689 w 791"/>
              <a:gd name="T1" fmla="*/ 131 h 792"/>
              <a:gd name="T2" fmla="*/ 0 w 791"/>
              <a:gd name="T3" fmla="*/ 412 h 792"/>
              <a:gd name="T4" fmla="*/ 8 w 791"/>
              <a:gd name="T5" fmla="*/ 477 h 792"/>
              <a:gd name="T6" fmla="*/ 57 w 791"/>
              <a:gd name="T7" fmla="*/ 601 h 792"/>
              <a:gd name="T8" fmla="*/ 639 w 791"/>
              <a:gd name="T9" fmla="*/ 606 h 792"/>
              <a:gd name="T10" fmla="*/ 581 w 791"/>
              <a:gd name="T11" fmla="*/ 622 h 792"/>
              <a:gd name="T12" fmla="*/ 69 w 791"/>
              <a:gd name="T13" fmla="*/ 594 h 792"/>
              <a:gd name="T14" fmla="*/ 388 w 791"/>
              <a:gd name="T15" fmla="*/ 545 h 792"/>
              <a:gd name="T16" fmla="*/ 64 w 791"/>
              <a:gd name="T17" fmla="*/ 483 h 792"/>
              <a:gd name="T18" fmla="*/ 144 w 791"/>
              <a:gd name="T19" fmla="*/ 271 h 792"/>
              <a:gd name="T20" fmla="*/ 186 w 791"/>
              <a:gd name="T21" fmla="*/ 341 h 792"/>
              <a:gd name="T22" fmla="*/ 184 w 791"/>
              <a:gd name="T23" fmla="*/ 384 h 792"/>
              <a:gd name="T24" fmla="*/ 288 w 791"/>
              <a:gd name="T25" fmla="*/ 338 h 792"/>
              <a:gd name="T26" fmla="*/ 218 w 791"/>
              <a:gd name="T27" fmla="*/ 519 h 792"/>
              <a:gd name="T28" fmla="*/ 351 w 791"/>
              <a:gd name="T29" fmla="*/ 396 h 792"/>
              <a:gd name="T30" fmla="*/ 316 w 791"/>
              <a:gd name="T31" fmla="*/ 352 h 792"/>
              <a:gd name="T32" fmla="*/ 513 w 791"/>
              <a:gd name="T33" fmla="*/ 120 h 792"/>
              <a:gd name="T34" fmla="*/ 584 w 791"/>
              <a:gd name="T35" fmla="*/ 259 h 792"/>
              <a:gd name="T36" fmla="*/ 610 w 791"/>
              <a:gd name="T37" fmla="*/ 485 h 792"/>
              <a:gd name="T38" fmla="*/ 542 w 791"/>
              <a:gd name="T39" fmla="*/ 632 h 792"/>
              <a:gd name="T40" fmla="*/ 398 w 791"/>
              <a:gd name="T41" fmla="*/ 616 h 792"/>
              <a:gd name="T42" fmla="*/ 487 w 791"/>
              <a:gd name="T43" fmla="*/ 496 h 792"/>
              <a:gd name="T44" fmla="*/ 582 w 791"/>
              <a:gd name="T45" fmla="*/ 582 h 792"/>
              <a:gd name="T46" fmla="*/ 392 w 791"/>
              <a:gd name="T47" fmla="*/ 424 h 792"/>
              <a:gd name="T48" fmla="*/ 402 w 791"/>
              <a:gd name="T49" fmla="*/ 461 h 792"/>
              <a:gd name="T50" fmla="*/ 480 w 791"/>
              <a:gd name="T51" fmla="*/ 414 h 792"/>
              <a:gd name="T52" fmla="*/ 575 w 791"/>
              <a:gd name="T53" fmla="*/ 505 h 792"/>
              <a:gd name="T54" fmla="*/ 433 w 791"/>
              <a:gd name="T55" fmla="*/ 519 h 792"/>
              <a:gd name="T56" fmla="*/ 534 w 791"/>
              <a:gd name="T57" fmla="*/ 465 h 792"/>
              <a:gd name="T58" fmla="*/ 402 w 791"/>
              <a:gd name="T59" fmla="*/ 540 h 792"/>
              <a:gd name="T60" fmla="*/ 539 w 791"/>
              <a:gd name="T61" fmla="*/ 119 h 792"/>
              <a:gd name="T62" fmla="*/ 500 w 791"/>
              <a:gd name="T63" fmla="*/ 146 h 792"/>
              <a:gd name="T64" fmla="*/ 504 w 791"/>
              <a:gd name="T65" fmla="*/ 174 h 792"/>
              <a:gd name="T66" fmla="*/ 468 w 791"/>
              <a:gd name="T67" fmla="*/ 162 h 792"/>
              <a:gd name="T68" fmla="*/ 478 w 791"/>
              <a:gd name="T69" fmla="*/ 225 h 792"/>
              <a:gd name="T70" fmla="*/ 527 w 791"/>
              <a:gd name="T71" fmla="*/ 144 h 792"/>
              <a:gd name="T72" fmla="*/ 430 w 791"/>
              <a:gd name="T73" fmla="*/ 194 h 792"/>
              <a:gd name="T74" fmla="*/ 429 w 791"/>
              <a:gd name="T75" fmla="*/ 255 h 792"/>
              <a:gd name="T76" fmla="*/ 402 w 791"/>
              <a:gd name="T77" fmla="*/ 368 h 792"/>
              <a:gd name="T78" fmla="*/ 502 w 791"/>
              <a:gd name="T79" fmla="*/ 662 h 792"/>
              <a:gd name="T80" fmla="*/ 521 w 791"/>
              <a:gd name="T81" fmla="*/ 670 h 792"/>
              <a:gd name="T82" fmla="*/ 479 w 791"/>
              <a:gd name="T83" fmla="*/ 615 h 792"/>
              <a:gd name="T84" fmla="*/ 553 w 791"/>
              <a:gd name="T85" fmla="*/ 130 h 792"/>
              <a:gd name="T86" fmla="*/ 434 w 791"/>
              <a:gd name="T87" fmla="*/ 16 h 792"/>
              <a:gd name="T88" fmla="*/ 511 w 791"/>
              <a:gd name="T89" fmla="*/ 32 h 792"/>
              <a:gd name="T90" fmla="*/ 519 w 791"/>
              <a:gd name="T91" fmla="*/ 71 h 792"/>
              <a:gd name="T92" fmla="*/ 446 w 791"/>
              <a:gd name="T93" fmla="*/ 161 h 792"/>
              <a:gd name="T94" fmla="*/ 398 w 791"/>
              <a:gd name="T95" fmla="*/ 260 h 792"/>
              <a:gd name="T96" fmla="*/ 314 w 791"/>
              <a:gd name="T97" fmla="*/ 338 h 792"/>
              <a:gd name="T98" fmla="*/ 269 w 791"/>
              <a:gd name="T99" fmla="*/ 307 h 792"/>
              <a:gd name="T100" fmla="*/ 144 w 791"/>
              <a:gd name="T101" fmla="*/ 242 h 792"/>
              <a:gd name="T102" fmla="*/ 46 w 791"/>
              <a:gd name="T103" fmla="*/ 402 h 792"/>
              <a:gd name="T104" fmla="*/ 65 w 791"/>
              <a:gd name="T105" fmla="*/ 403 h 792"/>
              <a:gd name="T106" fmla="*/ 39 w 791"/>
              <a:gd name="T107" fmla="*/ 527 h 792"/>
              <a:gd name="T108" fmla="*/ 24 w 791"/>
              <a:gd name="T109" fmla="*/ 484 h 792"/>
              <a:gd name="T110" fmla="*/ 14 w 791"/>
              <a:gd name="T111" fmla="*/ 413 h 792"/>
              <a:gd name="T112" fmla="*/ 458 w 791"/>
              <a:gd name="T113" fmla="*/ 772 h 792"/>
              <a:gd name="T114" fmla="*/ 585 w 791"/>
              <a:gd name="T115" fmla="*/ 67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1" h="792">
                <a:moveTo>
                  <a:pt x="691" y="658"/>
                </a:moveTo>
                <a:cubicBezTo>
                  <a:pt x="724" y="621"/>
                  <a:pt x="751" y="577"/>
                  <a:pt x="768" y="529"/>
                </a:cubicBezTo>
                <a:cubicBezTo>
                  <a:pt x="768" y="528"/>
                  <a:pt x="769" y="528"/>
                  <a:pt x="769" y="527"/>
                </a:cubicBezTo>
                <a:cubicBezTo>
                  <a:pt x="783" y="486"/>
                  <a:pt x="791" y="442"/>
                  <a:pt x="791" y="396"/>
                </a:cubicBezTo>
                <a:cubicBezTo>
                  <a:pt x="791" y="350"/>
                  <a:pt x="783" y="306"/>
                  <a:pt x="769" y="265"/>
                </a:cubicBezTo>
                <a:cubicBezTo>
                  <a:pt x="769" y="264"/>
                  <a:pt x="768" y="264"/>
                  <a:pt x="768" y="263"/>
                </a:cubicBezTo>
                <a:cubicBezTo>
                  <a:pt x="751" y="215"/>
                  <a:pt x="724" y="171"/>
                  <a:pt x="691" y="133"/>
                </a:cubicBezTo>
                <a:cubicBezTo>
                  <a:pt x="691" y="133"/>
                  <a:pt x="690" y="132"/>
                  <a:pt x="689" y="131"/>
                </a:cubicBezTo>
                <a:cubicBezTo>
                  <a:pt x="651" y="89"/>
                  <a:pt x="604" y="55"/>
                  <a:pt x="551" y="32"/>
                </a:cubicBezTo>
                <a:cubicBezTo>
                  <a:pt x="551" y="32"/>
                  <a:pt x="550" y="32"/>
                  <a:pt x="550" y="32"/>
                </a:cubicBezTo>
                <a:cubicBezTo>
                  <a:pt x="504" y="12"/>
                  <a:pt x="456" y="2"/>
                  <a:pt x="406" y="0"/>
                </a:cubicBezTo>
                <a:cubicBezTo>
                  <a:pt x="406" y="0"/>
                  <a:pt x="406" y="0"/>
                  <a:pt x="406" y="0"/>
                </a:cubicBezTo>
                <a:cubicBezTo>
                  <a:pt x="402" y="0"/>
                  <a:pt x="399" y="0"/>
                  <a:pt x="395" y="0"/>
                </a:cubicBezTo>
                <a:cubicBezTo>
                  <a:pt x="177" y="0"/>
                  <a:pt x="0" y="178"/>
                  <a:pt x="0" y="396"/>
                </a:cubicBezTo>
                <a:cubicBezTo>
                  <a:pt x="0" y="400"/>
                  <a:pt x="0" y="404"/>
                  <a:pt x="0" y="408"/>
                </a:cubicBezTo>
                <a:cubicBezTo>
                  <a:pt x="0" y="409"/>
                  <a:pt x="0" y="411"/>
                  <a:pt x="0" y="412"/>
                </a:cubicBezTo>
                <a:cubicBezTo>
                  <a:pt x="0" y="415"/>
                  <a:pt x="0" y="418"/>
                  <a:pt x="0" y="421"/>
                </a:cubicBezTo>
                <a:cubicBezTo>
                  <a:pt x="1" y="422"/>
                  <a:pt x="1" y="423"/>
                  <a:pt x="1" y="424"/>
                </a:cubicBezTo>
                <a:cubicBezTo>
                  <a:pt x="1" y="433"/>
                  <a:pt x="2" y="441"/>
                  <a:pt x="3" y="449"/>
                </a:cubicBezTo>
                <a:cubicBezTo>
                  <a:pt x="3" y="450"/>
                  <a:pt x="3" y="451"/>
                  <a:pt x="4" y="451"/>
                </a:cubicBezTo>
                <a:cubicBezTo>
                  <a:pt x="4" y="455"/>
                  <a:pt x="5" y="459"/>
                  <a:pt x="5" y="462"/>
                </a:cubicBezTo>
                <a:cubicBezTo>
                  <a:pt x="5" y="463"/>
                  <a:pt x="5" y="463"/>
                  <a:pt x="6" y="464"/>
                </a:cubicBezTo>
                <a:cubicBezTo>
                  <a:pt x="6" y="468"/>
                  <a:pt x="7" y="472"/>
                  <a:pt x="8" y="476"/>
                </a:cubicBezTo>
                <a:cubicBezTo>
                  <a:pt x="8" y="477"/>
                  <a:pt x="8" y="477"/>
                  <a:pt x="8" y="477"/>
                </a:cubicBezTo>
                <a:cubicBezTo>
                  <a:pt x="9" y="481"/>
                  <a:pt x="10" y="485"/>
                  <a:pt x="10" y="488"/>
                </a:cubicBezTo>
                <a:cubicBezTo>
                  <a:pt x="11" y="489"/>
                  <a:pt x="11" y="491"/>
                  <a:pt x="11" y="492"/>
                </a:cubicBezTo>
                <a:cubicBezTo>
                  <a:pt x="12" y="494"/>
                  <a:pt x="13" y="497"/>
                  <a:pt x="14" y="500"/>
                </a:cubicBezTo>
                <a:cubicBezTo>
                  <a:pt x="14" y="501"/>
                  <a:pt x="14" y="503"/>
                  <a:pt x="15" y="504"/>
                </a:cubicBezTo>
                <a:cubicBezTo>
                  <a:pt x="16" y="507"/>
                  <a:pt x="17" y="511"/>
                  <a:pt x="18" y="514"/>
                </a:cubicBezTo>
                <a:cubicBezTo>
                  <a:pt x="18" y="516"/>
                  <a:pt x="19" y="518"/>
                  <a:pt x="20" y="521"/>
                </a:cubicBezTo>
                <a:cubicBezTo>
                  <a:pt x="20" y="522"/>
                  <a:pt x="21" y="523"/>
                  <a:pt x="21" y="524"/>
                </a:cubicBezTo>
                <a:cubicBezTo>
                  <a:pt x="30" y="551"/>
                  <a:pt x="42" y="577"/>
                  <a:pt x="57" y="601"/>
                </a:cubicBezTo>
                <a:cubicBezTo>
                  <a:pt x="57" y="602"/>
                  <a:pt x="58" y="602"/>
                  <a:pt x="58" y="602"/>
                </a:cubicBezTo>
                <a:cubicBezTo>
                  <a:pt x="70" y="622"/>
                  <a:pt x="84" y="641"/>
                  <a:pt x="100" y="659"/>
                </a:cubicBezTo>
                <a:cubicBezTo>
                  <a:pt x="100" y="659"/>
                  <a:pt x="101" y="660"/>
                  <a:pt x="102" y="661"/>
                </a:cubicBezTo>
                <a:cubicBezTo>
                  <a:pt x="174" y="741"/>
                  <a:pt x="279" y="792"/>
                  <a:pt x="395" y="792"/>
                </a:cubicBezTo>
                <a:cubicBezTo>
                  <a:pt x="512" y="792"/>
                  <a:pt x="617" y="741"/>
                  <a:pt x="689" y="661"/>
                </a:cubicBezTo>
                <a:cubicBezTo>
                  <a:pt x="690" y="660"/>
                  <a:pt x="691" y="659"/>
                  <a:pt x="691" y="658"/>
                </a:cubicBezTo>
                <a:moveTo>
                  <a:pt x="652" y="610"/>
                </a:moveTo>
                <a:cubicBezTo>
                  <a:pt x="649" y="606"/>
                  <a:pt x="644" y="604"/>
                  <a:pt x="639" y="606"/>
                </a:cubicBezTo>
                <a:cubicBezTo>
                  <a:pt x="635" y="609"/>
                  <a:pt x="634" y="613"/>
                  <a:pt x="632" y="618"/>
                </a:cubicBezTo>
                <a:cubicBezTo>
                  <a:pt x="632" y="620"/>
                  <a:pt x="631" y="623"/>
                  <a:pt x="630" y="626"/>
                </a:cubicBezTo>
                <a:cubicBezTo>
                  <a:pt x="628" y="629"/>
                  <a:pt x="626" y="633"/>
                  <a:pt x="624" y="637"/>
                </a:cubicBezTo>
                <a:cubicBezTo>
                  <a:pt x="622" y="642"/>
                  <a:pt x="620" y="645"/>
                  <a:pt x="620" y="647"/>
                </a:cubicBezTo>
                <a:cubicBezTo>
                  <a:pt x="620" y="648"/>
                  <a:pt x="620" y="648"/>
                  <a:pt x="620" y="648"/>
                </a:cubicBezTo>
                <a:cubicBezTo>
                  <a:pt x="551" y="648"/>
                  <a:pt x="551" y="648"/>
                  <a:pt x="551" y="648"/>
                </a:cubicBezTo>
                <a:cubicBezTo>
                  <a:pt x="551" y="646"/>
                  <a:pt x="552" y="645"/>
                  <a:pt x="553" y="643"/>
                </a:cubicBezTo>
                <a:cubicBezTo>
                  <a:pt x="563" y="639"/>
                  <a:pt x="573" y="632"/>
                  <a:pt x="581" y="622"/>
                </a:cubicBezTo>
                <a:cubicBezTo>
                  <a:pt x="593" y="609"/>
                  <a:pt x="598" y="593"/>
                  <a:pt x="596" y="579"/>
                </a:cubicBezTo>
                <a:cubicBezTo>
                  <a:pt x="594" y="569"/>
                  <a:pt x="590" y="550"/>
                  <a:pt x="585" y="533"/>
                </a:cubicBezTo>
                <a:cubicBezTo>
                  <a:pt x="752" y="533"/>
                  <a:pt x="752" y="533"/>
                  <a:pt x="752" y="533"/>
                </a:cubicBezTo>
                <a:cubicBezTo>
                  <a:pt x="735" y="575"/>
                  <a:pt x="711" y="614"/>
                  <a:pt x="682" y="648"/>
                </a:cubicBezTo>
                <a:cubicBezTo>
                  <a:pt x="640" y="648"/>
                  <a:pt x="640" y="648"/>
                  <a:pt x="640" y="648"/>
                </a:cubicBezTo>
                <a:cubicBezTo>
                  <a:pt x="644" y="644"/>
                  <a:pt x="648" y="639"/>
                  <a:pt x="649" y="637"/>
                </a:cubicBezTo>
                <a:cubicBezTo>
                  <a:pt x="653" y="632"/>
                  <a:pt x="655" y="617"/>
                  <a:pt x="652" y="610"/>
                </a:cubicBezTo>
                <a:moveTo>
                  <a:pt x="69" y="594"/>
                </a:moveTo>
                <a:cubicBezTo>
                  <a:pt x="61" y="570"/>
                  <a:pt x="54" y="550"/>
                  <a:pt x="49" y="533"/>
                </a:cubicBezTo>
                <a:cubicBezTo>
                  <a:pt x="206" y="533"/>
                  <a:pt x="206" y="533"/>
                  <a:pt x="206" y="533"/>
                </a:cubicBezTo>
                <a:cubicBezTo>
                  <a:pt x="214" y="574"/>
                  <a:pt x="225" y="613"/>
                  <a:pt x="240" y="648"/>
                </a:cubicBezTo>
                <a:cubicBezTo>
                  <a:pt x="109" y="648"/>
                  <a:pt x="109" y="648"/>
                  <a:pt x="109" y="648"/>
                </a:cubicBezTo>
                <a:cubicBezTo>
                  <a:pt x="94" y="631"/>
                  <a:pt x="81" y="613"/>
                  <a:pt x="69" y="594"/>
                </a:cubicBezTo>
                <a:moveTo>
                  <a:pt x="220" y="533"/>
                </a:moveTo>
                <a:cubicBezTo>
                  <a:pt x="388" y="533"/>
                  <a:pt x="388" y="533"/>
                  <a:pt x="388" y="533"/>
                </a:cubicBezTo>
                <a:cubicBezTo>
                  <a:pt x="388" y="545"/>
                  <a:pt x="388" y="545"/>
                  <a:pt x="388" y="545"/>
                </a:cubicBezTo>
                <a:cubicBezTo>
                  <a:pt x="378" y="549"/>
                  <a:pt x="369" y="555"/>
                  <a:pt x="371" y="567"/>
                </a:cubicBezTo>
                <a:cubicBezTo>
                  <a:pt x="377" y="608"/>
                  <a:pt x="384" y="621"/>
                  <a:pt x="388" y="626"/>
                </a:cubicBezTo>
                <a:cubicBezTo>
                  <a:pt x="388" y="648"/>
                  <a:pt x="388" y="648"/>
                  <a:pt x="388" y="648"/>
                </a:cubicBezTo>
                <a:cubicBezTo>
                  <a:pt x="255" y="648"/>
                  <a:pt x="255" y="648"/>
                  <a:pt x="255" y="648"/>
                </a:cubicBezTo>
                <a:cubicBezTo>
                  <a:pt x="240" y="614"/>
                  <a:pt x="228" y="575"/>
                  <a:pt x="220" y="533"/>
                </a:cubicBezTo>
                <a:moveTo>
                  <a:pt x="61" y="426"/>
                </a:moveTo>
                <a:cubicBezTo>
                  <a:pt x="64" y="439"/>
                  <a:pt x="68" y="461"/>
                  <a:pt x="66" y="475"/>
                </a:cubicBezTo>
                <a:cubicBezTo>
                  <a:pt x="65" y="481"/>
                  <a:pt x="64" y="483"/>
                  <a:pt x="64" y="483"/>
                </a:cubicBezTo>
                <a:cubicBezTo>
                  <a:pt x="58" y="478"/>
                  <a:pt x="58" y="445"/>
                  <a:pt x="61" y="426"/>
                </a:cubicBezTo>
                <a:moveTo>
                  <a:pt x="51" y="389"/>
                </a:moveTo>
                <a:cubicBezTo>
                  <a:pt x="54" y="382"/>
                  <a:pt x="58" y="374"/>
                  <a:pt x="61" y="366"/>
                </a:cubicBezTo>
                <a:cubicBezTo>
                  <a:pt x="89" y="303"/>
                  <a:pt x="106" y="280"/>
                  <a:pt x="107" y="279"/>
                </a:cubicBezTo>
                <a:cubicBezTo>
                  <a:pt x="107" y="278"/>
                  <a:pt x="108" y="277"/>
                  <a:pt x="108" y="276"/>
                </a:cubicBezTo>
                <a:cubicBezTo>
                  <a:pt x="108" y="275"/>
                  <a:pt x="109" y="260"/>
                  <a:pt x="110" y="246"/>
                </a:cubicBezTo>
                <a:cubicBezTo>
                  <a:pt x="119" y="249"/>
                  <a:pt x="128" y="251"/>
                  <a:pt x="134" y="251"/>
                </a:cubicBezTo>
                <a:cubicBezTo>
                  <a:pt x="140" y="264"/>
                  <a:pt x="142" y="269"/>
                  <a:pt x="144" y="271"/>
                </a:cubicBezTo>
                <a:cubicBezTo>
                  <a:pt x="144" y="273"/>
                  <a:pt x="145" y="277"/>
                  <a:pt x="145" y="281"/>
                </a:cubicBezTo>
                <a:cubicBezTo>
                  <a:pt x="152" y="337"/>
                  <a:pt x="157" y="354"/>
                  <a:pt x="168" y="354"/>
                </a:cubicBezTo>
                <a:cubicBezTo>
                  <a:pt x="170" y="354"/>
                  <a:pt x="172" y="353"/>
                  <a:pt x="173" y="352"/>
                </a:cubicBezTo>
                <a:cubicBezTo>
                  <a:pt x="169" y="362"/>
                  <a:pt x="168" y="376"/>
                  <a:pt x="170" y="385"/>
                </a:cubicBezTo>
                <a:cubicBezTo>
                  <a:pt x="170" y="386"/>
                  <a:pt x="171" y="388"/>
                  <a:pt x="171" y="389"/>
                </a:cubicBezTo>
                <a:lnTo>
                  <a:pt x="51" y="389"/>
                </a:lnTo>
                <a:close/>
                <a:moveTo>
                  <a:pt x="195" y="348"/>
                </a:moveTo>
                <a:cubicBezTo>
                  <a:pt x="193" y="344"/>
                  <a:pt x="190" y="341"/>
                  <a:pt x="186" y="341"/>
                </a:cubicBezTo>
                <a:cubicBezTo>
                  <a:pt x="185" y="341"/>
                  <a:pt x="184" y="341"/>
                  <a:pt x="183" y="341"/>
                </a:cubicBezTo>
                <a:cubicBezTo>
                  <a:pt x="187" y="335"/>
                  <a:pt x="189" y="328"/>
                  <a:pt x="191" y="321"/>
                </a:cubicBezTo>
                <a:cubicBezTo>
                  <a:pt x="192" y="315"/>
                  <a:pt x="194" y="310"/>
                  <a:pt x="196" y="305"/>
                </a:cubicBezTo>
                <a:cubicBezTo>
                  <a:pt x="196" y="304"/>
                  <a:pt x="198" y="302"/>
                  <a:pt x="200" y="299"/>
                </a:cubicBezTo>
                <a:cubicBezTo>
                  <a:pt x="198" y="315"/>
                  <a:pt x="196" y="331"/>
                  <a:pt x="195" y="348"/>
                </a:cubicBezTo>
                <a:moveTo>
                  <a:pt x="183" y="374"/>
                </a:moveTo>
                <a:cubicBezTo>
                  <a:pt x="183" y="369"/>
                  <a:pt x="184" y="363"/>
                  <a:pt x="185" y="360"/>
                </a:cubicBezTo>
                <a:cubicBezTo>
                  <a:pt x="187" y="368"/>
                  <a:pt x="187" y="380"/>
                  <a:pt x="184" y="384"/>
                </a:cubicBezTo>
                <a:cubicBezTo>
                  <a:pt x="184" y="383"/>
                  <a:pt x="183" y="380"/>
                  <a:pt x="183" y="374"/>
                </a:cubicBezTo>
                <a:moveTo>
                  <a:pt x="216" y="287"/>
                </a:moveTo>
                <a:cubicBezTo>
                  <a:pt x="228" y="279"/>
                  <a:pt x="242" y="272"/>
                  <a:pt x="250" y="272"/>
                </a:cubicBezTo>
                <a:cubicBezTo>
                  <a:pt x="251" y="272"/>
                  <a:pt x="252" y="272"/>
                  <a:pt x="252" y="272"/>
                </a:cubicBezTo>
                <a:cubicBezTo>
                  <a:pt x="257" y="273"/>
                  <a:pt x="257" y="293"/>
                  <a:pt x="254" y="311"/>
                </a:cubicBezTo>
                <a:cubicBezTo>
                  <a:pt x="253" y="313"/>
                  <a:pt x="254" y="316"/>
                  <a:pt x="255" y="317"/>
                </a:cubicBezTo>
                <a:cubicBezTo>
                  <a:pt x="256" y="319"/>
                  <a:pt x="258" y="320"/>
                  <a:pt x="260" y="320"/>
                </a:cubicBezTo>
                <a:cubicBezTo>
                  <a:pt x="261" y="320"/>
                  <a:pt x="283" y="321"/>
                  <a:pt x="288" y="338"/>
                </a:cubicBezTo>
                <a:cubicBezTo>
                  <a:pt x="290" y="344"/>
                  <a:pt x="289" y="345"/>
                  <a:pt x="283" y="350"/>
                </a:cubicBezTo>
                <a:cubicBezTo>
                  <a:pt x="276" y="356"/>
                  <a:pt x="265" y="365"/>
                  <a:pt x="263" y="389"/>
                </a:cubicBezTo>
                <a:cubicBezTo>
                  <a:pt x="208" y="389"/>
                  <a:pt x="208" y="389"/>
                  <a:pt x="208" y="389"/>
                </a:cubicBezTo>
                <a:cubicBezTo>
                  <a:pt x="208" y="354"/>
                  <a:pt x="211" y="320"/>
                  <a:pt x="216" y="287"/>
                </a:cubicBezTo>
                <a:moveTo>
                  <a:pt x="264" y="403"/>
                </a:moveTo>
                <a:cubicBezTo>
                  <a:pt x="274" y="439"/>
                  <a:pt x="335" y="462"/>
                  <a:pt x="388" y="476"/>
                </a:cubicBezTo>
                <a:cubicBezTo>
                  <a:pt x="388" y="519"/>
                  <a:pt x="388" y="519"/>
                  <a:pt x="388" y="519"/>
                </a:cubicBezTo>
                <a:cubicBezTo>
                  <a:pt x="218" y="519"/>
                  <a:pt x="218" y="519"/>
                  <a:pt x="218" y="519"/>
                </a:cubicBezTo>
                <a:cubicBezTo>
                  <a:pt x="212" y="482"/>
                  <a:pt x="208" y="443"/>
                  <a:pt x="208" y="403"/>
                </a:cubicBezTo>
                <a:lnTo>
                  <a:pt x="264" y="403"/>
                </a:lnTo>
                <a:close/>
                <a:moveTo>
                  <a:pt x="358" y="299"/>
                </a:moveTo>
                <a:cubicBezTo>
                  <a:pt x="357" y="285"/>
                  <a:pt x="357" y="285"/>
                  <a:pt x="367" y="284"/>
                </a:cubicBezTo>
                <a:cubicBezTo>
                  <a:pt x="373" y="283"/>
                  <a:pt x="381" y="282"/>
                  <a:pt x="388" y="279"/>
                </a:cubicBezTo>
                <a:cubicBezTo>
                  <a:pt x="388" y="370"/>
                  <a:pt x="388" y="370"/>
                  <a:pt x="388" y="370"/>
                </a:cubicBezTo>
                <a:cubicBezTo>
                  <a:pt x="372" y="374"/>
                  <a:pt x="354" y="388"/>
                  <a:pt x="354" y="388"/>
                </a:cubicBezTo>
                <a:cubicBezTo>
                  <a:pt x="351" y="390"/>
                  <a:pt x="350" y="393"/>
                  <a:pt x="351" y="396"/>
                </a:cubicBezTo>
                <a:cubicBezTo>
                  <a:pt x="355" y="406"/>
                  <a:pt x="368" y="439"/>
                  <a:pt x="386" y="440"/>
                </a:cubicBezTo>
                <a:cubicBezTo>
                  <a:pt x="386" y="440"/>
                  <a:pt x="386" y="440"/>
                  <a:pt x="387" y="440"/>
                </a:cubicBezTo>
                <a:cubicBezTo>
                  <a:pt x="387" y="440"/>
                  <a:pt x="387" y="440"/>
                  <a:pt x="387" y="440"/>
                </a:cubicBezTo>
                <a:cubicBezTo>
                  <a:pt x="387" y="440"/>
                  <a:pt x="388" y="440"/>
                  <a:pt x="388" y="440"/>
                </a:cubicBezTo>
                <a:cubicBezTo>
                  <a:pt x="388" y="450"/>
                  <a:pt x="388" y="450"/>
                  <a:pt x="388" y="450"/>
                </a:cubicBezTo>
                <a:cubicBezTo>
                  <a:pt x="387" y="449"/>
                  <a:pt x="385" y="448"/>
                  <a:pt x="383" y="446"/>
                </a:cubicBezTo>
                <a:cubicBezTo>
                  <a:pt x="363" y="432"/>
                  <a:pt x="328" y="407"/>
                  <a:pt x="322" y="391"/>
                </a:cubicBezTo>
                <a:cubicBezTo>
                  <a:pt x="315" y="371"/>
                  <a:pt x="315" y="357"/>
                  <a:pt x="316" y="352"/>
                </a:cubicBezTo>
                <a:cubicBezTo>
                  <a:pt x="317" y="353"/>
                  <a:pt x="319" y="355"/>
                  <a:pt x="323" y="359"/>
                </a:cubicBezTo>
                <a:cubicBezTo>
                  <a:pt x="329" y="366"/>
                  <a:pt x="334" y="369"/>
                  <a:pt x="340" y="369"/>
                </a:cubicBezTo>
                <a:cubicBezTo>
                  <a:pt x="358" y="369"/>
                  <a:pt x="358" y="339"/>
                  <a:pt x="358" y="315"/>
                </a:cubicBezTo>
                <a:cubicBezTo>
                  <a:pt x="359" y="309"/>
                  <a:pt x="358" y="304"/>
                  <a:pt x="358" y="299"/>
                </a:cubicBezTo>
                <a:moveTo>
                  <a:pt x="504" y="86"/>
                </a:moveTo>
                <a:cubicBezTo>
                  <a:pt x="513" y="99"/>
                  <a:pt x="522" y="114"/>
                  <a:pt x="529" y="130"/>
                </a:cubicBezTo>
                <a:cubicBezTo>
                  <a:pt x="517" y="130"/>
                  <a:pt x="517" y="130"/>
                  <a:pt x="517" y="130"/>
                </a:cubicBezTo>
                <a:cubicBezTo>
                  <a:pt x="515" y="126"/>
                  <a:pt x="514" y="122"/>
                  <a:pt x="513" y="120"/>
                </a:cubicBezTo>
                <a:cubicBezTo>
                  <a:pt x="506" y="105"/>
                  <a:pt x="502" y="102"/>
                  <a:pt x="498" y="102"/>
                </a:cubicBezTo>
                <a:cubicBezTo>
                  <a:pt x="494" y="102"/>
                  <a:pt x="491" y="105"/>
                  <a:pt x="491" y="109"/>
                </a:cubicBezTo>
                <a:cubicBezTo>
                  <a:pt x="491" y="110"/>
                  <a:pt x="491" y="112"/>
                  <a:pt x="492" y="113"/>
                </a:cubicBezTo>
                <a:cubicBezTo>
                  <a:pt x="489" y="110"/>
                  <a:pt x="486" y="107"/>
                  <a:pt x="482" y="104"/>
                </a:cubicBezTo>
                <a:cubicBezTo>
                  <a:pt x="476" y="100"/>
                  <a:pt x="475" y="97"/>
                  <a:pt x="475" y="96"/>
                </a:cubicBezTo>
                <a:cubicBezTo>
                  <a:pt x="476" y="93"/>
                  <a:pt x="484" y="88"/>
                  <a:pt x="504" y="86"/>
                </a:cubicBezTo>
                <a:moveTo>
                  <a:pt x="752" y="259"/>
                </a:moveTo>
                <a:cubicBezTo>
                  <a:pt x="584" y="259"/>
                  <a:pt x="584" y="259"/>
                  <a:pt x="584" y="259"/>
                </a:cubicBezTo>
                <a:cubicBezTo>
                  <a:pt x="577" y="218"/>
                  <a:pt x="565" y="178"/>
                  <a:pt x="551" y="144"/>
                </a:cubicBezTo>
                <a:cubicBezTo>
                  <a:pt x="682" y="144"/>
                  <a:pt x="682" y="144"/>
                  <a:pt x="682" y="144"/>
                </a:cubicBezTo>
                <a:cubicBezTo>
                  <a:pt x="711" y="178"/>
                  <a:pt x="735" y="217"/>
                  <a:pt x="752" y="259"/>
                </a:cubicBezTo>
                <a:moveTo>
                  <a:pt x="757" y="519"/>
                </a:moveTo>
                <a:cubicBezTo>
                  <a:pt x="587" y="519"/>
                  <a:pt x="587" y="519"/>
                  <a:pt x="587" y="519"/>
                </a:cubicBezTo>
                <a:cubicBezTo>
                  <a:pt x="588" y="509"/>
                  <a:pt x="590" y="500"/>
                  <a:pt x="591" y="491"/>
                </a:cubicBezTo>
                <a:cubicBezTo>
                  <a:pt x="594" y="492"/>
                  <a:pt x="596" y="493"/>
                  <a:pt x="599" y="493"/>
                </a:cubicBezTo>
                <a:cubicBezTo>
                  <a:pt x="604" y="493"/>
                  <a:pt x="608" y="490"/>
                  <a:pt x="610" y="485"/>
                </a:cubicBezTo>
                <a:cubicBezTo>
                  <a:pt x="613" y="475"/>
                  <a:pt x="604" y="469"/>
                  <a:pt x="599" y="467"/>
                </a:cubicBezTo>
                <a:cubicBezTo>
                  <a:pt x="597" y="465"/>
                  <a:pt x="595" y="464"/>
                  <a:pt x="594" y="463"/>
                </a:cubicBezTo>
                <a:cubicBezTo>
                  <a:pt x="595" y="443"/>
                  <a:pt x="596" y="423"/>
                  <a:pt x="597" y="403"/>
                </a:cubicBezTo>
                <a:cubicBezTo>
                  <a:pt x="777" y="403"/>
                  <a:pt x="777" y="403"/>
                  <a:pt x="777" y="403"/>
                </a:cubicBezTo>
                <a:cubicBezTo>
                  <a:pt x="776" y="443"/>
                  <a:pt x="769" y="482"/>
                  <a:pt x="757" y="519"/>
                </a:cubicBezTo>
                <a:moveTo>
                  <a:pt x="552" y="628"/>
                </a:moveTo>
                <a:cubicBezTo>
                  <a:pt x="552" y="628"/>
                  <a:pt x="552" y="628"/>
                  <a:pt x="551" y="628"/>
                </a:cubicBezTo>
                <a:cubicBezTo>
                  <a:pt x="548" y="626"/>
                  <a:pt x="544" y="628"/>
                  <a:pt x="542" y="632"/>
                </a:cubicBezTo>
                <a:cubicBezTo>
                  <a:pt x="542" y="632"/>
                  <a:pt x="542" y="632"/>
                  <a:pt x="542" y="632"/>
                </a:cubicBezTo>
                <a:cubicBezTo>
                  <a:pt x="538" y="633"/>
                  <a:pt x="534" y="634"/>
                  <a:pt x="530" y="633"/>
                </a:cubicBezTo>
                <a:cubicBezTo>
                  <a:pt x="514" y="633"/>
                  <a:pt x="506" y="623"/>
                  <a:pt x="499" y="615"/>
                </a:cubicBezTo>
                <a:cubicBezTo>
                  <a:pt x="493" y="608"/>
                  <a:pt x="487" y="601"/>
                  <a:pt x="479" y="601"/>
                </a:cubicBezTo>
                <a:cubicBezTo>
                  <a:pt x="477" y="601"/>
                  <a:pt x="476" y="601"/>
                  <a:pt x="475" y="601"/>
                </a:cubicBezTo>
                <a:cubicBezTo>
                  <a:pt x="471" y="602"/>
                  <a:pt x="466" y="604"/>
                  <a:pt x="460" y="606"/>
                </a:cubicBezTo>
                <a:cubicBezTo>
                  <a:pt x="446" y="610"/>
                  <a:pt x="427" y="617"/>
                  <a:pt x="409" y="617"/>
                </a:cubicBezTo>
                <a:cubicBezTo>
                  <a:pt x="405" y="617"/>
                  <a:pt x="401" y="616"/>
                  <a:pt x="398" y="616"/>
                </a:cubicBezTo>
                <a:cubicBezTo>
                  <a:pt x="395" y="612"/>
                  <a:pt x="390" y="596"/>
                  <a:pt x="384" y="565"/>
                </a:cubicBezTo>
                <a:cubicBezTo>
                  <a:pt x="384" y="562"/>
                  <a:pt x="387" y="560"/>
                  <a:pt x="393" y="558"/>
                </a:cubicBezTo>
                <a:cubicBezTo>
                  <a:pt x="394" y="558"/>
                  <a:pt x="394" y="558"/>
                  <a:pt x="395" y="558"/>
                </a:cubicBezTo>
                <a:cubicBezTo>
                  <a:pt x="398" y="558"/>
                  <a:pt x="400" y="557"/>
                  <a:pt x="401" y="555"/>
                </a:cubicBezTo>
                <a:cubicBezTo>
                  <a:pt x="402" y="555"/>
                  <a:pt x="403" y="555"/>
                  <a:pt x="403" y="554"/>
                </a:cubicBezTo>
                <a:cubicBezTo>
                  <a:pt x="415" y="550"/>
                  <a:pt x="429" y="546"/>
                  <a:pt x="438" y="535"/>
                </a:cubicBezTo>
                <a:cubicBezTo>
                  <a:pt x="452" y="518"/>
                  <a:pt x="466" y="500"/>
                  <a:pt x="483" y="496"/>
                </a:cubicBezTo>
                <a:cubicBezTo>
                  <a:pt x="484" y="496"/>
                  <a:pt x="486" y="496"/>
                  <a:pt x="487" y="496"/>
                </a:cubicBezTo>
                <a:cubicBezTo>
                  <a:pt x="496" y="496"/>
                  <a:pt x="500" y="505"/>
                  <a:pt x="500" y="506"/>
                </a:cubicBezTo>
                <a:cubicBezTo>
                  <a:pt x="500" y="507"/>
                  <a:pt x="501" y="508"/>
                  <a:pt x="502" y="509"/>
                </a:cubicBezTo>
                <a:cubicBezTo>
                  <a:pt x="504" y="511"/>
                  <a:pt x="524" y="530"/>
                  <a:pt x="534" y="535"/>
                </a:cubicBezTo>
                <a:cubicBezTo>
                  <a:pt x="535" y="536"/>
                  <a:pt x="537" y="536"/>
                  <a:pt x="538" y="536"/>
                </a:cubicBezTo>
                <a:cubicBezTo>
                  <a:pt x="538" y="536"/>
                  <a:pt x="538" y="536"/>
                  <a:pt x="538" y="536"/>
                </a:cubicBezTo>
                <a:cubicBezTo>
                  <a:pt x="548" y="536"/>
                  <a:pt x="550" y="525"/>
                  <a:pt x="552" y="513"/>
                </a:cubicBezTo>
                <a:cubicBezTo>
                  <a:pt x="552" y="508"/>
                  <a:pt x="554" y="501"/>
                  <a:pt x="555" y="497"/>
                </a:cubicBezTo>
                <a:cubicBezTo>
                  <a:pt x="563" y="507"/>
                  <a:pt x="577" y="552"/>
                  <a:pt x="582" y="582"/>
                </a:cubicBezTo>
                <a:cubicBezTo>
                  <a:pt x="584" y="591"/>
                  <a:pt x="579" y="603"/>
                  <a:pt x="570" y="613"/>
                </a:cubicBezTo>
                <a:cubicBezTo>
                  <a:pt x="565" y="620"/>
                  <a:pt x="559" y="625"/>
                  <a:pt x="552" y="628"/>
                </a:cubicBezTo>
                <a:moveTo>
                  <a:pt x="399" y="382"/>
                </a:moveTo>
                <a:cubicBezTo>
                  <a:pt x="401" y="382"/>
                  <a:pt x="402" y="382"/>
                  <a:pt x="402" y="386"/>
                </a:cubicBezTo>
                <a:cubicBezTo>
                  <a:pt x="402" y="388"/>
                  <a:pt x="402" y="390"/>
                  <a:pt x="402" y="392"/>
                </a:cubicBezTo>
                <a:cubicBezTo>
                  <a:pt x="401" y="393"/>
                  <a:pt x="400" y="394"/>
                  <a:pt x="400" y="396"/>
                </a:cubicBezTo>
                <a:cubicBezTo>
                  <a:pt x="400" y="397"/>
                  <a:pt x="400" y="398"/>
                  <a:pt x="401" y="399"/>
                </a:cubicBezTo>
                <a:cubicBezTo>
                  <a:pt x="399" y="410"/>
                  <a:pt x="396" y="419"/>
                  <a:pt x="392" y="424"/>
                </a:cubicBezTo>
                <a:cubicBezTo>
                  <a:pt x="389" y="426"/>
                  <a:pt x="387" y="426"/>
                  <a:pt x="387" y="426"/>
                </a:cubicBezTo>
                <a:cubicBezTo>
                  <a:pt x="387" y="426"/>
                  <a:pt x="387" y="426"/>
                  <a:pt x="387" y="426"/>
                </a:cubicBezTo>
                <a:cubicBezTo>
                  <a:pt x="386" y="426"/>
                  <a:pt x="386" y="426"/>
                  <a:pt x="386" y="426"/>
                </a:cubicBezTo>
                <a:cubicBezTo>
                  <a:pt x="382" y="426"/>
                  <a:pt x="373" y="412"/>
                  <a:pt x="366" y="396"/>
                </a:cubicBezTo>
                <a:cubicBezTo>
                  <a:pt x="375" y="390"/>
                  <a:pt x="390" y="382"/>
                  <a:pt x="399" y="382"/>
                </a:cubicBezTo>
                <a:moveTo>
                  <a:pt x="402" y="478"/>
                </a:moveTo>
                <a:cubicBezTo>
                  <a:pt x="407" y="478"/>
                  <a:pt x="408" y="474"/>
                  <a:pt x="409" y="473"/>
                </a:cubicBezTo>
                <a:cubicBezTo>
                  <a:pt x="410" y="469"/>
                  <a:pt x="408" y="466"/>
                  <a:pt x="402" y="461"/>
                </a:cubicBezTo>
                <a:cubicBezTo>
                  <a:pt x="402" y="433"/>
                  <a:pt x="402" y="433"/>
                  <a:pt x="402" y="433"/>
                </a:cubicBezTo>
                <a:cubicBezTo>
                  <a:pt x="408" y="426"/>
                  <a:pt x="412" y="416"/>
                  <a:pt x="414" y="403"/>
                </a:cubicBezTo>
                <a:cubicBezTo>
                  <a:pt x="583" y="403"/>
                  <a:pt x="583" y="403"/>
                  <a:pt x="583" y="403"/>
                </a:cubicBezTo>
                <a:cubicBezTo>
                  <a:pt x="582" y="415"/>
                  <a:pt x="582" y="428"/>
                  <a:pt x="581" y="440"/>
                </a:cubicBezTo>
                <a:cubicBezTo>
                  <a:pt x="574" y="433"/>
                  <a:pt x="563" y="429"/>
                  <a:pt x="551" y="425"/>
                </a:cubicBezTo>
                <a:cubicBezTo>
                  <a:pt x="530" y="417"/>
                  <a:pt x="499" y="410"/>
                  <a:pt x="491" y="408"/>
                </a:cubicBezTo>
                <a:cubicBezTo>
                  <a:pt x="490" y="408"/>
                  <a:pt x="489" y="408"/>
                  <a:pt x="489" y="408"/>
                </a:cubicBezTo>
                <a:cubicBezTo>
                  <a:pt x="485" y="408"/>
                  <a:pt x="481" y="410"/>
                  <a:pt x="480" y="414"/>
                </a:cubicBezTo>
                <a:cubicBezTo>
                  <a:pt x="477" y="427"/>
                  <a:pt x="513" y="450"/>
                  <a:pt x="513" y="451"/>
                </a:cubicBezTo>
                <a:cubicBezTo>
                  <a:pt x="519" y="454"/>
                  <a:pt x="519" y="458"/>
                  <a:pt x="519" y="463"/>
                </a:cubicBezTo>
                <a:cubicBezTo>
                  <a:pt x="520" y="468"/>
                  <a:pt x="520" y="478"/>
                  <a:pt x="532" y="479"/>
                </a:cubicBezTo>
                <a:cubicBezTo>
                  <a:pt x="538" y="479"/>
                  <a:pt x="544" y="478"/>
                  <a:pt x="550" y="477"/>
                </a:cubicBezTo>
                <a:cubicBezTo>
                  <a:pt x="556" y="476"/>
                  <a:pt x="562" y="475"/>
                  <a:pt x="566" y="476"/>
                </a:cubicBezTo>
                <a:cubicBezTo>
                  <a:pt x="569" y="477"/>
                  <a:pt x="573" y="480"/>
                  <a:pt x="577" y="483"/>
                </a:cubicBezTo>
                <a:cubicBezTo>
                  <a:pt x="578" y="483"/>
                  <a:pt x="578" y="483"/>
                  <a:pt x="578" y="483"/>
                </a:cubicBezTo>
                <a:cubicBezTo>
                  <a:pt x="577" y="490"/>
                  <a:pt x="576" y="497"/>
                  <a:pt x="575" y="505"/>
                </a:cubicBezTo>
                <a:cubicBezTo>
                  <a:pt x="567" y="486"/>
                  <a:pt x="561" y="482"/>
                  <a:pt x="556" y="482"/>
                </a:cubicBezTo>
                <a:cubicBezTo>
                  <a:pt x="556" y="482"/>
                  <a:pt x="555" y="482"/>
                  <a:pt x="555" y="482"/>
                </a:cubicBezTo>
                <a:cubicBezTo>
                  <a:pt x="543" y="482"/>
                  <a:pt x="540" y="497"/>
                  <a:pt x="538" y="510"/>
                </a:cubicBezTo>
                <a:cubicBezTo>
                  <a:pt x="537" y="513"/>
                  <a:pt x="537" y="517"/>
                  <a:pt x="536" y="520"/>
                </a:cubicBezTo>
                <a:cubicBezTo>
                  <a:pt x="529" y="515"/>
                  <a:pt x="518" y="505"/>
                  <a:pt x="513" y="500"/>
                </a:cubicBezTo>
                <a:cubicBezTo>
                  <a:pt x="510" y="495"/>
                  <a:pt x="503" y="482"/>
                  <a:pt x="487" y="482"/>
                </a:cubicBezTo>
                <a:cubicBezTo>
                  <a:pt x="485" y="482"/>
                  <a:pt x="483" y="482"/>
                  <a:pt x="480" y="483"/>
                </a:cubicBezTo>
                <a:cubicBezTo>
                  <a:pt x="462" y="486"/>
                  <a:pt x="447" y="502"/>
                  <a:pt x="433" y="519"/>
                </a:cubicBezTo>
                <a:cubicBezTo>
                  <a:pt x="433" y="519"/>
                  <a:pt x="433" y="519"/>
                  <a:pt x="432" y="519"/>
                </a:cubicBezTo>
                <a:cubicBezTo>
                  <a:pt x="402" y="519"/>
                  <a:pt x="402" y="519"/>
                  <a:pt x="402" y="519"/>
                </a:cubicBezTo>
                <a:lnTo>
                  <a:pt x="402" y="478"/>
                </a:lnTo>
                <a:close/>
                <a:moveTo>
                  <a:pt x="580" y="467"/>
                </a:moveTo>
                <a:cubicBezTo>
                  <a:pt x="576" y="466"/>
                  <a:pt x="573" y="464"/>
                  <a:pt x="571" y="463"/>
                </a:cubicBezTo>
                <a:cubicBezTo>
                  <a:pt x="568" y="462"/>
                  <a:pt x="565" y="461"/>
                  <a:pt x="561" y="461"/>
                </a:cubicBezTo>
                <a:cubicBezTo>
                  <a:pt x="556" y="461"/>
                  <a:pt x="552" y="462"/>
                  <a:pt x="547" y="463"/>
                </a:cubicBezTo>
                <a:cubicBezTo>
                  <a:pt x="542" y="464"/>
                  <a:pt x="538" y="465"/>
                  <a:pt x="534" y="465"/>
                </a:cubicBezTo>
                <a:cubicBezTo>
                  <a:pt x="534" y="464"/>
                  <a:pt x="533" y="463"/>
                  <a:pt x="533" y="462"/>
                </a:cubicBezTo>
                <a:cubicBezTo>
                  <a:pt x="533" y="456"/>
                  <a:pt x="532" y="446"/>
                  <a:pt x="521" y="439"/>
                </a:cubicBezTo>
                <a:cubicBezTo>
                  <a:pt x="515" y="435"/>
                  <a:pt x="508" y="430"/>
                  <a:pt x="503" y="425"/>
                </a:cubicBezTo>
                <a:cubicBezTo>
                  <a:pt x="515" y="428"/>
                  <a:pt x="533" y="432"/>
                  <a:pt x="546" y="438"/>
                </a:cubicBezTo>
                <a:cubicBezTo>
                  <a:pt x="569" y="446"/>
                  <a:pt x="577" y="452"/>
                  <a:pt x="578" y="460"/>
                </a:cubicBezTo>
                <a:cubicBezTo>
                  <a:pt x="578" y="463"/>
                  <a:pt x="579" y="465"/>
                  <a:pt x="580" y="467"/>
                </a:cubicBezTo>
                <a:moveTo>
                  <a:pt x="420" y="533"/>
                </a:moveTo>
                <a:cubicBezTo>
                  <a:pt x="415" y="536"/>
                  <a:pt x="408" y="538"/>
                  <a:pt x="402" y="540"/>
                </a:cubicBezTo>
                <a:cubicBezTo>
                  <a:pt x="402" y="533"/>
                  <a:pt x="402" y="533"/>
                  <a:pt x="402" y="533"/>
                </a:cubicBezTo>
                <a:lnTo>
                  <a:pt x="420" y="533"/>
                </a:lnTo>
                <a:close/>
                <a:moveTo>
                  <a:pt x="597" y="389"/>
                </a:moveTo>
                <a:cubicBezTo>
                  <a:pt x="596" y="349"/>
                  <a:pt x="593" y="310"/>
                  <a:pt x="587" y="273"/>
                </a:cubicBezTo>
                <a:cubicBezTo>
                  <a:pt x="757" y="273"/>
                  <a:pt x="757" y="273"/>
                  <a:pt x="757" y="273"/>
                </a:cubicBezTo>
                <a:cubicBezTo>
                  <a:pt x="769" y="310"/>
                  <a:pt x="776" y="349"/>
                  <a:pt x="777" y="389"/>
                </a:cubicBezTo>
                <a:lnTo>
                  <a:pt x="597" y="389"/>
                </a:lnTo>
                <a:close/>
                <a:moveTo>
                  <a:pt x="539" y="119"/>
                </a:moveTo>
                <a:cubicBezTo>
                  <a:pt x="534" y="107"/>
                  <a:pt x="527" y="96"/>
                  <a:pt x="520" y="85"/>
                </a:cubicBezTo>
                <a:cubicBezTo>
                  <a:pt x="526" y="85"/>
                  <a:pt x="530" y="87"/>
                  <a:pt x="532" y="90"/>
                </a:cubicBezTo>
                <a:cubicBezTo>
                  <a:pt x="539" y="97"/>
                  <a:pt x="540" y="111"/>
                  <a:pt x="539" y="119"/>
                </a:cubicBezTo>
                <a:moveTo>
                  <a:pt x="506" y="193"/>
                </a:moveTo>
                <a:cubicBezTo>
                  <a:pt x="507" y="193"/>
                  <a:pt x="508" y="193"/>
                  <a:pt x="509" y="192"/>
                </a:cubicBezTo>
                <a:cubicBezTo>
                  <a:pt x="508" y="193"/>
                  <a:pt x="507" y="193"/>
                  <a:pt x="506" y="194"/>
                </a:cubicBezTo>
                <a:lnTo>
                  <a:pt x="506" y="193"/>
                </a:lnTo>
                <a:close/>
                <a:moveTo>
                  <a:pt x="500" y="146"/>
                </a:moveTo>
                <a:cubicBezTo>
                  <a:pt x="502" y="138"/>
                  <a:pt x="502" y="125"/>
                  <a:pt x="493" y="114"/>
                </a:cubicBezTo>
                <a:cubicBezTo>
                  <a:pt x="493" y="115"/>
                  <a:pt x="494" y="115"/>
                  <a:pt x="494" y="115"/>
                </a:cubicBezTo>
                <a:cubicBezTo>
                  <a:pt x="497" y="119"/>
                  <a:pt x="504" y="135"/>
                  <a:pt x="506" y="140"/>
                </a:cubicBezTo>
                <a:cubicBezTo>
                  <a:pt x="505" y="141"/>
                  <a:pt x="505" y="141"/>
                  <a:pt x="505" y="141"/>
                </a:cubicBezTo>
                <a:cubicBezTo>
                  <a:pt x="504" y="142"/>
                  <a:pt x="504" y="144"/>
                  <a:pt x="503" y="145"/>
                </a:cubicBezTo>
                <a:cubicBezTo>
                  <a:pt x="503" y="146"/>
                  <a:pt x="503" y="147"/>
                  <a:pt x="503" y="148"/>
                </a:cubicBezTo>
                <a:cubicBezTo>
                  <a:pt x="501" y="149"/>
                  <a:pt x="498" y="151"/>
                  <a:pt x="497" y="155"/>
                </a:cubicBezTo>
                <a:cubicBezTo>
                  <a:pt x="495" y="160"/>
                  <a:pt x="498" y="167"/>
                  <a:pt x="504" y="174"/>
                </a:cubicBezTo>
                <a:cubicBezTo>
                  <a:pt x="505" y="175"/>
                  <a:pt x="505" y="176"/>
                  <a:pt x="505" y="177"/>
                </a:cubicBezTo>
                <a:cubicBezTo>
                  <a:pt x="505" y="177"/>
                  <a:pt x="504" y="179"/>
                  <a:pt x="500" y="181"/>
                </a:cubicBezTo>
                <a:cubicBezTo>
                  <a:pt x="499" y="181"/>
                  <a:pt x="498" y="182"/>
                  <a:pt x="497" y="182"/>
                </a:cubicBezTo>
                <a:cubicBezTo>
                  <a:pt x="495" y="184"/>
                  <a:pt x="485" y="190"/>
                  <a:pt x="481" y="191"/>
                </a:cubicBezTo>
                <a:cubicBezTo>
                  <a:pt x="479" y="191"/>
                  <a:pt x="477" y="193"/>
                  <a:pt x="475" y="194"/>
                </a:cubicBezTo>
                <a:cubicBezTo>
                  <a:pt x="473" y="185"/>
                  <a:pt x="466" y="176"/>
                  <a:pt x="461" y="171"/>
                </a:cubicBezTo>
                <a:cubicBezTo>
                  <a:pt x="460" y="170"/>
                  <a:pt x="458" y="168"/>
                  <a:pt x="459" y="166"/>
                </a:cubicBezTo>
                <a:cubicBezTo>
                  <a:pt x="460" y="164"/>
                  <a:pt x="463" y="162"/>
                  <a:pt x="468" y="162"/>
                </a:cubicBezTo>
                <a:cubicBezTo>
                  <a:pt x="470" y="162"/>
                  <a:pt x="472" y="162"/>
                  <a:pt x="473" y="162"/>
                </a:cubicBezTo>
                <a:cubicBezTo>
                  <a:pt x="485" y="165"/>
                  <a:pt x="496" y="158"/>
                  <a:pt x="500" y="146"/>
                </a:cubicBezTo>
                <a:moveTo>
                  <a:pt x="464" y="212"/>
                </a:moveTo>
                <a:cubicBezTo>
                  <a:pt x="464" y="212"/>
                  <a:pt x="465" y="212"/>
                  <a:pt x="465" y="212"/>
                </a:cubicBezTo>
                <a:cubicBezTo>
                  <a:pt x="466" y="212"/>
                  <a:pt x="467" y="212"/>
                  <a:pt x="468" y="211"/>
                </a:cubicBezTo>
                <a:cubicBezTo>
                  <a:pt x="468" y="213"/>
                  <a:pt x="468" y="216"/>
                  <a:pt x="469" y="217"/>
                </a:cubicBezTo>
                <a:cubicBezTo>
                  <a:pt x="471" y="223"/>
                  <a:pt x="475" y="224"/>
                  <a:pt x="477" y="225"/>
                </a:cubicBezTo>
                <a:cubicBezTo>
                  <a:pt x="477" y="225"/>
                  <a:pt x="477" y="225"/>
                  <a:pt x="478" y="225"/>
                </a:cubicBezTo>
                <a:cubicBezTo>
                  <a:pt x="484" y="225"/>
                  <a:pt x="488" y="218"/>
                  <a:pt x="492" y="212"/>
                </a:cubicBezTo>
                <a:cubicBezTo>
                  <a:pt x="494" y="209"/>
                  <a:pt x="494" y="209"/>
                  <a:pt x="500" y="208"/>
                </a:cubicBezTo>
                <a:cubicBezTo>
                  <a:pt x="502" y="208"/>
                  <a:pt x="504" y="208"/>
                  <a:pt x="507" y="208"/>
                </a:cubicBezTo>
                <a:cubicBezTo>
                  <a:pt x="523" y="205"/>
                  <a:pt x="529" y="187"/>
                  <a:pt x="527" y="178"/>
                </a:cubicBezTo>
                <a:cubicBezTo>
                  <a:pt x="527" y="174"/>
                  <a:pt x="525" y="170"/>
                  <a:pt x="523" y="166"/>
                </a:cubicBezTo>
                <a:cubicBezTo>
                  <a:pt x="529" y="165"/>
                  <a:pt x="535" y="164"/>
                  <a:pt x="537" y="157"/>
                </a:cubicBezTo>
                <a:cubicBezTo>
                  <a:pt x="537" y="155"/>
                  <a:pt x="537" y="152"/>
                  <a:pt x="535" y="150"/>
                </a:cubicBezTo>
                <a:cubicBezTo>
                  <a:pt x="534" y="148"/>
                  <a:pt x="530" y="145"/>
                  <a:pt x="527" y="144"/>
                </a:cubicBezTo>
                <a:cubicBezTo>
                  <a:pt x="536" y="144"/>
                  <a:pt x="536" y="144"/>
                  <a:pt x="536" y="144"/>
                </a:cubicBezTo>
                <a:cubicBezTo>
                  <a:pt x="550" y="178"/>
                  <a:pt x="562" y="217"/>
                  <a:pt x="570" y="259"/>
                </a:cubicBezTo>
                <a:cubicBezTo>
                  <a:pt x="453" y="259"/>
                  <a:pt x="453" y="259"/>
                  <a:pt x="453" y="259"/>
                </a:cubicBezTo>
                <a:cubicBezTo>
                  <a:pt x="455" y="257"/>
                  <a:pt x="455" y="255"/>
                  <a:pt x="455" y="252"/>
                </a:cubicBezTo>
                <a:cubicBezTo>
                  <a:pt x="456" y="245"/>
                  <a:pt x="452" y="240"/>
                  <a:pt x="445" y="239"/>
                </a:cubicBezTo>
                <a:cubicBezTo>
                  <a:pt x="444" y="239"/>
                  <a:pt x="444" y="239"/>
                  <a:pt x="444" y="239"/>
                </a:cubicBezTo>
                <a:cubicBezTo>
                  <a:pt x="442" y="239"/>
                  <a:pt x="441" y="239"/>
                  <a:pt x="440" y="239"/>
                </a:cubicBezTo>
                <a:cubicBezTo>
                  <a:pt x="448" y="224"/>
                  <a:pt x="438" y="208"/>
                  <a:pt x="430" y="194"/>
                </a:cubicBezTo>
                <a:cubicBezTo>
                  <a:pt x="426" y="189"/>
                  <a:pt x="421" y="181"/>
                  <a:pt x="422" y="179"/>
                </a:cubicBezTo>
                <a:cubicBezTo>
                  <a:pt x="422" y="179"/>
                  <a:pt x="422" y="178"/>
                  <a:pt x="424" y="178"/>
                </a:cubicBezTo>
                <a:cubicBezTo>
                  <a:pt x="425" y="177"/>
                  <a:pt x="427" y="177"/>
                  <a:pt x="428" y="177"/>
                </a:cubicBezTo>
                <a:cubicBezTo>
                  <a:pt x="435" y="177"/>
                  <a:pt x="440" y="185"/>
                  <a:pt x="446" y="196"/>
                </a:cubicBezTo>
                <a:cubicBezTo>
                  <a:pt x="451" y="204"/>
                  <a:pt x="455" y="212"/>
                  <a:pt x="464" y="212"/>
                </a:cubicBezTo>
                <a:moveTo>
                  <a:pt x="429" y="259"/>
                </a:moveTo>
                <a:cubicBezTo>
                  <a:pt x="424" y="259"/>
                  <a:pt x="424" y="259"/>
                  <a:pt x="424" y="259"/>
                </a:cubicBezTo>
                <a:cubicBezTo>
                  <a:pt x="426" y="258"/>
                  <a:pt x="427" y="256"/>
                  <a:pt x="429" y="255"/>
                </a:cubicBezTo>
                <a:cubicBezTo>
                  <a:pt x="429" y="256"/>
                  <a:pt x="429" y="256"/>
                  <a:pt x="429" y="257"/>
                </a:cubicBezTo>
                <a:cubicBezTo>
                  <a:pt x="429" y="258"/>
                  <a:pt x="429" y="259"/>
                  <a:pt x="429" y="259"/>
                </a:cubicBezTo>
                <a:moveTo>
                  <a:pt x="403" y="273"/>
                </a:moveTo>
                <a:cubicBezTo>
                  <a:pt x="573" y="273"/>
                  <a:pt x="573" y="273"/>
                  <a:pt x="573" y="273"/>
                </a:cubicBezTo>
                <a:cubicBezTo>
                  <a:pt x="579" y="310"/>
                  <a:pt x="582" y="349"/>
                  <a:pt x="583" y="389"/>
                </a:cubicBezTo>
                <a:cubicBezTo>
                  <a:pt x="416" y="389"/>
                  <a:pt x="416" y="389"/>
                  <a:pt x="416" y="389"/>
                </a:cubicBezTo>
                <a:cubicBezTo>
                  <a:pt x="416" y="388"/>
                  <a:pt x="416" y="387"/>
                  <a:pt x="416" y="386"/>
                </a:cubicBezTo>
                <a:cubicBezTo>
                  <a:pt x="416" y="376"/>
                  <a:pt x="411" y="370"/>
                  <a:pt x="402" y="368"/>
                </a:cubicBezTo>
                <a:cubicBezTo>
                  <a:pt x="402" y="274"/>
                  <a:pt x="402" y="274"/>
                  <a:pt x="402" y="274"/>
                </a:cubicBezTo>
                <a:cubicBezTo>
                  <a:pt x="402" y="274"/>
                  <a:pt x="402" y="273"/>
                  <a:pt x="403" y="273"/>
                </a:cubicBezTo>
                <a:moveTo>
                  <a:pt x="388" y="662"/>
                </a:moveTo>
                <a:cubicBezTo>
                  <a:pt x="388" y="777"/>
                  <a:pt x="388" y="777"/>
                  <a:pt x="388" y="777"/>
                </a:cubicBezTo>
                <a:cubicBezTo>
                  <a:pt x="339" y="774"/>
                  <a:pt x="294" y="730"/>
                  <a:pt x="261" y="662"/>
                </a:cubicBezTo>
                <a:lnTo>
                  <a:pt x="388" y="662"/>
                </a:lnTo>
                <a:close/>
                <a:moveTo>
                  <a:pt x="402" y="662"/>
                </a:moveTo>
                <a:cubicBezTo>
                  <a:pt x="502" y="662"/>
                  <a:pt x="502" y="662"/>
                  <a:pt x="502" y="662"/>
                </a:cubicBezTo>
                <a:cubicBezTo>
                  <a:pt x="499" y="668"/>
                  <a:pt x="501" y="677"/>
                  <a:pt x="503" y="682"/>
                </a:cubicBezTo>
                <a:cubicBezTo>
                  <a:pt x="506" y="689"/>
                  <a:pt x="508" y="693"/>
                  <a:pt x="512" y="694"/>
                </a:cubicBezTo>
                <a:cubicBezTo>
                  <a:pt x="481" y="745"/>
                  <a:pt x="443" y="774"/>
                  <a:pt x="402" y="777"/>
                </a:cubicBezTo>
                <a:lnTo>
                  <a:pt x="402" y="662"/>
                </a:lnTo>
                <a:close/>
                <a:moveTo>
                  <a:pt x="525" y="672"/>
                </a:moveTo>
                <a:cubicBezTo>
                  <a:pt x="522" y="674"/>
                  <a:pt x="518" y="677"/>
                  <a:pt x="517" y="678"/>
                </a:cubicBezTo>
                <a:cubicBezTo>
                  <a:pt x="516" y="676"/>
                  <a:pt x="515" y="672"/>
                  <a:pt x="514" y="670"/>
                </a:cubicBezTo>
                <a:cubicBezTo>
                  <a:pt x="516" y="670"/>
                  <a:pt x="518" y="670"/>
                  <a:pt x="521" y="670"/>
                </a:cubicBezTo>
                <a:cubicBezTo>
                  <a:pt x="523" y="670"/>
                  <a:pt x="524" y="670"/>
                  <a:pt x="525" y="670"/>
                </a:cubicBezTo>
                <a:cubicBezTo>
                  <a:pt x="525" y="670"/>
                  <a:pt x="525" y="671"/>
                  <a:pt x="525" y="672"/>
                </a:cubicBezTo>
                <a:moveTo>
                  <a:pt x="402" y="648"/>
                </a:moveTo>
                <a:cubicBezTo>
                  <a:pt x="402" y="630"/>
                  <a:pt x="402" y="630"/>
                  <a:pt x="402" y="630"/>
                </a:cubicBezTo>
                <a:cubicBezTo>
                  <a:pt x="404" y="631"/>
                  <a:pt x="406" y="631"/>
                  <a:pt x="409" y="631"/>
                </a:cubicBezTo>
                <a:cubicBezTo>
                  <a:pt x="429" y="631"/>
                  <a:pt x="450" y="624"/>
                  <a:pt x="465" y="619"/>
                </a:cubicBezTo>
                <a:cubicBezTo>
                  <a:pt x="470" y="617"/>
                  <a:pt x="475" y="616"/>
                  <a:pt x="478" y="615"/>
                </a:cubicBezTo>
                <a:cubicBezTo>
                  <a:pt x="478" y="615"/>
                  <a:pt x="478" y="615"/>
                  <a:pt x="479" y="615"/>
                </a:cubicBezTo>
                <a:cubicBezTo>
                  <a:pt x="481" y="615"/>
                  <a:pt x="485" y="619"/>
                  <a:pt x="488" y="624"/>
                </a:cubicBezTo>
                <a:cubicBezTo>
                  <a:pt x="496" y="633"/>
                  <a:pt x="507" y="646"/>
                  <a:pt x="529" y="647"/>
                </a:cubicBezTo>
                <a:cubicBezTo>
                  <a:pt x="530" y="647"/>
                  <a:pt x="531" y="647"/>
                  <a:pt x="532" y="647"/>
                </a:cubicBezTo>
                <a:cubicBezTo>
                  <a:pt x="533" y="647"/>
                  <a:pt x="535" y="647"/>
                  <a:pt x="536" y="647"/>
                </a:cubicBezTo>
                <a:cubicBezTo>
                  <a:pt x="536" y="647"/>
                  <a:pt x="536" y="648"/>
                  <a:pt x="536" y="648"/>
                </a:cubicBezTo>
                <a:lnTo>
                  <a:pt x="402" y="648"/>
                </a:lnTo>
                <a:close/>
                <a:moveTo>
                  <a:pt x="669" y="130"/>
                </a:moveTo>
                <a:cubicBezTo>
                  <a:pt x="553" y="130"/>
                  <a:pt x="553" y="130"/>
                  <a:pt x="553" y="130"/>
                </a:cubicBezTo>
                <a:cubicBezTo>
                  <a:pt x="554" y="128"/>
                  <a:pt x="555" y="126"/>
                  <a:pt x="556" y="124"/>
                </a:cubicBezTo>
                <a:cubicBezTo>
                  <a:pt x="560" y="112"/>
                  <a:pt x="560" y="87"/>
                  <a:pt x="556" y="50"/>
                </a:cubicBezTo>
                <a:cubicBezTo>
                  <a:pt x="598" y="69"/>
                  <a:pt x="636" y="97"/>
                  <a:pt x="669" y="130"/>
                </a:cubicBezTo>
                <a:moveTo>
                  <a:pt x="395" y="14"/>
                </a:moveTo>
                <a:cubicBezTo>
                  <a:pt x="401" y="14"/>
                  <a:pt x="407" y="14"/>
                  <a:pt x="413" y="15"/>
                </a:cubicBezTo>
                <a:cubicBezTo>
                  <a:pt x="414" y="15"/>
                  <a:pt x="414" y="15"/>
                  <a:pt x="415" y="15"/>
                </a:cubicBezTo>
                <a:cubicBezTo>
                  <a:pt x="420" y="15"/>
                  <a:pt x="425" y="15"/>
                  <a:pt x="431" y="16"/>
                </a:cubicBezTo>
                <a:cubicBezTo>
                  <a:pt x="432" y="16"/>
                  <a:pt x="433" y="16"/>
                  <a:pt x="434" y="16"/>
                </a:cubicBezTo>
                <a:cubicBezTo>
                  <a:pt x="439" y="17"/>
                  <a:pt x="443" y="17"/>
                  <a:pt x="448" y="18"/>
                </a:cubicBezTo>
                <a:cubicBezTo>
                  <a:pt x="450" y="18"/>
                  <a:pt x="452" y="18"/>
                  <a:pt x="453" y="19"/>
                </a:cubicBezTo>
                <a:cubicBezTo>
                  <a:pt x="457" y="19"/>
                  <a:pt x="462" y="20"/>
                  <a:pt x="466" y="21"/>
                </a:cubicBezTo>
                <a:cubicBezTo>
                  <a:pt x="468" y="21"/>
                  <a:pt x="470" y="22"/>
                  <a:pt x="472" y="22"/>
                </a:cubicBezTo>
                <a:cubicBezTo>
                  <a:pt x="476" y="23"/>
                  <a:pt x="480" y="24"/>
                  <a:pt x="484" y="25"/>
                </a:cubicBezTo>
                <a:cubicBezTo>
                  <a:pt x="486" y="25"/>
                  <a:pt x="489" y="26"/>
                  <a:pt x="492" y="27"/>
                </a:cubicBezTo>
                <a:cubicBezTo>
                  <a:pt x="495" y="28"/>
                  <a:pt x="498" y="28"/>
                  <a:pt x="501" y="29"/>
                </a:cubicBezTo>
                <a:cubicBezTo>
                  <a:pt x="505" y="30"/>
                  <a:pt x="508" y="31"/>
                  <a:pt x="511" y="32"/>
                </a:cubicBezTo>
                <a:cubicBezTo>
                  <a:pt x="514" y="33"/>
                  <a:pt x="516" y="34"/>
                  <a:pt x="519" y="35"/>
                </a:cubicBezTo>
                <a:cubicBezTo>
                  <a:pt x="523" y="36"/>
                  <a:pt x="527" y="38"/>
                  <a:pt x="531" y="39"/>
                </a:cubicBezTo>
                <a:cubicBezTo>
                  <a:pt x="532" y="40"/>
                  <a:pt x="534" y="40"/>
                  <a:pt x="536" y="41"/>
                </a:cubicBezTo>
                <a:cubicBezTo>
                  <a:pt x="538" y="42"/>
                  <a:pt x="539" y="43"/>
                  <a:pt x="541" y="43"/>
                </a:cubicBezTo>
                <a:cubicBezTo>
                  <a:pt x="543" y="58"/>
                  <a:pt x="544" y="71"/>
                  <a:pt x="545" y="83"/>
                </a:cubicBezTo>
                <a:cubicBezTo>
                  <a:pt x="544" y="82"/>
                  <a:pt x="543" y="81"/>
                  <a:pt x="542" y="80"/>
                </a:cubicBezTo>
                <a:cubicBezTo>
                  <a:pt x="537" y="74"/>
                  <a:pt x="529" y="71"/>
                  <a:pt x="520" y="71"/>
                </a:cubicBezTo>
                <a:cubicBezTo>
                  <a:pt x="519" y="71"/>
                  <a:pt x="519" y="71"/>
                  <a:pt x="519" y="71"/>
                </a:cubicBezTo>
                <a:cubicBezTo>
                  <a:pt x="516" y="71"/>
                  <a:pt x="512" y="71"/>
                  <a:pt x="508" y="72"/>
                </a:cubicBezTo>
                <a:cubicBezTo>
                  <a:pt x="507" y="72"/>
                  <a:pt x="507" y="72"/>
                  <a:pt x="507" y="72"/>
                </a:cubicBezTo>
                <a:cubicBezTo>
                  <a:pt x="490" y="73"/>
                  <a:pt x="466" y="78"/>
                  <a:pt x="462" y="92"/>
                </a:cubicBezTo>
                <a:cubicBezTo>
                  <a:pt x="460" y="97"/>
                  <a:pt x="461" y="106"/>
                  <a:pt x="474" y="116"/>
                </a:cubicBezTo>
                <a:cubicBezTo>
                  <a:pt x="487" y="124"/>
                  <a:pt x="488" y="135"/>
                  <a:pt x="486" y="142"/>
                </a:cubicBezTo>
                <a:cubicBezTo>
                  <a:pt x="486" y="143"/>
                  <a:pt x="484" y="149"/>
                  <a:pt x="478" y="149"/>
                </a:cubicBezTo>
                <a:cubicBezTo>
                  <a:pt x="478" y="149"/>
                  <a:pt x="477" y="149"/>
                  <a:pt x="476" y="149"/>
                </a:cubicBezTo>
                <a:cubicBezTo>
                  <a:pt x="462" y="146"/>
                  <a:pt x="450" y="151"/>
                  <a:pt x="446" y="161"/>
                </a:cubicBezTo>
                <a:cubicBezTo>
                  <a:pt x="445" y="164"/>
                  <a:pt x="444" y="167"/>
                  <a:pt x="445" y="170"/>
                </a:cubicBezTo>
                <a:cubicBezTo>
                  <a:pt x="440" y="166"/>
                  <a:pt x="435" y="163"/>
                  <a:pt x="428" y="163"/>
                </a:cubicBezTo>
                <a:cubicBezTo>
                  <a:pt x="425" y="163"/>
                  <a:pt x="423" y="163"/>
                  <a:pt x="420" y="164"/>
                </a:cubicBezTo>
                <a:cubicBezTo>
                  <a:pt x="414" y="166"/>
                  <a:pt x="410" y="169"/>
                  <a:pt x="409" y="173"/>
                </a:cubicBezTo>
                <a:cubicBezTo>
                  <a:pt x="405" y="182"/>
                  <a:pt x="411" y="191"/>
                  <a:pt x="418" y="202"/>
                </a:cubicBezTo>
                <a:cubicBezTo>
                  <a:pt x="425" y="213"/>
                  <a:pt x="432" y="225"/>
                  <a:pt x="428" y="234"/>
                </a:cubicBezTo>
                <a:cubicBezTo>
                  <a:pt x="421" y="245"/>
                  <a:pt x="410" y="254"/>
                  <a:pt x="398" y="260"/>
                </a:cubicBezTo>
                <a:cubicBezTo>
                  <a:pt x="398" y="260"/>
                  <a:pt x="398" y="260"/>
                  <a:pt x="398" y="260"/>
                </a:cubicBezTo>
                <a:cubicBezTo>
                  <a:pt x="396" y="261"/>
                  <a:pt x="395" y="262"/>
                  <a:pt x="393" y="262"/>
                </a:cubicBezTo>
                <a:cubicBezTo>
                  <a:pt x="393" y="263"/>
                  <a:pt x="392" y="263"/>
                  <a:pt x="392" y="263"/>
                </a:cubicBezTo>
                <a:cubicBezTo>
                  <a:pt x="383" y="267"/>
                  <a:pt x="373" y="269"/>
                  <a:pt x="365" y="270"/>
                </a:cubicBezTo>
                <a:cubicBezTo>
                  <a:pt x="341" y="273"/>
                  <a:pt x="343" y="287"/>
                  <a:pt x="344" y="300"/>
                </a:cubicBezTo>
                <a:cubicBezTo>
                  <a:pt x="344" y="305"/>
                  <a:pt x="345" y="309"/>
                  <a:pt x="344" y="315"/>
                </a:cubicBezTo>
                <a:cubicBezTo>
                  <a:pt x="344" y="338"/>
                  <a:pt x="343" y="352"/>
                  <a:pt x="340" y="355"/>
                </a:cubicBezTo>
                <a:cubicBezTo>
                  <a:pt x="339" y="355"/>
                  <a:pt x="337" y="353"/>
                  <a:pt x="333" y="349"/>
                </a:cubicBezTo>
                <a:cubicBezTo>
                  <a:pt x="326" y="341"/>
                  <a:pt x="320" y="338"/>
                  <a:pt x="314" y="338"/>
                </a:cubicBezTo>
                <a:cubicBezTo>
                  <a:pt x="310" y="338"/>
                  <a:pt x="307" y="339"/>
                  <a:pt x="305" y="343"/>
                </a:cubicBezTo>
                <a:cubicBezTo>
                  <a:pt x="296" y="355"/>
                  <a:pt x="307" y="389"/>
                  <a:pt x="309" y="395"/>
                </a:cubicBezTo>
                <a:cubicBezTo>
                  <a:pt x="316" y="416"/>
                  <a:pt x="350" y="440"/>
                  <a:pt x="375" y="458"/>
                </a:cubicBezTo>
                <a:cubicBezTo>
                  <a:pt x="376" y="458"/>
                  <a:pt x="376" y="458"/>
                  <a:pt x="376" y="458"/>
                </a:cubicBezTo>
                <a:cubicBezTo>
                  <a:pt x="312" y="440"/>
                  <a:pt x="276" y="416"/>
                  <a:pt x="277" y="392"/>
                </a:cubicBezTo>
                <a:cubicBezTo>
                  <a:pt x="278" y="373"/>
                  <a:pt x="285" y="367"/>
                  <a:pt x="292" y="361"/>
                </a:cubicBezTo>
                <a:cubicBezTo>
                  <a:pt x="298" y="356"/>
                  <a:pt x="306" y="349"/>
                  <a:pt x="302" y="334"/>
                </a:cubicBezTo>
                <a:cubicBezTo>
                  <a:pt x="296" y="315"/>
                  <a:pt x="279" y="309"/>
                  <a:pt x="269" y="307"/>
                </a:cubicBezTo>
                <a:cubicBezTo>
                  <a:pt x="275" y="267"/>
                  <a:pt x="261" y="260"/>
                  <a:pt x="256" y="258"/>
                </a:cubicBezTo>
                <a:cubicBezTo>
                  <a:pt x="254" y="258"/>
                  <a:pt x="252" y="258"/>
                  <a:pt x="250" y="258"/>
                </a:cubicBezTo>
                <a:cubicBezTo>
                  <a:pt x="230" y="258"/>
                  <a:pt x="190" y="284"/>
                  <a:pt x="183" y="299"/>
                </a:cubicBezTo>
                <a:cubicBezTo>
                  <a:pt x="180" y="305"/>
                  <a:pt x="179" y="311"/>
                  <a:pt x="177" y="317"/>
                </a:cubicBezTo>
                <a:cubicBezTo>
                  <a:pt x="175" y="325"/>
                  <a:pt x="173" y="333"/>
                  <a:pt x="169" y="338"/>
                </a:cubicBezTo>
                <a:cubicBezTo>
                  <a:pt x="166" y="330"/>
                  <a:pt x="163" y="310"/>
                  <a:pt x="159" y="279"/>
                </a:cubicBezTo>
                <a:cubicBezTo>
                  <a:pt x="157" y="267"/>
                  <a:pt x="157" y="266"/>
                  <a:pt x="156" y="264"/>
                </a:cubicBezTo>
                <a:cubicBezTo>
                  <a:pt x="155" y="262"/>
                  <a:pt x="149" y="251"/>
                  <a:pt x="144" y="242"/>
                </a:cubicBezTo>
                <a:cubicBezTo>
                  <a:pt x="143" y="240"/>
                  <a:pt x="141" y="238"/>
                  <a:pt x="139" y="238"/>
                </a:cubicBezTo>
                <a:cubicBezTo>
                  <a:pt x="133" y="237"/>
                  <a:pt x="115" y="234"/>
                  <a:pt x="107" y="229"/>
                </a:cubicBezTo>
                <a:cubicBezTo>
                  <a:pt x="104" y="228"/>
                  <a:pt x="102" y="227"/>
                  <a:pt x="99" y="229"/>
                </a:cubicBezTo>
                <a:cubicBezTo>
                  <a:pt x="97" y="230"/>
                  <a:pt x="96" y="232"/>
                  <a:pt x="96" y="235"/>
                </a:cubicBezTo>
                <a:cubicBezTo>
                  <a:pt x="96" y="248"/>
                  <a:pt x="95" y="266"/>
                  <a:pt x="94" y="272"/>
                </a:cubicBezTo>
                <a:cubicBezTo>
                  <a:pt x="90" y="279"/>
                  <a:pt x="73" y="304"/>
                  <a:pt x="48" y="360"/>
                </a:cubicBezTo>
                <a:cubicBezTo>
                  <a:pt x="39" y="383"/>
                  <a:pt x="34" y="415"/>
                  <a:pt x="33" y="450"/>
                </a:cubicBezTo>
                <a:cubicBezTo>
                  <a:pt x="34" y="435"/>
                  <a:pt x="39" y="420"/>
                  <a:pt x="46" y="402"/>
                </a:cubicBezTo>
                <a:cubicBezTo>
                  <a:pt x="47" y="403"/>
                  <a:pt x="48" y="403"/>
                  <a:pt x="50" y="403"/>
                </a:cubicBezTo>
                <a:cubicBezTo>
                  <a:pt x="54" y="403"/>
                  <a:pt x="54" y="403"/>
                  <a:pt x="54" y="403"/>
                </a:cubicBezTo>
                <a:cubicBezTo>
                  <a:pt x="51" y="406"/>
                  <a:pt x="48" y="412"/>
                  <a:pt x="46" y="429"/>
                </a:cubicBezTo>
                <a:cubicBezTo>
                  <a:pt x="45" y="443"/>
                  <a:pt x="44" y="458"/>
                  <a:pt x="46" y="469"/>
                </a:cubicBezTo>
                <a:cubicBezTo>
                  <a:pt x="48" y="488"/>
                  <a:pt x="54" y="497"/>
                  <a:pt x="64" y="497"/>
                </a:cubicBezTo>
                <a:cubicBezTo>
                  <a:pt x="64" y="497"/>
                  <a:pt x="64" y="497"/>
                  <a:pt x="65" y="497"/>
                </a:cubicBezTo>
                <a:cubicBezTo>
                  <a:pt x="76" y="496"/>
                  <a:pt x="81" y="483"/>
                  <a:pt x="80" y="459"/>
                </a:cubicBezTo>
                <a:cubicBezTo>
                  <a:pt x="80" y="459"/>
                  <a:pt x="77" y="413"/>
                  <a:pt x="65" y="403"/>
                </a:cubicBezTo>
                <a:cubicBezTo>
                  <a:pt x="194" y="403"/>
                  <a:pt x="194" y="403"/>
                  <a:pt x="194" y="403"/>
                </a:cubicBezTo>
                <a:cubicBezTo>
                  <a:pt x="194" y="443"/>
                  <a:pt x="198" y="482"/>
                  <a:pt x="204" y="519"/>
                </a:cubicBezTo>
                <a:cubicBezTo>
                  <a:pt x="46" y="519"/>
                  <a:pt x="46" y="519"/>
                  <a:pt x="46" y="519"/>
                </a:cubicBezTo>
                <a:cubicBezTo>
                  <a:pt x="45" y="519"/>
                  <a:pt x="45" y="519"/>
                  <a:pt x="44" y="519"/>
                </a:cubicBezTo>
                <a:cubicBezTo>
                  <a:pt x="38" y="498"/>
                  <a:pt x="35" y="482"/>
                  <a:pt x="33" y="468"/>
                </a:cubicBezTo>
                <a:cubicBezTo>
                  <a:pt x="34" y="487"/>
                  <a:pt x="36" y="506"/>
                  <a:pt x="39" y="526"/>
                </a:cubicBezTo>
                <a:cubicBezTo>
                  <a:pt x="39" y="526"/>
                  <a:pt x="39" y="526"/>
                  <a:pt x="39" y="526"/>
                </a:cubicBezTo>
                <a:cubicBezTo>
                  <a:pt x="39" y="526"/>
                  <a:pt x="39" y="527"/>
                  <a:pt x="39" y="527"/>
                </a:cubicBezTo>
                <a:cubicBezTo>
                  <a:pt x="39" y="530"/>
                  <a:pt x="40" y="533"/>
                  <a:pt x="40" y="536"/>
                </a:cubicBezTo>
                <a:cubicBezTo>
                  <a:pt x="40" y="535"/>
                  <a:pt x="39" y="533"/>
                  <a:pt x="39" y="532"/>
                </a:cubicBezTo>
                <a:cubicBezTo>
                  <a:pt x="38" y="529"/>
                  <a:pt x="37" y="526"/>
                  <a:pt x="36" y="523"/>
                </a:cubicBezTo>
                <a:cubicBezTo>
                  <a:pt x="35" y="521"/>
                  <a:pt x="34" y="520"/>
                  <a:pt x="34" y="518"/>
                </a:cubicBezTo>
                <a:cubicBezTo>
                  <a:pt x="32" y="513"/>
                  <a:pt x="31" y="509"/>
                  <a:pt x="30" y="505"/>
                </a:cubicBezTo>
                <a:cubicBezTo>
                  <a:pt x="29" y="504"/>
                  <a:pt x="29" y="503"/>
                  <a:pt x="28" y="501"/>
                </a:cubicBezTo>
                <a:cubicBezTo>
                  <a:pt x="27" y="496"/>
                  <a:pt x="26" y="492"/>
                  <a:pt x="25" y="487"/>
                </a:cubicBezTo>
                <a:cubicBezTo>
                  <a:pt x="24" y="486"/>
                  <a:pt x="24" y="485"/>
                  <a:pt x="24" y="484"/>
                </a:cubicBezTo>
                <a:cubicBezTo>
                  <a:pt x="23" y="479"/>
                  <a:pt x="22" y="474"/>
                  <a:pt x="21" y="469"/>
                </a:cubicBezTo>
                <a:cubicBezTo>
                  <a:pt x="21" y="468"/>
                  <a:pt x="20" y="467"/>
                  <a:pt x="20" y="467"/>
                </a:cubicBezTo>
                <a:cubicBezTo>
                  <a:pt x="19" y="461"/>
                  <a:pt x="18" y="456"/>
                  <a:pt x="18" y="451"/>
                </a:cubicBezTo>
                <a:cubicBezTo>
                  <a:pt x="18" y="450"/>
                  <a:pt x="17" y="450"/>
                  <a:pt x="17" y="449"/>
                </a:cubicBezTo>
                <a:cubicBezTo>
                  <a:pt x="17" y="444"/>
                  <a:pt x="16" y="438"/>
                  <a:pt x="15" y="433"/>
                </a:cubicBezTo>
                <a:cubicBezTo>
                  <a:pt x="15" y="432"/>
                  <a:pt x="15" y="432"/>
                  <a:pt x="15" y="431"/>
                </a:cubicBezTo>
                <a:cubicBezTo>
                  <a:pt x="15" y="426"/>
                  <a:pt x="14" y="420"/>
                  <a:pt x="14" y="414"/>
                </a:cubicBezTo>
                <a:cubicBezTo>
                  <a:pt x="14" y="414"/>
                  <a:pt x="14" y="414"/>
                  <a:pt x="14" y="413"/>
                </a:cubicBezTo>
                <a:cubicBezTo>
                  <a:pt x="14" y="407"/>
                  <a:pt x="14" y="402"/>
                  <a:pt x="14" y="396"/>
                </a:cubicBezTo>
                <a:cubicBezTo>
                  <a:pt x="14" y="186"/>
                  <a:pt x="185" y="14"/>
                  <a:pt x="395" y="14"/>
                </a:cubicBezTo>
                <a:moveTo>
                  <a:pt x="122" y="662"/>
                </a:moveTo>
                <a:cubicBezTo>
                  <a:pt x="246" y="662"/>
                  <a:pt x="246" y="662"/>
                  <a:pt x="246" y="662"/>
                </a:cubicBezTo>
                <a:cubicBezTo>
                  <a:pt x="248" y="666"/>
                  <a:pt x="250" y="670"/>
                  <a:pt x="252" y="674"/>
                </a:cubicBezTo>
                <a:cubicBezTo>
                  <a:pt x="275" y="720"/>
                  <a:pt x="302" y="753"/>
                  <a:pt x="333" y="772"/>
                </a:cubicBezTo>
                <a:cubicBezTo>
                  <a:pt x="251" y="759"/>
                  <a:pt x="178" y="719"/>
                  <a:pt x="122" y="662"/>
                </a:cubicBezTo>
                <a:moveTo>
                  <a:pt x="458" y="772"/>
                </a:moveTo>
                <a:cubicBezTo>
                  <a:pt x="487" y="754"/>
                  <a:pt x="514" y="723"/>
                  <a:pt x="536" y="680"/>
                </a:cubicBezTo>
                <a:cubicBezTo>
                  <a:pt x="541" y="676"/>
                  <a:pt x="544" y="671"/>
                  <a:pt x="543" y="667"/>
                </a:cubicBezTo>
                <a:cubicBezTo>
                  <a:pt x="543" y="666"/>
                  <a:pt x="543" y="666"/>
                  <a:pt x="543" y="666"/>
                </a:cubicBezTo>
                <a:cubicBezTo>
                  <a:pt x="544" y="664"/>
                  <a:pt x="544" y="663"/>
                  <a:pt x="545" y="662"/>
                </a:cubicBezTo>
                <a:cubicBezTo>
                  <a:pt x="605" y="662"/>
                  <a:pt x="605" y="662"/>
                  <a:pt x="605" y="662"/>
                </a:cubicBezTo>
                <a:cubicBezTo>
                  <a:pt x="603" y="663"/>
                  <a:pt x="600" y="665"/>
                  <a:pt x="597" y="667"/>
                </a:cubicBezTo>
                <a:cubicBezTo>
                  <a:pt x="594" y="669"/>
                  <a:pt x="592" y="670"/>
                  <a:pt x="589" y="672"/>
                </a:cubicBezTo>
                <a:cubicBezTo>
                  <a:pt x="585" y="674"/>
                  <a:pt x="585" y="674"/>
                  <a:pt x="585" y="674"/>
                </a:cubicBezTo>
                <a:cubicBezTo>
                  <a:pt x="570" y="684"/>
                  <a:pt x="561" y="689"/>
                  <a:pt x="565" y="697"/>
                </a:cubicBezTo>
                <a:cubicBezTo>
                  <a:pt x="566" y="700"/>
                  <a:pt x="570" y="702"/>
                  <a:pt x="574" y="702"/>
                </a:cubicBezTo>
                <a:cubicBezTo>
                  <a:pt x="585" y="702"/>
                  <a:pt x="613" y="684"/>
                  <a:pt x="619" y="673"/>
                </a:cubicBezTo>
                <a:cubicBezTo>
                  <a:pt x="622" y="668"/>
                  <a:pt x="621" y="664"/>
                  <a:pt x="619" y="662"/>
                </a:cubicBezTo>
                <a:cubicBezTo>
                  <a:pt x="669" y="662"/>
                  <a:pt x="669" y="662"/>
                  <a:pt x="669" y="662"/>
                </a:cubicBezTo>
                <a:cubicBezTo>
                  <a:pt x="613" y="719"/>
                  <a:pt x="540" y="759"/>
                  <a:pt x="458" y="772"/>
                </a:cubicBezTo>
              </a:path>
            </a:pathLst>
          </a:custGeom>
          <a:solidFill>
            <a:sysClr val="window" lastClr="FFFFFF"/>
          </a:solidFill>
          <a:ln>
            <a:noFill/>
          </a:ln>
        </p:spPr>
        <p:txBody>
          <a:bodyPr anchor="ctr"/>
          <a:p>
            <a:pPr algn="ctr"/>
            <a:endParaRPr sz="1350">
              <a:latin typeface="+mn-ea"/>
            </a:endParaRPr>
          </a:p>
        </p:txBody>
      </p:sp>
      <p:sp>
        <p:nvSpPr>
          <p:cNvPr id="59" name="任意多边形 58"/>
          <p:cNvSpPr/>
          <p:nvPr>
            <p:custDataLst>
              <p:tags r:id="rId15"/>
            </p:custDataLst>
          </p:nvPr>
        </p:nvSpPr>
        <p:spPr bwMode="auto">
          <a:xfrm>
            <a:off x="6676708" y="2271632"/>
            <a:ext cx="448921" cy="314229"/>
          </a:xfrm>
          <a:custGeom>
            <a:avLst/>
            <a:gdLst>
              <a:gd name="T0" fmla="*/ 329 w 794"/>
              <a:gd name="T1" fmla="*/ 0 h 460"/>
              <a:gd name="T2" fmla="*/ 212 w 794"/>
              <a:gd name="T3" fmla="*/ 39 h 460"/>
              <a:gd name="T4" fmla="*/ 3 w 794"/>
              <a:gd name="T5" fmla="*/ 211 h 460"/>
              <a:gd name="T6" fmla="*/ 13 w 794"/>
              <a:gd name="T7" fmla="*/ 212 h 460"/>
              <a:gd name="T8" fmla="*/ 283 w 794"/>
              <a:gd name="T9" fmla="*/ 32 h 460"/>
              <a:gd name="T10" fmla="*/ 280 w 794"/>
              <a:gd name="T11" fmla="*/ 244 h 460"/>
              <a:gd name="T12" fmla="*/ 241 w 794"/>
              <a:gd name="T13" fmla="*/ 270 h 460"/>
              <a:gd name="T14" fmla="*/ 450 w 794"/>
              <a:gd name="T15" fmla="*/ 182 h 460"/>
              <a:gd name="T16" fmla="*/ 492 w 794"/>
              <a:gd name="T17" fmla="*/ 261 h 460"/>
              <a:gd name="T18" fmla="*/ 371 w 794"/>
              <a:gd name="T19" fmla="*/ 324 h 460"/>
              <a:gd name="T20" fmla="*/ 369 w 794"/>
              <a:gd name="T21" fmla="*/ 326 h 460"/>
              <a:gd name="T22" fmla="*/ 274 w 794"/>
              <a:gd name="T23" fmla="*/ 409 h 460"/>
              <a:gd name="T24" fmla="*/ 74 w 794"/>
              <a:gd name="T25" fmla="*/ 431 h 460"/>
              <a:gd name="T26" fmla="*/ 81 w 794"/>
              <a:gd name="T27" fmla="*/ 438 h 460"/>
              <a:gd name="T28" fmla="*/ 310 w 794"/>
              <a:gd name="T29" fmla="*/ 406 h 460"/>
              <a:gd name="T30" fmla="*/ 354 w 794"/>
              <a:gd name="T31" fmla="*/ 436 h 460"/>
              <a:gd name="T32" fmla="*/ 386 w 794"/>
              <a:gd name="T33" fmla="*/ 428 h 460"/>
              <a:gd name="T34" fmla="*/ 431 w 794"/>
              <a:gd name="T35" fmla="*/ 460 h 460"/>
              <a:gd name="T36" fmla="*/ 485 w 794"/>
              <a:gd name="T37" fmla="*/ 410 h 460"/>
              <a:gd name="T38" fmla="*/ 530 w 794"/>
              <a:gd name="T39" fmla="*/ 442 h 460"/>
              <a:gd name="T40" fmla="*/ 611 w 794"/>
              <a:gd name="T41" fmla="*/ 337 h 460"/>
              <a:gd name="T42" fmla="*/ 794 w 794"/>
              <a:gd name="T43" fmla="*/ 288 h 460"/>
              <a:gd name="T44" fmla="*/ 745 w 794"/>
              <a:gd name="T45" fmla="*/ 0 h 460"/>
              <a:gd name="T46" fmla="*/ 780 w 794"/>
              <a:gd name="T47" fmla="*/ 82 h 460"/>
              <a:gd name="T48" fmla="*/ 294 w 794"/>
              <a:gd name="T49" fmla="*/ 134 h 460"/>
              <a:gd name="T50" fmla="*/ 329 w 794"/>
              <a:gd name="T51" fmla="*/ 14 h 460"/>
              <a:gd name="T52" fmla="*/ 780 w 794"/>
              <a:gd name="T53" fmla="*/ 49 h 460"/>
              <a:gd name="T54" fmla="*/ 294 w 794"/>
              <a:gd name="T55" fmla="*/ 68 h 460"/>
              <a:gd name="T56" fmla="*/ 329 w 794"/>
              <a:gd name="T57" fmla="*/ 14 h 460"/>
              <a:gd name="T58" fmla="*/ 321 w 794"/>
              <a:gd name="T59" fmla="*/ 396 h 460"/>
              <a:gd name="T60" fmla="*/ 378 w 794"/>
              <a:gd name="T61" fmla="*/ 337 h 460"/>
              <a:gd name="T62" fmla="*/ 383 w 794"/>
              <a:gd name="T63" fmla="*/ 403 h 460"/>
              <a:gd name="T64" fmla="*/ 461 w 794"/>
              <a:gd name="T65" fmla="*/ 428 h 460"/>
              <a:gd name="T66" fmla="*/ 400 w 794"/>
              <a:gd name="T67" fmla="*/ 424 h 460"/>
              <a:gd name="T68" fmla="*/ 432 w 794"/>
              <a:gd name="T69" fmla="*/ 337 h 460"/>
              <a:gd name="T70" fmla="*/ 488 w 794"/>
              <a:gd name="T71" fmla="*/ 374 h 460"/>
              <a:gd name="T72" fmla="*/ 461 w 794"/>
              <a:gd name="T73" fmla="*/ 428 h 460"/>
              <a:gd name="T74" fmla="*/ 515 w 794"/>
              <a:gd name="T75" fmla="*/ 425 h 460"/>
              <a:gd name="T76" fmla="*/ 522 w 794"/>
              <a:gd name="T77" fmla="*/ 337 h 460"/>
              <a:gd name="T78" fmla="*/ 560 w 794"/>
              <a:gd name="T79" fmla="*/ 410 h 460"/>
              <a:gd name="T80" fmla="*/ 398 w 794"/>
              <a:gd name="T81" fmla="*/ 323 h 460"/>
              <a:gd name="T82" fmla="*/ 500 w 794"/>
              <a:gd name="T83" fmla="*/ 273 h 460"/>
              <a:gd name="T84" fmla="*/ 445 w 794"/>
              <a:gd name="T85" fmla="*/ 169 h 460"/>
              <a:gd name="T86" fmla="*/ 294 w 794"/>
              <a:gd name="T87" fmla="*/ 148 h 460"/>
              <a:gd name="T88" fmla="*/ 780 w 794"/>
              <a:gd name="T89" fmla="*/ 28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path>
            </a:pathLst>
          </a:custGeom>
          <a:solidFill>
            <a:sysClr val="window" lastClr="FFFFFF"/>
          </a:solidFill>
          <a:ln>
            <a:noFill/>
          </a:ln>
        </p:spPr>
        <p:txBody>
          <a:bodyPr anchor="ctr"/>
          <a:p>
            <a:pPr algn="ctr"/>
            <a:endParaRPr sz="1350">
              <a:latin typeface="+mn-ea"/>
            </a:endParaRPr>
          </a:p>
        </p:txBody>
      </p:sp>
      <p:sp>
        <p:nvSpPr>
          <p:cNvPr id="60" name="任意多边形 59"/>
          <p:cNvSpPr/>
          <p:nvPr>
            <p:custDataLst>
              <p:tags r:id="rId16"/>
            </p:custDataLst>
          </p:nvPr>
        </p:nvSpPr>
        <p:spPr bwMode="auto">
          <a:xfrm>
            <a:off x="1774423" y="4141188"/>
            <a:ext cx="85084" cy="251170"/>
          </a:xfrm>
          <a:custGeom>
            <a:avLst/>
            <a:gdLst>
              <a:gd name="T0" fmla="*/ 105 w 112"/>
              <a:gd name="T1" fmla="*/ 122 h 366"/>
              <a:gd name="T2" fmla="*/ 63 w 112"/>
              <a:gd name="T3" fmla="*/ 122 h 366"/>
              <a:gd name="T4" fmla="*/ 63 w 112"/>
              <a:gd name="T5" fmla="*/ 7 h 366"/>
              <a:gd name="T6" fmla="*/ 56 w 112"/>
              <a:gd name="T7" fmla="*/ 0 h 366"/>
              <a:gd name="T8" fmla="*/ 49 w 112"/>
              <a:gd name="T9" fmla="*/ 7 h 366"/>
              <a:gd name="T10" fmla="*/ 49 w 112"/>
              <a:gd name="T11" fmla="*/ 122 h 366"/>
              <a:gd name="T12" fmla="*/ 7 w 112"/>
              <a:gd name="T13" fmla="*/ 122 h 366"/>
              <a:gd name="T14" fmla="*/ 0 w 112"/>
              <a:gd name="T15" fmla="*/ 129 h 366"/>
              <a:gd name="T16" fmla="*/ 0 w 112"/>
              <a:gd name="T17" fmla="*/ 238 h 366"/>
              <a:gd name="T18" fmla="*/ 7 w 112"/>
              <a:gd name="T19" fmla="*/ 245 h 366"/>
              <a:gd name="T20" fmla="*/ 49 w 112"/>
              <a:gd name="T21" fmla="*/ 245 h 366"/>
              <a:gd name="T22" fmla="*/ 49 w 112"/>
              <a:gd name="T23" fmla="*/ 359 h 366"/>
              <a:gd name="T24" fmla="*/ 56 w 112"/>
              <a:gd name="T25" fmla="*/ 366 h 366"/>
              <a:gd name="T26" fmla="*/ 63 w 112"/>
              <a:gd name="T27" fmla="*/ 359 h 366"/>
              <a:gd name="T28" fmla="*/ 63 w 112"/>
              <a:gd name="T29" fmla="*/ 245 h 366"/>
              <a:gd name="T30" fmla="*/ 105 w 112"/>
              <a:gd name="T31" fmla="*/ 245 h 366"/>
              <a:gd name="T32" fmla="*/ 112 w 112"/>
              <a:gd name="T33" fmla="*/ 238 h 366"/>
              <a:gd name="T34" fmla="*/ 112 w 112"/>
              <a:gd name="T35" fmla="*/ 129 h 366"/>
              <a:gd name="T36" fmla="*/ 105 w 112"/>
              <a:gd name="T37" fmla="*/ 122 h 366"/>
              <a:gd name="T38" fmla="*/ 98 w 112"/>
              <a:gd name="T39" fmla="*/ 231 h 366"/>
              <a:gd name="T40" fmla="*/ 14 w 112"/>
              <a:gd name="T41" fmla="*/ 231 h 366"/>
              <a:gd name="T42" fmla="*/ 14 w 112"/>
              <a:gd name="T43" fmla="*/ 136 h 366"/>
              <a:gd name="T44" fmla="*/ 98 w 112"/>
              <a:gd name="T45" fmla="*/ 136 h 366"/>
              <a:gd name="T46" fmla="*/ 98 w 112"/>
              <a:gd name="T47" fmla="*/ 23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6">
                <a:moveTo>
                  <a:pt x="105" y="122"/>
                </a:moveTo>
                <a:cubicBezTo>
                  <a:pt x="63" y="122"/>
                  <a:pt x="63" y="122"/>
                  <a:pt x="63" y="122"/>
                </a:cubicBezTo>
                <a:cubicBezTo>
                  <a:pt x="63" y="7"/>
                  <a:pt x="63" y="7"/>
                  <a:pt x="63" y="7"/>
                </a:cubicBezTo>
                <a:cubicBezTo>
                  <a:pt x="63" y="4"/>
                  <a:pt x="60" y="0"/>
                  <a:pt x="56" y="0"/>
                </a:cubicBezTo>
                <a:cubicBezTo>
                  <a:pt x="52" y="0"/>
                  <a:pt x="49" y="4"/>
                  <a:pt x="49" y="7"/>
                </a:cubicBezTo>
                <a:cubicBezTo>
                  <a:pt x="49" y="122"/>
                  <a:pt x="49" y="122"/>
                  <a:pt x="49" y="122"/>
                </a:cubicBezTo>
                <a:cubicBezTo>
                  <a:pt x="7" y="122"/>
                  <a:pt x="7" y="122"/>
                  <a:pt x="7" y="122"/>
                </a:cubicBezTo>
                <a:cubicBezTo>
                  <a:pt x="3" y="122"/>
                  <a:pt x="0" y="125"/>
                  <a:pt x="0" y="129"/>
                </a:cubicBezTo>
                <a:cubicBezTo>
                  <a:pt x="0" y="238"/>
                  <a:pt x="0" y="238"/>
                  <a:pt x="0" y="238"/>
                </a:cubicBezTo>
                <a:cubicBezTo>
                  <a:pt x="0" y="242"/>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2"/>
                  <a:pt x="112" y="238"/>
                </a:cubicBezTo>
                <a:cubicBezTo>
                  <a:pt x="112" y="129"/>
                  <a:pt x="112" y="129"/>
                  <a:pt x="112" y="129"/>
                </a:cubicBezTo>
                <a:cubicBezTo>
                  <a:pt x="112" y="125"/>
                  <a:pt x="109" y="122"/>
                  <a:pt x="105" y="122"/>
                </a:cubicBezTo>
                <a:moveTo>
                  <a:pt x="98" y="231"/>
                </a:moveTo>
                <a:cubicBezTo>
                  <a:pt x="14" y="231"/>
                  <a:pt x="14" y="231"/>
                  <a:pt x="14" y="231"/>
                </a:cubicBezTo>
                <a:cubicBezTo>
                  <a:pt x="14" y="136"/>
                  <a:pt x="14" y="136"/>
                  <a:pt x="14" y="136"/>
                </a:cubicBezTo>
                <a:cubicBezTo>
                  <a:pt x="98" y="136"/>
                  <a:pt x="98" y="136"/>
                  <a:pt x="98" y="136"/>
                </a:cubicBezTo>
                <a:lnTo>
                  <a:pt x="98" y="231"/>
                </a:lnTo>
                <a:close/>
              </a:path>
            </a:pathLst>
          </a:custGeom>
          <a:solidFill>
            <a:sysClr val="window" lastClr="FFFFFF"/>
          </a:solidFill>
          <a:ln>
            <a:noFill/>
          </a:ln>
        </p:spPr>
        <p:txBody>
          <a:bodyPr anchor="ctr"/>
          <a:p>
            <a:pPr algn="ctr"/>
            <a:endParaRPr sz="1350">
              <a:latin typeface="+mn-ea"/>
            </a:endParaRPr>
          </a:p>
        </p:txBody>
      </p:sp>
      <p:sp>
        <p:nvSpPr>
          <p:cNvPr id="61" name="任意多边形 60"/>
          <p:cNvSpPr/>
          <p:nvPr>
            <p:custDataLst>
              <p:tags r:id="rId17"/>
            </p:custDataLst>
          </p:nvPr>
        </p:nvSpPr>
        <p:spPr bwMode="auto">
          <a:xfrm>
            <a:off x="1892232" y="4048449"/>
            <a:ext cx="87266" cy="251170"/>
          </a:xfrm>
          <a:custGeom>
            <a:avLst/>
            <a:gdLst>
              <a:gd name="T0" fmla="*/ 105 w 112"/>
              <a:gd name="T1" fmla="*/ 121 h 366"/>
              <a:gd name="T2" fmla="*/ 63 w 112"/>
              <a:gd name="T3" fmla="*/ 121 h 366"/>
              <a:gd name="T4" fmla="*/ 63 w 112"/>
              <a:gd name="T5" fmla="*/ 7 h 366"/>
              <a:gd name="T6" fmla="*/ 56 w 112"/>
              <a:gd name="T7" fmla="*/ 0 h 366"/>
              <a:gd name="T8" fmla="*/ 49 w 112"/>
              <a:gd name="T9" fmla="*/ 7 h 366"/>
              <a:gd name="T10" fmla="*/ 49 w 112"/>
              <a:gd name="T11" fmla="*/ 121 h 366"/>
              <a:gd name="T12" fmla="*/ 7 w 112"/>
              <a:gd name="T13" fmla="*/ 121 h 366"/>
              <a:gd name="T14" fmla="*/ 0 w 112"/>
              <a:gd name="T15" fmla="*/ 128 h 366"/>
              <a:gd name="T16" fmla="*/ 0 w 112"/>
              <a:gd name="T17" fmla="*/ 238 h 366"/>
              <a:gd name="T18" fmla="*/ 7 w 112"/>
              <a:gd name="T19" fmla="*/ 245 h 366"/>
              <a:gd name="T20" fmla="*/ 49 w 112"/>
              <a:gd name="T21" fmla="*/ 245 h 366"/>
              <a:gd name="T22" fmla="*/ 49 w 112"/>
              <a:gd name="T23" fmla="*/ 359 h 366"/>
              <a:gd name="T24" fmla="*/ 56 w 112"/>
              <a:gd name="T25" fmla="*/ 366 h 366"/>
              <a:gd name="T26" fmla="*/ 63 w 112"/>
              <a:gd name="T27" fmla="*/ 359 h 366"/>
              <a:gd name="T28" fmla="*/ 63 w 112"/>
              <a:gd name="T29" fmla="*/ 245 h 366"/>
              <a:gd name="T30" fmla="*/ 105 w 112"/>
              <a:gd name="T31" fmla="*/ 245 h 366"/>
              <a:gd name="T32" fmla="*/ 112 w 112"/>
              <a:gd name="T33" fmla="*/ 238 h 366"/>
              <a:gd name="T34" fmla="*/ 112 w 112"/>
              <a:gd name="T35" fmla="*/ 128 h 366"/>
              <a:gd name="T36" fmla="*/ 105 w 112"/>
              <a:gd name="T37" fmla="*/ 121 h 366"/>
              <a:gd name="T38" fmla="*/ 98 w 112"/>
              <a:gd name="T39" fmla="*/ 231 h 366"/>
              <a:gd name="T40" fmla="*/ 14 w 112"/>
              <a:gd name="T41" fmla="*/ 231 h 366"/>
              <a:gd name="T42" fmla="*/ 14 w 112"/>
              <a:gd name="T43" fmla="*/ 135 h 366"/>
              <a:gd name="T44" fmla="*/ 98 w 112"/>
              <a:gd name="T45" fmla="*/ 135 h 366"/>
              <a:gd name="T46" fmla="*/ 98 w 112"/>
              <a:gd name="T47" fmla="*/ 23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6">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4"/>
                  <a:pt x="0" y="128"/>
                </a:cubicBezTo>
                <a:cubicBezTo>
                  <a:pt x="0" y="238"/>
                  <a:pt x="0" y="238"/>
                  <a:pt x="0" y="238"/>
                </a:cubicBezTo>
                <a:cubicBezTo>
                  <a:pt x="0" y="241"/>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1"/>
                  <a:pt x="112" y="238"/>
                </a:cubicBezTo>
                <a:cubicBezTo>
                  <a:pt x="112" y="128"/>
                  <a:pt x="112" y="128"/>
                  <a:pt x="112" y="128"/>
                </a:cubicBezTo>
                <a:cubicBezTo>
                  <a:pt x="112" y="124"/>
                  <a:pt x="109" y="121"/>
                  <a:pt x="105" y="121"/>
                </a:cubicBezTo>
                <a:moveTo>
                  <a:pt x="98" y="231"/>
                </a:moveTo>
                <a:cubicBezTo>
                  <a:pt x="14" y="231"/>
                  <a:pt x="14" y="231"/>
                  <a:pt x="14" y="231"/>
                </a:cubicBezTo>
                <a:cubicBezTo>
                  <a:pt x="14" y="135"/>
                  <a:pt x="14" y="135"/>
                  <a:pt x="14" y="135"/>
                </a:cubicBezTo>
                <a:cubicBezTo>
                  <a:pt x="98" y="135"/>
                  <a:pt x="98" y="135"/>
                  <a:pt x="98" y="135"/>
                </a:cubicBezTo>
                <a:lnTo>
                  <a:pt x="98" y="231"/>
                </a:lnTo>
                <a:close/>
              </a:path>
            </a:pathLst>
          </a:custGeom>
          <a:solidFill>
            <a:sysClr val="window" lastClr="FFFFFF"/>
          </a:solidFill>
          <a:ln>
            <a:noFill/>
          </a:ln>
        </p:spPr>
        <p:txBody>
          <a:bodyPr anchor="ctr"/>
          <a:p>
            <a:pPr algn="ctr"/>
            <a:endParaRPr sz="1350">
              <a:latin typeface="+mn-ea"/>
            </a:endParaRPr>
          </a:p>
        </p:txBody>
      </p:sp>
      <p:sp>
        <p:nvSpPr>
          <p:cNvPr id="62" name="任意多边形 61"/>
          <p:cNvSpPr/>
          <p:nvPr>
            <p:custDataLst>
              <p:tags r:id="rId18"/>
            </p:custDataLst>
          </p:nvPr>
        </p:nvSpPr>
        <p:spPr bwMode="auto">
          <a:xfrm>
            <a:off x="2012224" y="4087090"/>
            <a:ext cx="87266" cy="249239"/>
          </a:xfrm>
          <a:custGeom>
            <a:avLst/>
            <a:gdLst>
              <a:gd name="T0" fmla="*/ 105 w 112"/>
              <a:gd name="T1" fmla="*/ 121 h 365"/>
              <a:gd name="T2" fmla="*/ 63 w 112"/>
              <a:gd name="T3" fmla="*/ 121 h 365"/>
              <a:gd name="T4" fmla="*/ 63 w 112"/>
              <a:gd name="T5" fmla="*/ 7 h 365"/>
              <a:gd name="T6" fmla="*/ 56 w 112"/>
              <a:gd name="T7" fmla="*/ 0 h 365"/>
              <a:gd name="T8" fmla="*/ 49 w 112"/>
              <a:gd name="T9" fmla="*/ 7 h 365"/>
              <a:gd name="T10" fmla="*/ 49 w 112"/>
              <a:gd name="T11" fmla="*/ 121 h 365"/>
              <a:gd name="T12" fmla="*/ 7 w 112"/>
              <a:gd name="T13" fmla="*/ 121 h 365"/>
              <a:gd name="T14" fmla="*/ 0 w 112"/>
              <a:gd name="T15" fmla="*/ 128 h 365"/>
              <a:gd name="T16" fmla="*/ 0 w 112"/>
              <a:gd name="T17" fmla="*/ 237 h 365"/>
              <a:gd name="T18" fmla="*/ 7 w 112"/>
              <a:gd name="T19" fmla="*/ 244 h 365"/>
              <a:gd name="T20" fmla="*/ 49 w 112"/>
              <a:gd name="T21" fmla="*/ 244 h 365"/>
              <a:gd name="T22" fmla="*/ 49 w 112"/>
              <a:gd name="T23" fmla="*/ 358 h 365"/>
              <a:gd name="T24" fmla="*/ 56 w 112"/>
              <a:gd name="T25" fmla="*/ 365 h 365"/>
              <a:gd name="T26" fmla="*/ 63 w 112"/>
              <a:gd name="T27" fmla="*/ 358 h 365"/>
              <a:gd name="T28" fmla="*/ 63 w 112"/>
              <a:gd name="T29" fmla="*/ 244 h 365"/>
              <a:gd name="T30" fmla="*/ 105 w 112"/>
              <a:gd name="T31" fmla="*/ 244 h 365"/>
              <a:gd name="T32" fmla="*/ 112 w 112"/>
              <a:gd name="T33" fmla="*/ 237 h 365"/>
              <a:gd name="T34" fmla="*/ 112 w 112"/>
              <a:gd name="T35" fmla="*/ 128 h 365"/>
              <a:gd name="T36" fmla="*/ 105 w 112"/>
              <a:gd name="T37" fmla="*/ 121 h 365"/>
              <a:gd name="T38" fmla="*/ 98 w 112"/>
              <a:gd name="T39" fmla="*/ 230 h 365"/>
              <a:gd name="T40" fmla="*/ 14 w 112"/>
              <a:gd name="T41" fmla="*/ 230 h 365"/>
              <a:gd name="T42" fmla="*/ 14 w 112"/>
              <a:gd name="T43" fmla="*/ 135 h 365"/>
              <a:gd name="T44" fmla="*/ 98 w 112"/>
              <a:gd name="T45" fmla="*/ 135 h 365"/>
              <a:gd name="T46" fmla="*/ 98 w 112"/>
              <a:gd name="T47" fmla="*/ 23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5">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4"/>
                  <a:pt x="0" y="128"/>
                </a:cubicBezTo>
                <a:cubicBezTo>
                  <a:pt x="0" y="237"/>
                  <a:pt x="0" y="237"/>
                  <a:pt x="0" y="237"/>
                </a:cubicBezTo>
                <a:cubicBezTo>
                  <a:pt x="0" y="241"/>
                  <a:pt x="3" y="244"/>
                  <a:pt x="7" y="244"/>
                </a:cubicBezTo>
                <a:cubicBezTo>
                  <a:pt x="49" y="244"/>
                  <a:pt x="49" y="244"/>
                  <a:pt x="49" y="244"/>
                </a:cubicBezTo>
                <a:cubicBezTo>
                  <a:pt x="49" y="358"/>
                  <a:pt x="49" y="358"/>
                  <a:pt x="49" y="358"/>
                </a:cubicBezTo>
                <a:cubicBezTo>
                  <a:pt x="49" y="362"/>
                  <a:pt x="52" y="365"/>
                  <a:pt x="56" y="365"/>
                </a:cubicBezTo>
                <a:cubicBezTo>
                  <a:pt x="60" y="365"/>
                  <a:pt x="63" y="362"/>
                  <a:pt x="63" y="358"/>
                </a:cubicBezTo>
                <a:cubicBezTo>
                  <a:pt x="63" y="244"/>
                  <a:pt x="63" y="244"/>
                  <a:pt x="63" y="244"/>
                </a:cubicBezTo>
                <a:cubicBezTo>
                  <a:pt x="105" y="244"/>
                  <a:pt x="105" y="244"/>
                  <a:pt x="105" y="244"/>
                </a:cubicBezTo>
                <a:cubicBezTo>
                  <a:pt x="109" y="244"/>
                  <a:pt x="112" y="241"/>
                  <a:pt x="112" y="237"/>
                </a:cubicBezTo>
                <a:cubicBezTo>
                  <a:pt x="112" y="128"/>
                  <a:pt x="112" y="128"/>
                  <a:pt x="112" y="128"/>
                </a:cubicBezTo>
                <a:cubicBezTo>
                  <a:pt x="112" y="124"/>
                  <a:pt x="109" y="121"/>
                  <a:pt x="105" y="121"/>
                </a:cubicBezTo>
                <a:moveTo>
                  <a:pt x="98" y="230"/>
                </a:moveTo>
                <a:cubicBezTo>
                  <a:pt x="14" y="230"/>
                  <a:pt x="14" y="230"/>
                  <a:pt x="14" y="230"/>
                </a:cubicBezTo>
                <a:cubicBezTo>
                  <a:pt x="14" y="135"/>
                  <a:pt x="14" y="135"/>
                  <a:pt x="14" y="135"/>
                </a:cubicBezTo>
                <a:cubicBezTo>
                  <a:pt x="98" y="135"/>
                  <a:pt x="98" y="135"/>
                  <a:pt x="98" y="135"/>
                </a:cubicBezTo>
                <a:lnTo>
                  <a:pt x="98" y="230"/>
                </a:lnTo>
                <a:close/>
              </a:path>
            </a:pathLst>
          </a:custGeom>
          <a:solidFill>
            <a:sysClr val="window" lastClr="FFFFFF"/>
          </a:solidFill>
          <a:ln>
            <a:noFill/>
          </a:ln>
        </p:spPr>
        <p:txBody>
          <a:bodyPr anchor="ctr"/>
          <a:p>
            <a:pPr algn="ctr"/>
            <a:endParaRPr sz="1350">
              <a:latin typeface="+mn-ea"/>
            </a:endParaRPr>
          </a:p>
        </p:txBody>
      </p:sp>
      <p:sp>
        <p:nvSpPr>
          <p:cNvPr id="63" name="任意多边形 62"/>
          <p:cNvSpPr/>
          <p:nvPr>
            <p:custDataLst>
              <p:tags r:id="rId19"/>
            </p:custDataLst>
          </p:nvPr>
        </p:nvSpPr>
        <p:spPr bwMode="auto">
          <a:xfrm>
            <a:off x="2132214" y="3978894"/>
            <a:ext cx="85084" cy="249239"/>
          </a:xfrm>
          <a:custGeom>
            <a:avLst/>
            <a:gdLst>
              <a:gd name="T0" fmla="*/ 105 w 112"/>
              <a:gd name="T1" fmla="*/ 121 h 366"/>
              <a:gd name="T2" fmla="*/ 63 w 112"/>
              <a:gd name="T3" fmla="*/ 121 h 366"/>
              <a:gd name="T4" fmla="*/ 63 w 112"/>
              <a:gd name="T5" fmla="*/ 7 h 366"/>
              <a:gd name="T6" fmla="*/ 56 w 112"/>
              <a:gd name="T7" fmla="*/ 0 h 366"/>
              <a:gd name="T8" fmla="*/ 49 w 112"/>
              <a:gd name="T9" fmla="*/ 7 h 366"/>
              <a:gd name="T10" fmla="*/ 49 w 112"/>
              <a:gd name="T11" fmla="*/ 121 h 366"/>
              <a:gd name="T12" fmla="*/ 7 w 112"/>
              <a:gd name="T13" fmla="*/ 121 h 366"/>
              <a:gd name="T14" fmla="*/ 0 w 112"/>
              <a:gd name="T15" fmla="*/ 128 h 366"/>
              <a:gd name="T16" fmla="*/ 0 w 112"/>
              <a:gd name="T17" fmla="*/ 238 h 366"/>
              <a:gd name="T18" fmla="*/ 7 w 112"/>
              <a:gd name="T19" fmla="*/ 245 h 366"/>
              <a:gd name="T20" fmla="*/ 49 w 112"/>
              <a:gd name="T21" fmla="*/ 245 h 366"/>
              <a:gd name="T22" fmla="*/ 49 w 112"/>
              <a:gd name="T23" fmla="*/ 359 h 366"/>
              <a:gd name="T24" fmla="*/ 56 w 112"/>
              <a:gd name="T25" fmla="*/ 366 h 366"/>
              <a:gd name="T26" fmla="*/ 63 w 112"/>
              <a:gd name="T27" fmla="*/ 359 h 366"/>
              <a:gd name="T28" fmla="*/ 63 w 112"/>
              <a:gd name="T29" fmla="*/ 245 h 366"/>
              <a:gd name="T30" fmla="*/ 105 w 112"/>
              <a:gd name="T31" fmla="*/ 245 h 366"/>
              <a:gd name="T32" fmla="*/ 112 w 112"/>
              <a:gd name="T33" fmla="*/ 238 h 366"/>
              <a:gd name="T34" fmla="*/ 112 w 112"/>
              <a:gd name="T35" fmla="*/ 128 h 366"/>
              <a:gd name="T36" fmla="*/ 105 w 112"/>
              <a:gd name="T37" fmla="*/ 121 h 366"/>
              <a:gd name="T38" fmla="*/ 98 w 112"/>
              <a:gd name="T39" fmla="*/ 231 h 366"/>
              <a:gd name="T40" fmla="*/ 14 w 112"/>
              <a:gd name="T41" fmla="*/ 231 h 366"/>
              <a:gd name="T42" fmla="*/ 14 w 112"/>
              <a:gd name="T43" fmla="*/ 135 h 366"/>
              <a:gd name="T44" fmla="*/ 98 w 112"/>
              <a:gd name="T45" fmla="*/ 135 h 366"/>
              <a:gd name="T46" fmla="*/ 98 w 112"/>
              <a:gd name="T47" fmla="*/ 23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6">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5"/>
                  <a:pt x="0" y="128"/>
                </a:cubicBezTo>
                <a:cubicBezTo>
                  <a:pt x="0" y="238"/>
                  <a:pt x="0" y="238"/>
                  <a:pt x="0" y="238"/>
                </a:cubicBezTo>
                <a:cubicBezTo>
                  <a:pt x="0" y="241"/>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1"/>
                  <a:pt x="112" y="238"/>
                </a:cubicBezTo>
                <a:cubicBezTo>
                  <a:pt x="112" y="128"/>
                  <a:pt x="112" y="128"/>
                  <a:pt x="112" y="128"/>
                </a:cubicBezTo>
                <a:cubicBezTo>
                  <a:pt x="112" y="125"/>
                  <a:pt x="109" y="121"/>
                  <a:pt x="105" y="121"/>
                </a:cubicBezTo>
                <a:moveTo>
                  <a:pt x="98" y="231"/>
                </a:moveTo>
                <a:cubicBezTo>
                  <a:pt x="14" y="231"/>
                  <a:pt x="14" y="231"/>
                  <a:pt x="14" y="231"/>
                </a:cubicBezTo>
                <a:cubicBezTo>
                  <a:pt x="14" y="135"/>
                  <a:pt x="14" y="135"/>
                  <a:pt x="14" y="135"/>
                </a:cubicBezTo>
                <a:cubicBezTo>
                  <a:pt x="98" y="135"/>
                  <a:pt x="98" y="135"/>
                  <a:pt x="98" y="135"/>
                </a:cubicBezTo>
                <a:lnTo>
                  <a:pt x="98" y="231"/>
                </a:lnTo>
                <a:close/>
              </a:path>
            </a:pathLst>
          </a:custGeom>
          <a:solidFill>
            <a:sysClr val="window" lastClr="FFFFFF"/>
          </a:solidFill>
          <a:ln>
            <a:noFill/>
          </a:ln>
        </p:spPr>
        <p:txBody>
          <a:bodyPr anchor="ctr"/>
          <a:p>
            <a:pPr algn="ctr"/>
            <a:endParaRPr sz="1350">
              <a:latin typeface="+mn-ea"/>
            </a:endParaRPr>
          </a:p>
        </p:txBody>
      </p:sp>
      <p:sp>
        <p:nvSpPr>
          <p:cNvPr id="64" name="任意多边形 63"/>
          <p:cNvSpPr/>
          <p:nvPr>
            <p:custDataLst>
              <p:tags r:id="rId20"/>
            </p:custDataLst>
          </p:nvPr>
        </p:nvSpPr>
        <p:spPr bwMode="auto">
          <a:xfrm>
            <a:off x="6724000" y="3989724"/>
            <a:ext cx="354338" cy="363754"/>
          </a:xfrm>
          <a:custGeom>
            <a:avLst/>
            <a:gdLst>
              <a:gd name="T0" fmla="*/ 404 w 574"/>
              <a:gd name="T1" fmla="*/ 0 h 581"/>
              <a:gd name="T2" fmla="*/ 234 w 574"/>
              <a:gd name="T3" fmla="*/ 63 h 581"/>
              <a:gd name="T4" fmla="*/ 170 w 574"/>
              <a:gd name="T5" fmla="*/ 206 h 581"/>
              <a:gd name="T6" fmla="*/ 0 w 574"/>
              <a:gd name="T7" fmla="*/ 268 h 581"/>
              <a:gd name="T8" fmla="*/ 52 w 574"/>
              <a:gd name="T9" fmla="*/ 565 h 581"/>
              <a:gd name="T10" fmla="*/ 288 w 574"/>
              <a:gd name="T11" fmla="*/ 565 h 581"/>
              <a:gd name="T12" fmla="*/ 340 w 574"/>
              <a:gd name="T13" fmla="*/ 467 h 581"/>
              <a:gd name="T14" fmla="*/ 522 w 574"/>
              <a:gd name="T15" fmla="*/ 455 h 581"/>
              <a:gd name="T16" fmla="*/ 574 w 574"/>
              <a:gd name="T17" fmla="*/ 63 h 581"/>
              <a:gd name="T18" fmla="*/ 560 w 574"/>
              <a:gd name="T19" fmla="*/ 329 h 581"/>
              <a:gd name="T20" fmla="*/ 340 w 574"/>
              <a:gd name="T21" fmla="*/ 372 h 581"/>
              <a:gd name="T22" fmla="*/ 404 w 574"/>
              <a:gd name="T23" fmla="*/ 305 h 581"/>
              <a:gd name="T24" fmla="*/ 560 w 574"/>
              <a:gd name="T25" fmla="*/ 269 h 581"/>
              <a:gd name="T26" fmla="*/ 326 w 574"/>
              <a:gd name="T27" fmla="*/ 294 h 581"/>
              <a:gd name="T28" fmla="*/ 170 w 574"/>
              <a:gd name="T29" fmla="*/ 406 h 581"/>
              <a:gd name="T30" fmla="*/ 14 w 574"/>
              <a:gd name="T31" fmla="*/ 294 h 581"/>
              <a:gd name="T32" fmla="*/ 170 w 574"/>
              <a:gd name="T33" fmla="*/ 331 h 581"/>
              <a:gd name="T34" fmla="*/ 326 w 574"/>
              <a:gd name="T35" fmla="*/ 294 h 581"/>
              <a:gd name="T36" fmla="*/ 52 w 574"/>
              <a:gd name="T37" fmla="*/ 403 h 581"/>
              <a:gd name="T38" fmla="*/ 288 w 574"/>
              <a:gd name="T39" fmla="*/ 403 h 581"/>
              <a:gd name="T40" fmla="*/ 326 w 574"/>
              <a:gd name="T41" fmla="*/ 438 h 581"/>
              <a:gd name="T42" fmla="*/ 14 w 574"/>
              <a:gd name="T43" fmla="*/ 438 h 581"/>
              <a:gd name="T44" fmla="*/ 560 w 574"/>
              <a:gd name="T45" fmla="*/ 158 h 581"/>
              <a:gd name="T46" fmla="*/ 248 w 574"/>
              <a:gd name="T47" fmla="*/ 158 h 581"/>
              <a:gd name="T48" fmla="*/ 287 w 574"/>
              <a:gd name="T49" fmla="*/ 108 h 581"/>
              <a:gd name="T50" fmla="*/ 522 w 574"/>
              <a:gd name="T51" fmla="*/ 108 h 581"/>
              <a:gd name="T52" fmla="*/ 560 w 574"/>
              <a:gd name="T53" fmla="*/ 158 h 581"/>
              <a:gd name="T54" fmla="*/ 560 w 574"/>
              <a:gd name="T55" fmla="*/ 63 h 581"/>
              <a:gd name="T56" fmla="*/ 248 w 574"/>
              <a:gd name="T57" fmla="*/ 63 h 581"/>
              <a:gd name="T58" fmla="*/ 248 w 574"/>
              <a:gd name="T59" fmla="*/ 183 h 581"/>
              <a:gd name="T60" fmla="*/ 404 w 574"/>
              <a:gd name="T61" fmla="*/ 220 h 581"/>
              <a:gd name="T62" fmla="*/ 560 w 574"/>
              <a:gd name="T63" fmla="*/ 183 h 581"/>
              <a:gd name="T64" fmla="*/ 404 w 574"/>
              <a:gd name="T65" fmla="*/ 291 h 581"/>
              <a:gd name="T66" fmla="*/ 340 w 574"/>
              <a:gd name="T67" fmla="*/ 268 h 581"/>
              <a:gd name="T68" fmla="*/ 248 w 574"/>
              <a:gd name="T69" fmla="*/ 213 h 581"/>
              <a:gd name="T70" fmla="*/ 170 w 574"/>
              <a:gd name="T71" fmla="*/ 220 h 581"/>
              <a:gd name="T72" fmla="*/ 240 w 574"/>
              <a:gd name="T73" fmla="*/ 226 h 581"/>
              <a:gd name="T74" fmla="*/ 170 w 574"/>
              <a:gd name="T75" fmla="*/ 317 h 581"/>
              <a:gd name="T76" fmla="*/ 170 w 574"/>
              <a:gd name="T77" fmla="*/ 220 h 581"/>
              <a:gd name="T78" fmla="*/ 14 w 574"/>
              <a:gd name="T79" fmla="*/ 519 h 581"/>
              <a:gd name="T80" fmla="*/ 52 w 574"/>
              <a:gd name="T81" fmla="*/ 484 h 581"/>
              <a:gd name="T82" fmla="*/ 288 w 574"/>
              <a:gd name="T83" fmla="*/ 484 h 581"/>
              <a:gd name="T84" fmla="*/ 326 w 574"/>
              <a:gd name="T85" fmla="*/ 519 h 581"/>
              <a:gd name="T86" fmla="*/ 404 w 574"/>
              <a:gd name="T87" fmla="*/ 458 h 581"/>
              <a:gd name="T88" fmla="*/ 340 w 574"/>
              <a:gd name="T89" fmla="*/ 387 h 581"/>
              <a:gd name="T90" fmla="*/ 522 w 574"/>
              <a:gd name="T91" fmla="*/ 374 h 581"/>
              <a:gd name="T92" fmla="*/ 560 w 574"/>
              <a:gd name="T93" fmla="*/ 41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81">
                <a:moveTo>
                  <a:pt x="522" y="17"/>
                </a:moveTo>
                <a:cubicBezTo>
                  <a:pt x="490" y="6"/>
                  <a:pt x="449" y="0"/>
                  <a:pt x="404" y="0"/>
                </a:cubicBezTo>
                <a:cubicBezTo>
                  <a:pt x="360" y="0"/>
                  <a:pt x="318" y="6"/>
                  <a:pt x="287" y="17"/>
                </a:cubicBezTo>
                <a:cubicBezTo>
                  <a:pt x="252" y="29"/>
                  <a:pt x="234" y="44"/>
                  <a:pt x="234" y="63"/>
                </a:cubicBezTo>
                <a:cubicBezTo>
                  <a:pt x="234" y="210"/>
                  <a:pt x="234" y="210"/>
                  <a:pt x="234" y="210"/>
                </a:cubicBezTo>
                <a:cubicBezTo>
                  <a:pt x="214" y="208"/>
                  <a:pt x="192" y="206"/>
                  <a:pt x="170" y="206"/>
                </a:cubicBezTo>
                <a:cubicBezTo>
                  <a:pt x="126" y="206"/>
                  <a:pt x="84" y="212"/>
                  <a:pt x="52" y="223"/>
                </a:cubicBezTo>
                <a:cubicBezTo>
                  <a:pt x="18" y="234"/>
                  <a:pt x="0" y="250"/>
                  <a:pt x="0" y="268"/>
                </a:cubicBezTo>
                <a:cubicBezTo>
                  <a:pt x="0" y="519"/>
                  <a:pt x="0" y="519"/>
                  <a:pt x="0" y="519"/>
                </a:cubicBezTo>
                <a:cubicBezTo>
                  <a:pt x="0" y="537"/>
                  <a:pt x="18" y="553"/>
                  <a:pt x="52" y="565"/>
                </a:cubicBezTo>
                <a:cubicBezTo>
                  <a:pt x="84" y="575"/>
                  <a:pt x="126" y="581"/>
                  <a:pt x="170" y="581"/>
                </a:cubicBezTo>
                <a:cubicBezTo>
                  <a:pt x="214" y="581"/>
                  <a:pt x="256" y="575"/>
                  <a:pt x="288" y="565"/>
                </a:cubicBezTo>
                <a:cubicBezTo>
                  <a:pt x="322" y="553"/>
                  <a:pt x="340" y="537"/>
                  <a:pt x="340" y="519"/>
                </a:cubicBezTo>
                <a:cubicBezTo>
                  <a:pt x="340" y="467"/>
                  <a:pt x="340" y="467"/>
                  <a:pt x="340" y="467"/>
                </a:cubicBezTo>
                <a:cubicBezTo>
                  <a:pt x="360" y="470"/>
                  <a:pt x="382" y="472"/>
                  <a:pt x="404" y="472"/>
                </a:cubicBezTo>
                <a:cubicBezTo>
                  <a:pt x="449" y="472"/>
                  <a:pt x="490" y="466"/>
                  <a:pt x="522" y="455"/>
                </a:cubicBezTo>
                <a:cubicBezTo>
                  <a:pt x="556" y="444"/>
                  <a:pt x="574" y="428"/>
                  <a:pt x="574" y="410"/>
                </a:cubicBezTo>
                <a:cubicBezTo>
                  <a:pt x="574" y="63"/>
                  <a:pt x="574" y="63"/>
                  <a:pt x="574" y="63"/>
                </a:cubicBezTo>
                <a:cubicBezTo>
                  <a:pt x="574" y="44"/>
                  <a:pt x="556" y="29"/>
                  <a:pt x="522" y="17"/>
                </a:cubicBezTo>
                <a:moveTo>
                  <a:pt x="560" y="329"/>
                </a:moveTo>
                <a:cubicBezTo>
                  <a:pt x="560" y="352"/>
                  <a:pt x="496" y="377"/>
                  <a:pt x="404" y="377"/>
                </a:cubicBezTo>
                <a:cubicBezTo>
                  <a:pt x="382" y="377"/>
                  <a:pt x="360" y="375"/>
                  <a:pt x="340" y="372"/>
                </a:cubicBezTo>
                <a:cubicBezTo>
                  <a:pt x="340" y="301"/>
                  <a:pt x="340" y="301"/>
                  <a:pt x="340" y="301"/>
                </a:cubicBezTo>
                <a:cubicBezTo>
                  <a:pt x="360" y="304"/>
                  <a:pt x="382" y="305"/>
                  <a:pt x="404" y="305"/>
                </a:cubicBezTo>
                <a:cubicBezTo>
                  <a:pt x="449" y="305"/>
                  <a:pt x="490" y="300"/>
                  <a:pt x="522" y="289"/>
                </a:cubicBezTo>
                <a:cubicBezTo>
                  <a:pt x="539" y="283"/>
                  <a:pt x="552" y="276"/>
                  <a:pt x="560" y="269"/>
                </a:cubicBezTo>
                <a:lnTo>
                  <a:pt x="560" y="329"/>
                </a:lnTo>
                <a:close/>
                <a:moveTo>
                  <a:pt x="326" y="294"/>
                </a:moveTo>
                <a:cubicBezTo>
                  <a:pt x="326" y="358"/>
                  <a:pt x="326" y="358"/>
                  <a:pt x="326" y="358"/>
                </a:cubicBezTo>
                <a:cubicBezTo>
                  <a:pt x="326" y="380"/>
                  <a:pt x="262" y="406"/>
                  <a:pt x="170" y="406"/>
                </a:cubicBezTo>
                <a:cubicBezTo>
                  <a:pt x="78" y="406"/>
                  <a:pt x="14" y="380"/>
                  <a:pt x="14" y="358"/>
                </a:cubicBezTo>
                <a:cubicBezTo>
                  <a:pt x="14" y="294"/>
                  <a:pt x="14" y="294"/>
                  <a:pt x="14" y="294"/>
                </a:cubicBezTo>
                <a:cubicBezTo>
                  <a:pt x="23" y="302"/>
                  <a:pt x="36" y="308"/>
                  <a:pt x="52" y="314"/>
                </a:cubicBezTo>
                <a:cubicBezTo>
                  <a:pt x="84" y="325"/>
                  <a:pt x="126" y="331"/>
                  <a:pt x="170" y="331"/>
                </a:cubicBezTo>
                <a:cubicBezTo>
                  <a:pt x="214" y="331"/>
                  <a:pt x="256" y="325"/>
                  <a:pt x="288" y="314"/>
                </a:cubicBezTo>
                <a:cubicBezTo>
                  <a:pt x="304" y="308"/>
                  <a:pt x="317" y="302"/>
                  <a:pt x="326" y="294"/>
                </a:cubicBezTo>
                <a:moveTo>
                  <a:pt x="14" y="383"/>
                </a:moveTo>
                <a:cubicBezTo>
                  <a:pt x="23" y="391"/>
                  <a:pt x="36" y="398"/>
                  <a:pt x="52" y="403"/>
                </a:cubicBezTo>
                <a:cubicBezTo>
                  <a:pt x="84" y="414"/>
                  <a:pt x="126" y="420"/>
                  <a:pt x="170" y="420"/>
                </a:cubicBezTo>
                <a:cubicBezTo>
                  <a:pt x="214" y="420"/>
                  <a:pt x="256" y="414"/>
                  <a:pt x="288" y="403"/>
                </a:cubicBezTo>
                <a:cubicBezTo>
                  <a:pt x="304" y="398"/>
                  <a:pt x="317" y="391"/>
                  <a:pt x="326" y="383"/>
                </a:cubicBezTo>
                <a:cubicBezTo>
                  <a:pt x="326" y="438"/>
                  <a:pt x="326" y="438"/>
                  <a:pt x="326" y="438"/>
                </a:cubicBezTo>
                <a:cubicBezTo>
                  <a:pt x="326" y="461"/>
                  <a:pt x="262" y="486"/>
                  <a:pt x="170" y="486"/>
                </a:cubicBezTo>
                <a:cubicBezTo>
                  <a:pt x="78" y="486"/>
                  <a:pt x="14" y="461"/>
                  <a:pt x="14" y="438"/>
                </a:cubicBezTo>
                <a:lnTo>
                  <a:pt x="14" y="383"/>
                </a:lnTo>
                <a:close/>
                <a:moveTo>
                  <a:pt x="560" y="158"/>
                </a:moveTo>
                <a:cubicBezTo>
                  <a:pt x="560" y="180"/>
                  <a:pt x="496" y="206"/>
                  <a:pt x="404" y="206"/>
                </a:cubicBezTo>
                <a:cubicBezTo>
                  <a:pt x="312" y="206"/>
                  <a:pt x="248" y="180"/>
                  <a:pt x="248" y="158"/>
                </a:cubicBezTo>
                <a:cubicBezTo>
                  <a:pt x="248" y="89"/>
                  <a:pt x="248" y="89"/>
                  <a:pt x="248" y="89"/>
                </a:cubicBezTo>
                <a:cubicBezTo>
                  <a:pt x="257" y="96"/>
                  <a:pt x="270" y="103"/>
                  <a:pt x="287" y="108"/>
                </a:cubicBezTo>
                <a:cubicBezTo>
                  <a:pt x="318" y="119"/>
                  <a:pt x="360" y="125"/>
                  <a:pt x="404" y="125"/>
                </a:cubicBezTo>
                <a:cubicBezTo>
                  <a:pt x="449" y="125"/>
                  <a:pt x="490" y="119"/>
                  <a:pt x="522" y="108"/>
                </a:cubicBezTo>
                <a:cubicBezTo>
                  <a:pt x="539" y="103"/>
                  <a:pt x="552" y="96"/>
                  <a:pt x="560" y="89"/>
                </a:cubicBezTo>
                <a:lnTo>
                  <a:pt x="560" y="158"/>
                </a:lnTo>
                <a:close/>
                <a:moveTo>
                  <a:pt x="404" y="14"/>
                </a:moveTo>
                <a:cubicBezTo>
                  <a:pt x="496" y="14"/>
                  <a:pt x="560" y="40"/>
                  <a:pt x="560" y="63"/>
                </a:cubicBezTo>
                <a:cubicBezTo>
                  <a:pt x="560" y="85"/>
                  <a:pt x="496" y="111"/>
                  <a:pt x="404" y="111"/>
                </a:cubicBezTo>
                <a:cubicBezTo>
                  <a:pt x="312" y="111"/>
                  <a:pt x="248" y="85"/>
                  <a:pt x="248" y="63"/>
                </a:cubicBezTo>
                <a:cubicBezTo>
                  <a:pt x="248" y="40"/>
                  <a:pt x="312" y="14"/>
                  <a:pt x="404" y="14"/>
                </a:cubicBezTo>
                <a:moveTo>
                  <a:pt x="248" y="183"/>
                </a:moveTo>
                <a:cubicBezTo>
                  <a:pt x="257" y="191"/>
                  <a:pt x="270" y="198"/>
                  <a:pt x="287" y="203"/>
                </a:cubicBezTo>
                <a:cubicBezTo>
                  <a:pt x="318" y="214"/>
                  <a:pt x="360" y="220"/>
                  <a:pt x="404" y="220"/>
                </a:cubicBezTo>
                <a:cubicBezTo>
                  <a:pt x="449" y="220"/>
                  <a:pt x="490" y="214"/>
                  <a:pt x="522" y="203"/>
                </a:cubicBezTo>
                <a:cubicBezTo>
                  <a:pt x="539" y="198"/>
                  <a:pt x="552" y="191"/>
                  <a:pt x="560" y="183"/>
                </a:cubicBezTo>
                <a:cubicBezTo>
                  <a:pt x="560" y="243"/>
                  <a:pt x="560" y="243"/>
                  <a:pt x="560" y="243"/>
                </a:cubicBezTo>
                <a:cubicBezTo>
                  <a:pt x="560" y="266"/>
                  <a:pt x="496" y="291"/>
                  <a:pt x="404" y="291"/>
                </a:cubicBezTo>
                <a:cubicBezTo>
                  <a:pt x="382" y="291"/>
                  <a:pt x="360" y="290"/>
                  <a:pt x="340" y="287"/>
                </a:cubicBezTo>
                <a:cubicBezTo>
                  <a:pt x="340" y="268"/>
                  <a:pt x="340" y="268"/>
                  <a:pt x="340" y="268"/>
                </a:cubicBezTo>
                <a:cubicBezTo>
                  <a:pt x="340" y="250"/>
                  <a:pt x="322" y="234"/>
                  <a:pt x="288" y="223"/>
                </a:cubicBezTo>
                <a:cubicBezTo>
                  <a:pt x="276" y="219"/>
                  <a:pt x="262" y="215"/>
                  <a:pt x="248" y="213"/>
                </a:cubicBezTo>
                <a:lnTo>
                  <a:pt x="248" y="183"/>
                </a:lnTo>
                <a:close/>
                <a:moveTo>
                  <a:pt x="170" y="220"/>
                </a:moveTo>
                <a:cubicBezTo>
                  <a:pt x="196" y="220"/>
                  <a:pt x="219" y="222"/>
                  <a:pt x="239" y="225"/>
                </a:cubicBezTo>
                <a:cubicBezTo>
                  <a:pt x="240" y="225"/>
                  <a:pt x="240" y="226"/>
                  <a:pt x="240" y="226"/>
                </a:cubicBezTo>
                <a:cubicBezTo>
                  <a:pt x="293" y="234"/>
                  <a:pt x="326" y="252"/>
                  <a:pt x="326" y="268"/>
                </a:cubicBezTo>
                <a:cubicBezTo>
                  <a:pt x="326" y="291"/>
                  <a:pt x="262" y="317"/>
                  <a:pt x="170" y="317"/>
                </a:cubicBezTo>
                <a:cubicBezTo>
                  <a:pt x="78" y="317"/>
                  <a:pt x="14" y="291"/>
                  <a:pt x="14" y="268"/>
                </a:cubicBezTo>
                <a:cubicBezTo>
                  <a:pt x="14" y="246"/>
                  <a:pt x="78" y="220"/>
                  <a:pt x="170" y="220"/>
                </a:cubicBezTo>
                <a:moveTo>
                  <a:pt x="170" y="567"/>
                </a:moveTo>
                <a:cubicBezTo>
                  <a:pt x="78" y="567"/>
                  <a:pt x="14" y="542"/>
                  <a:pt x="14" y="519"/>
                </a:cubicBezTo>
                <a:cubicBezTo>
                  <a:pt x="14" y="464"/>
                  <a:pt x="14" y="464"/>
                  <a:pt x="14" y="464"/>
                </a:cubicBezTo>
                <a:cubicBezTo>
                  <a:pt x="23" y="472"/>
                  <a:pt x="36" y="478"/>
                  <a:pt x="52" y="484"/>
                </a:cubicBezTo>
                <a:cubicBezTo>
                  <a:pt x="84" y="495"/>
                  <a:pt x="126" y="500"/>
                  <a:pt x="170" y="500"/>
                </a:cubicBezTo>
                <a:cubicBezTo>
                  <a:pt x="214" y="500"/>
                  <a:pt x="256" y="495"/>
                  <a:pt x="288" y="484"/>
                </a:cubicBezTo>
                <a:cubicBezTo>
                  <a:pt x="304" y="478"/>
                  <a:pt x="317" y="472"/>
                  <a:pt x="326" y="464"/>
                </a:cubicBezTo>
                <a:cubicBezTo>
                  <a:pt x="326" y="519"/>
                  <a:pt x="326" y="519"/>
                  <a:pt x="326" y="519"/>
                </a:cubicBezTo>
                <a:cubicBezTo>
                  <a:pt x="326" y="542"/>
                  <a:pt x="262" y="567"/>
                  <a:pt x="170" y="567"/>
                </a:cubicBezTo>
                <a:moveTo>
                  <a:pt x="404" y="458"/>
                </a:moveTo>
                <a:cubicBezTo>
                  <a:pt x="382" y="458"/>
                  <a:pt x="360" y="456"/>
                  <a:pt x="340" y="453"/>
                </a:cubicBezTo>
                <a:cubicBezTo>
                  <a:pt x="340" y="387"/>
                  <a:pt x="340" y="387"/>
                  <a:pt x="340" y="387"/>
                </a:cubicBezTo>
                <a:cubicBezTo>
                  <a:pt x="361" y="389"/>
                  <a:pt x="382" y="391"/>
                  <a:pt x="404" y="391"/>
                </a:cubicBezTo>
                <a:cubicBezTo>
                  <a:pt x="449" y="391"/>
                  <a:pt x="490" y="385"/>
                  <a:pt x="522" y="374"/>
                </a:cubicBezTo>
                <a:cubicBezTo>
                  <a:pt x="539" y="369"/>
                  <a:pt x="552" y="362"/>
                  <a:pt x="560" y="355"/>
                </a:cubicBezTo>
                <a:cubicBezTo>
                  <a:pt x="560" y="410"/>
                  <a:pt x="560" y="410"/>
                  <a:pt x="560" y="410"/>
                </a:cubicBezTo>
                <a:cubicBezTo>
                  <a:pt x="560" y="432"/>
                  <a:pt x="496" y="458"/>
                  <a:pt x="404" y="458"/>
                </a:cubicBezTo>
              </a:path>
            </a:pathLst>
          </a:custGeom>
          <a:solidFill>
            <a:sysClr val="window" lastClr="FFFFFF"/>
          </a:solidFill>
          <a:ln>
            <a:noFill/>
          </a:ln>
        </p:spPr>
        <p:txBody>
          <a:bodyPr anchor="ctr"/>
          <a:p>
            <a:pPr algn="ctr"/>
            <a:endParaRPr sz="1350">
              <a:latin typeface="+mn-ea"/>
            </a:endParaRPr>
          </a:p>
        </p:txBody>
      </p:sp>
      <p:sp>
        <p:nvSpPr>
          <p:cNvPr id="82" name="文本框 81"/>
          <p:cNvSpPr txBox="1"/>
          <p:nvPr>
            <p:custDataLst>
              <p:tags r:id="rId21"/>
            </p:custDataLst>
          </p:nvPr>
        </p:nvSpPr>
        <p:spPr>
          <a:xfrm>
            <a:off x="875665" y="2833370"/>
            <a:ext cx="2112010" cy="885190"/>
          </a:xfrm>
          <a:prstGeom prst="rect">
            <a:avLst/>
          </a:prstGeom>
          <a:noFill/>
        </p:spPr>
        <p:txBody>
          <a:bodyPr wrap="square" lIns="67500" tIns="35100" rIns="67500" bIns="0" anchor="ctr" anchorCtr="0">
            <a:noAutofit/>
          </a:bodyPr>
          <a:p>
            <a:pPr marL="171450" indent="-171450" algn="l">
              <a:lnSpc>
                <a:spcPct val="130000"/>
              </a:lnSpc>
              <a:buFont typeface="Arial" panose="020B0604020202020204" pitchFamily="34" charset="0"/>
              <a:buChar char="•"/>
            </a:pPr>
            <a:r>
              <a:rPr lang="zh-CN" altLang="en-US" sz="1400" spc="300" smtClean="0">
                <a:latin typeface="+mn-ea"/>
                <a:cs typeface="+mn-ea"/>
              </a:rPr>
              <a:t>土层类别和分布</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天然土的物理指标</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天然土的力学指标</a:t>
            </a:r>
            <a:endParaRPr lang="zh-CN" altLang="en-US" sz="1400" spc="300" smtClean="0">
              <a:latin typeface="+mn-ea"/>
              <a:cs typeface="+mn-ea"/>
            </a:endParaRPr>
          </a:p>
        </p:txBody>
      </p:sp>
      <p:cxnSp>
        <p:nvCxnSpPr>
          <p:cNvPr id="89" name="直接连接符 88"/>
          <p:cNvCxnSpPr/>
          <p:nvPr>
            <p:custDataLst>
              <p:tags r:id="rId22"/>
            </p:custDataLst>
          </p:nvPr>
        </p:nvCxnSpPr>
        <p:spPr>
          <a:xfrm flipH="1" flipV="1">
            <a:off x="2488018" y="2445741"/>
            <a:ext cx="1416220" cy="1"/>
          </a:xfrm>
          <a:prstGeom prst="line">
            <a:avLst/>
          </a:prstGeom>
          <a:ln>
            <a:solidFill>
              <a:srgbClr val="69A35B"/>
            </a:solidFill>
            <a:tailEnd type="oval"/>
          </a:ln>
        </p:spPr>
        <p:style>
          <a:lnRef idx="1">
            <a:srgbClr val="1F74AD"/>
          </a:lnRef>
          <a:fillRef idx="0">
            <a:srgbClr val="1F74AD"/>
          </a:fillRef>
          <a:effectRef idx="0">
            <a:srgbClr val="1F74AD"/>
          </a:effectRef>
          <a:fontRef idx="minor">
            <a:srgbClr val="000000"/>
          </a:fontRef>
        </p:style>
      </p:cxnSp>
      <p:cxnSp>
        <p:nvCxnSpPr>
          <p:cNvPr id="90" name="直接连接符 89"/>
          <p:cNvCxnSpPr/>
          <p:nvPr>
            <p:custDataLst>
              <p:tags r:id="rId23"/>
            </p:custDataLst>
          </p:nvPr>
        </p:nvCxnSpPr>
        <p:spPr>
          <a:xfrm>
            <a:off x="5143913" y="2445741"/>
            <a:ext cx="1229698" cy="0"/>
          </a:xfrm>
          <a:prstGeom prst="line">
            <a:avLst/>
          </a:prstGeom>
          <a:ln>
            <a:solidFill>
              <a:srgbClr val="3498DB">
                <a:lumMod val="75000"/>
              </a:srgbClr>
            </a:solidFill>
            <a:tailEnd type="oval"/>
          </a:ln>
        </p:spPr>
        <p:style>
          <a:lnRef idx="1">
            <a:srgbClr val="1F74AD"/>
          </a:lnRef>
          <a:fillRef idx="0">
            <a:srgbClr val="1F74AD"/>
          </a:fillRef>
          <a:effectRef idx="0">
            <a:srgbClr val="1F74AD"/>
          </a:effectRef>
          <a:fontRef idx="minor">
            <a:srgbClr val="000000"/>
          </a:fontRef>
        </p:style>
      </p:cxnSp>
      <p:cxnSp>
        <p:nvCxnSpPr>
          <p:cNvPr id="91" name="直接连接符 90"/>
          <p:cNvCxnSpPr/>
          <p:nvPr>
            <p:custDataLst>
              <p:tags r:id="rId24"/>
            </p:custDataLst>
          </p:nvPr>
        </p:nvCxnSpPr>
        <p:spPr>
          <a:xfrm>
            <a:off x="5532559" y="4175399"/>
            <a:ext cx="836015" cy="0"/>
          </a:xfrm>
          <a:prstGeom prst="line">
            <a:avLst/>
          </a:prstGeom>
          <a:ln>
            <a:solidFill>
              <a:srgbClr val="1AA3AA"/>
            </a:solidFill>
            <a:tailEnd type="oval"/>
          </a:ln>
        </p:spPr>
        <p:style>
          <a:lnRef idx="1">
            <a:srgbClr val="1F74AD"/>
          </a:lnRef>
          <a:fillRef idx="0">
            <a:srgbClr val="1F74AD"/>
          </a:fillRef>
          <a:effectRef idx="0">
            <a:srgbClr val="1F74AD"/>
          </a:effectRef>
          <a:fontRef idx="minor">
            <a:srgbClr val="000000"/>
          </a:fontRef>
        </p:style>
      </p:cxnSp>
      <p:cxnSp>
        <p:nvCxnSpPr>
          <p:cNvPr id="92" name="直接连接符 91"/>
          <p:cNvCxnSpPr/>
          <p:nvPr>
            <p:custDataLst>
              <p:tags r:id="rId25"/>
            </p:custDataLst>
          </p:nvPr>
        </p:nvCxnSpPr>
        <p:spPr>
          <a:xfrm flipH="1" flipV="1">
            <a:off x="2471291" y="4175399"/>
            <a:ext cx="1060595" cy="0"/>
          </a:xfrm>
          <a:prstGeom prst="line">
            <a:avLst/>
          </a:prstGeom>
          <a:ln>
            <a:solidFill>
              <a:srgbClr val="69A35B"/>
            </a:solidFill>
            <a:tailEnd type="oval"/>
          </a:ln>
        </p:spPr>
        <p:style>
          <a:lnRef idx="1">
            <a:srgbClr val="1F74AD"/>
          </a:lnRef>
          <a:fillRef idx="0">
            <a:srgbClr val="1F74AD"/>
          </a:fillRef>
          <a:effectRef idx="0">
            <a:srgbClr val="1F74AD"/>
          </a:effectRef>
          <a:fontRef idx="minor">
            <a:srgbClr val="000000"/>
          </a:fontRef>
        </p:style>
      </p:cxnSp>
      <p:sp>
        <p:nvSpPr>
          <p:cNvPr id="93" name="文本框 92"/>
          <p:cNvSpPr txBox="1"/>
          <p:nvPr>
            <p:custDataLst>
              <p:tags r:id="rId26"/>
            </p:custDataLst>
          </p:nvPr>
        </p:nvSpPr>
        <p:spPr>
          <a:xfrm>
            <a:off x="6122035" y="2882265"/>
            <a:ext cx="2112010" cy="885190"/>
          </a:xfrm>
          <a:prstGeom prst="rect">
            <a:avLst/>
          </a:prstGeom>
          <a:noFill/>
        </p:spPr>
        <p:txBody>
          <a:bodyPr wrap="square" lIns="67500" tIns="35100" rIns="67500" bIns="0" anchor="ctr" anchorCtr="0">
            <a:noAutofit/>
          </a:bodyPr>
          <a:p>
            <a:pPr marL="171450" indent="-171450" algn="l">
              <a:lnSpc>
                <a:spcPct val="130000"/>
              </a:lnSpc>
              <a:buFont typeface="Arial" panose="020B0604020202020204" pitchFamily="34" charset="0"/>
              <a:buChar char="•"/>
            </a:pPr>
            <a:r>
              <a:rPr lang="zh-CN" altLang="en-US" sz="1400" spc="300" smtClean="0">
                <a:latin typeface="+mn-ea"/>
                <a:cs typeface="+mn-ea"/>
              </a:rPr>
              <a:t>建筑物类别</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建筑物级别</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对地基的安全要求</a:t>
            </a:r>
            <a:endParaRPr lang="zh-CN" altLang="en-US" sz="1400" spc="300" smtClean="0">
              <a:latin typeface="+mn-ea"/>
              <a:cs typeface="+mn-ea"/>
            </a:endParaRPr>
          </a:p>
        </p:txBody>
      </p:sp>
      <p:sp>
        <p:nvSpPr>
          <p:cNvPr id="94" name="文本框 93"/>
          <p:cNvSpPr txBox="1"/>
          <p:nvPr>
            <p:custDataLst>
              <p:tags r:id="rId27"/>
            </p:custDataLst>
          </p:nvPr>
        </p:nvSpPr>
        <p:spPr>
          <a:xfrm>
            <a:off x="6122035" y="4584065"/>
            <a:ext cx="2112010" cy="885190"/>
          </a:xfrm>
          <a:prstGeom prst="rect">
            <a:avLst/>
          </a:prstGeom>
          <a:noFill/>
        </p:spPr>
        <p:txBody>
          <a:bodyPr wrap="square" lIns="67500" tIns="35100" rIns="67500" bIns="0" anchor="ctr" anchorCtr="0">
            <a:noAutofit/>
          </a:bodyPr>
          <a:p>
            <a:pPr marL="171450" indent="-171450" algn="l">
              <a:lnSpc>
                <a:spcPct val="130000"/>
              </a:lnSpc>
              <a:buFont typeface="Arial" panose="020B0604020202020204" pitchFamily="34" charset="0"/>
              <a:buChar char="•"/>
            </a:pPr>
            <a:r>
              <a:rPr lang="zh-CN" altLang="en-US" sz="1400" spc="300" smtClean="0">
                <a:latin typeface="+mn-ea"/>
                <a:cs typeface="+mn-ea"/>
              </a:rPr>
              <a:t>施工基本参数</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桩体布置</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碎石桩数量</a:t>
            </a:r>
            <a:endParaRPr lang="zh-CN" altLang="en-US" sz="1400" spc="300" smtClean="0">
              <a:latin typeface="+mn-ea"/>
              <a:cs typeface="+mn-ea"/>
            </a:endParaRPr>
          </a:p>
        </p:txBody>
      </p:sp>
      <p:sp>
        <p:nvSpPr>
          <p:cNvPr id="95" name="文本框 94"/>
          <p:cNvSpPr txBox="1"/>
          <p:nvPr>
            <p:custDataLst>
              <p:tags r:id="rId28"/>
            </p:custDataLst>
          </p:nvPr>
        </p:nvSpPr>
        <p:spPr>
          <a:xfrm>
            <a:off x="940435" y="4616450"/>
            <a:ext cx="3169285" cy="885190"/>
          </a:xfrm>
          <a:prstGeom prst="rect">
            <a:avLst/>
          </a:prstGeom>
          <a:noFill/>
        </p:spPr>
        <p:txBody>
          <a:bodyPr wrap="square" lIns="67500" tIns="35100" rIns="67500" bIns="0" anchor="ctr" anchorCtr="0">
            <a:noAutofit/>
          </a:bodyPr>
          <a:p>
            <a:pPr marL="171450" indent="-171450" algn="l">
              <a:lnSpc>
                <a:spcPct val="130000"/>
              </a:lnSpc>
              <a:buFont typeface="Arial" panose="020B0604020202020204" pitchFamily="34" charset="0"/>
              <a:buChar char="•"/>
            </a:pPr>
            <a:r>
              <a:rPr lang="zh-CN" altLang="en-US" sz="1400" spc="300" smtClean="0">
                <a:latin typeface="+mn-ea"/>
                <a:cs typeface="+mn-ea"/>
              </a:rPr>
              <a:t>时间、电流、深度、填料量</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实时桩径和平均桩径</a:t>
            </a:r>
            <a:endParaRPr lang="zh-CN" altLang="en-US" sz="1400" spc="300" smtClean="0">
              <a:latin typeface="+mn-ea"/>
              <a:cs typeface="+mn-ea"/>
            </a:endParaRPr>
          </a:p>
          <a:p>
            <a:pPr marL="171450" indent="-171450" algn="l">
              <a:lnSpc>
                <a:spcPct val="130000"/>
              </a:lnSpc>
              <a:buFont typeface="Arial" panose="020B0604020202020204" pitchFamily="34" charset="0"/>
              <a:buChar char="•"/>
            </a:pPr>
            <a:r>
              <a:rPr lang="zh-CN" altLang="en-US" sz="1400" spc="300" smtClean="0">
                <a:latin typeface="+mn-ea"/>
                <a:cs typeface="+mn-ea"/>
              </a:rPr>
              <a:t>施工工效（钻孔、成桩）</a:t>
            </a:r>
            <a:endParaRPr lang="zh-CN" altLang="en-US" sz="1400" spc="300" smtClean="0">
              <a:latin typeface="+mn-ea"/>
              <a:cs typeface="+mn-ea"/>
            </a:endParaRPr>
          </a:p>
        </p:txBody>
      </p:sp>
      <p:sp>
        <p:nvSpPr>
          <p:cNvPr id="97" name="椭圆 96"/>
          <p:cNvSpPr/>
          <p:nvPr/>
        </p:nvSpPr>
        <p:spPr>
          <a:xfrm>
            <a:off x="3090545" y="3075940"/>
            <a:ext cx="1266190" cy="187642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51890" y="230505"/>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振冲碎石桩工艺描述及特点</a:t>
            </a:r>
            <a:endParaRPr lang="zh-CN" altLang="zh-CN" sz="2400" b="1" dirty="0">
              <a:latin typeface="Calibri" panose="020F0502020204030204" charset="0"/>
              <a:sym typeface="+mn-ea"/>
            </a:endParaRPr>
          </a:p>
        </p:txBody>
      </p:sp>
      <p:sp>
        <p:nvSpPr>
          <p:cNvPr id="3" name="文本框 2"/>
          <p:cNvSpPr txBox="1"/>
          <p:nvPr/>
        </p:nvSpPr>
        <p:spPr>
          <a:xfrm>
            <a:off x="3120390" y="842010"/>
            <a:ext cx="2856865" cy="398780"/>
          </a:xfrm>
          <a:prstGeom prst="rect">
            <a:avLst/>
          </a:prstGeom>
          <a:noFill/>
        </p:spPr>
        <p:txBody>
          <a:bodyPr wrap="square" rtlCol="0">
            <a:spAutoFit/>
          </a:bodyPr>
          <a:p>
            <a:pPr algn="ctr"/>
            <a:r>
              <a:rPr lang="zh-CN" altLang="en-US" sz="2000" b="1">
                <a:solidFill>
                  <a:schemeClr val="accent3">
                    <a:lumMod val="50000"/>
                  </a:schemeClr>
                </a:solidFill>
              </a:rPr>
              <a:t>什么是振冲碎石桩</a:t>
            </a:r>
            <a:endParaRPr lang="zh-CN" altLang="en-US" sz="2000" b="1">
              <a:solidFill>
                <a:schemeClr val="accent3">
                  <a:lumMod val="50000"/>
                </a:schemeClr>
              </a:solidFill>
            </a:endParaRPr>
          </a:p>
        </p:txBody>
      </p:sp>
      <p:sp>
        <p:nvSpPr>
          <p:cNvPr id="4" name="文本框 3"/>
          <p:cNvSpPr txBox="1"/>
          <p:nvPr/>
        </p:nvSpPr>
        <p:spPr>
          <a:xfrm>
            <a:off x="510540" y="1244600"/>
            <a:ext cx="4205605" cy="2353310"/>
          </a:xfrm>
          <a:prstGeom prst="rect">
            <a:avLst/>
          </a:prstGeom>
          <a:noFill/>
        </p:spPr>
        <p:txBody>
          <a:bodyPr wrap="square" rtlCol="0">
            <a:spAutoFit/>
          </a:bodyPr>
          <a:p>
            <a:pPr fontAlgn="auto">
              <a:lnSpc>
                <a:spcPct val="150000"/>
              </a:lnSpc>
            </a:pPr>
            <a:r>
              <a:rPr lang="zh-CN" altLang="en-US" b="1" u="sng"/>
              <a:t>振冲碎石桩</a:t>
            </a:r>
            <a:r>
              <a:rPr lang="zh-CN" altLang="en-US" sz="1600"/>
              <a:t>是使用</a:t>
            </a:r>
            <a:r>
              <a:rPr lang="zh-CN" altLang="en-US" sz="1600">
                <a:sym typeface="+mn-ea"/>
              </a:rPr>
              <a:t>振冲置换法的</a:t>
            </a:r>
            <a:r>
              <a:rPr lang="zh-CN" altLang="en-US" sz="1600"/>
              <a:t>地基加固工程中，利用振冲器的水平振动和高压水冲（气冲）的共同作用，在软弱土层中形成的</a:t>
            </a:r>
            <a:r>
              <a:rPr lang="zh-CN" altLang="en-US" sz="1600" b="1" u="sng">
                <a:solidFill>
                  <a:srgbClr val="FF0000"/>
                </a:solidFill>
              </a:rPr>
              <a:t>碎石或其它粗粒料加强桩体</a:t>
            </a:r>
            <a:r>
              <a:rPr lang="zh-CN" altLang="en-US" sz="1600"/>
              <a:t>。此加强桩体与原地基土形成人工复合地基，以满足建筑物的荷载与变形要求。</a:t>
            </a:r>
            <a:endParaRPr lang="zh-CN" altLang="en-US" sz="1600"/>
          </a:p>
        </p:txBody>
      </p:sp>
      <p:pic>
        <p:nvPicPr>
          <p:cNvPr id="5" name="图片 4"/>
          <p:cNvPicPr>
            <a:picLocks noChangeAspect="1"/>
          </p:cNvPicPr>
          <p:nvPr>
            <p:custDataLst>
              <p:tags r:id="rId1"/>
            </p:custDataLst>
          </p:nvPr>
        </p:nvPicPr>
        <p:blipFill>
          <a:blip r:embed="rId2"/>
          <a:stretch>
            <a:fillRect/>
          </a:stretch>
        </p:blipFill>
        <p:spPr>
          <a:xfrm>
            <a:off x="5305425" y="1389380"/>
            <a:ext cx="3237865" cy="2208530"/>
          </a:xfrm>
          <a:prstGeom prst="rect">
            <a:avLst/>
          </a:prstGeom>
        </p:spPr>
      </p:pic>
      <p:sp>
        <p:nvSpPr>
          <p:cNvPr id="6" name="文本框 5"/>
          <p:cNvSpPr txBox="1"/>
          <p:nvPr/>
        </p:nvSpPr>
        <p:spPr>
          <a:xfrm>
            <a:off x="3120390" y="3921760"/>
            <a:ext cx="2856865" cy="398780"/>
          </a:xfrm>
          <a:prstGeom prst="rect">
            <a:avLst/>
          </a:prstGeom>
          <a:noFill/>
        </p:spPr>
        <p:txBody>
          <a:bodyPr wrap="square" rtlCol="0">
            <a:spAutoFit/>
          </a:bodyPr>
          <a:p>
            <a:pPr algn="ctr"/>
            <a:r>
              <a:rPr lang="zh-CN" altLang="en-US" sz="2000" b="1">
                <a:solidFill>
                  <a:schemeClr val="accent3">
                    <a:lumMod val="50000"/>
                  </a:schemeClr>
                </a:solidFill>
              </a:rPr>
              <a:t>振冲碎石桩的物理特点</a:t>
            </a:r>
            <a:endParaRPr lang="zh-CN" altLang="en-US" sz="2000" b="1">
              <a:solidFill>
                <a:schemeClr val="accent3">
                  <a:lumMod val="50000"/>
                </a:schemeClr>
              </a:solidFill>
            </a:endParaRPr>
          </a:p>
        </p:txBody>
      </p:sp>
      <p:sp>
        <p:nvSpPr>
          <p:cNvPr id="29741" name="圆角矩形 29740"/>
          <p:cNvSpPr/>
          <p:nvPr/>
        </p:nvSpPr>
        <p:spPr>
          <a:xfrm>
            <a:off x="451485" y="4665980"/>
            <a:ext cx="2668270" cy="1467485"/>
          </a:xfrm>
          <a:prstGeom prst="roundRect">
            <a:avLst>
              <a:gd name="adj" fmla="val 16667"/>
            </a:avLst>
          </a:prstGeom>
          <a:gradFill rotWithShape="1">
            <a:gsLst>
              <a:gs pos="0">
                <a:srgbClr val="EAEAEA">
                  <a:gamma/>
                  <a:tint val="29412"/>
                  <a:invGamma/>
                </a:srgbClr>
              </a:gs>
              <a:gs pos="100000">
                <a:srgbClr val="EAEAEA"/>
              </a:gs>
            </a:gsLst>
            <a:lin ang="5400000" scaled="1"/>
            <a:tileRect/>
          </a:gradFill>
          <a:ln w="19050" cap="flat" cmpd="sng">
            <a:solidFill>
              <a:schemeClr val="accent2"/>
            </a:solidFill>
            <a:prstDash val="solid"/>
            <a:headEnd type="none" w="med" len="med"/>
            <a:tailEnd type="none" w="med" len="med"/>
          </a:ln>
        </p:spPr>
        <p:txBody>
          <a:bodyPr/>
          <a:p>
            <a:endParaRPr lang="zh-CN" altLang="en-US"/>
          </a:p>
        </p:txBody>
      </p:sp>
      <p:grpSp>
        <p:nvGrpSpPr>
          <p:cNvPr id="29752" name="组合 29751"/>
          <p:cNvGrpSpPr/>
          <p:nvPr/>
        </p:nvGrpSpPr>
        <p:grpSpPr>
          <a:xfrm>
            <a:off x="720725" y="4431030"/>
            <a:ext cx="2186940" cy="463550"/>
            <a:chOff x="720" y="1392"/>
            <a:chExt cx="4058" cy="480"/>
          </a:xfrm>
        </p:grpSpPr>
        <p:sp>
          <p:nvSpPr>
            <p:cNvPr id="29753" name="圆角矩形 29752"/>
            <p:cNvSpPr/>
            <p:nvPr/>
          </p:nvSpPr>
          <p:spPr>
            <a:xfrm>
              <a:off x="720" y="1392"/>
              <a:ext cx="4058" cy="480"/>
            </a:xfrm>
            <a:prstGeom prst="roundRect">
              <a:avLst>
                <a:gd name="adj" fmla="val 17509"/>
              </a:avLst>
            </a:prstGeom>
            <a:solidFill>
              <a:schemeClr val="accent2"/>
            </a:solidFill>
            <a:ln w="9525">
              <a:noFill/>
            </a:ln>
          </p:spPr>
          <p:txBody>
            <a:bodyPr/>
            <a:p>
              <a:endParaRPr lang="zh-CN" altLang="en-US"/>
            </a:p>
          </p:txBody>
        </p:sp>
        <p:grpSp>
          <p:nvGrpSpPr>
            <p:cNvPr id="29754" name="组合 29753"/>
            <p:cNvGrpSpPr/>
            <p:nvPr/>
          </p:nvGrpSpPr>
          <p:grpSpPr>
            <a:xfrm>
              <a:off x="730" y="1407"/>
              <a:ext cx="4043" cy="444"/>
              <a:chOff x="744" y="1407"/>
              <a:chExt cx="3988" cy="444"/>
            </a:xfrm>
          </p:grpSpPr>
          <p:sp>
            <p:nvSpPr>
              <p:cNvPr id="29755" name="圆角矩形 29754"/>
              <p:cNvSpPr/>
              <p:nvPr/>
            </p:nvSpPr>
            <p:spPr>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tileRect/>
              </a:gradFill>
              <a:ln w="9525">
                <a:noFill/>
              </a:ln>
            </p:spPr>
            <p:txBody>
              <a:bodyPr/>
              <a:p>
                <a:endParaRPr lang="zh-CN" altLang="en-US"/>
              </a:p>
            </p:txBody>
          </p:sp>
          <p:sp>
            <p:nvSpPr>
              <p:cNvPr id="29756" name="圆角矩形 29755"/>
              <p:cNvSpPr/>
              <p:nvPr/>
            </p:nvSpPr>
            <p:spPr>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tileRect/>
              </a:gradFill>
              <a:ln w="9525">
                <a:noFill/>
              </a:ln>
            </p:spPr>
            <p:txBody>
              <a:bodyPr/>
              <a:p>
                <a:endParaRPr lang="zh-CN" altLang="en-US"/>
              </a:p>
            </p:txBody>
          </p:sp>
        </p:grpSp>
      </p:grpSp>
      <p:sp>
        <p:nvSpPr>
          <p:cNvPr id="29757" name="矩形 29756"/>
          <p:cNvSpPr/>
          <p:nvPr/>
        </p:nvSpPr>
        <p:spPr>
          <a:xfrm>
            <a:off x="1380490" y="4496435"/>
            <a:ext cx="939165" cy="306705"/>
          </a:xfrm>
          <a:prstGeom prst="rect">
            <a:avLst/>
          </a:prstGeom>
          <a:noFill/>
          <a:ln w="9525">
            <a:noFill/>
          </a:ln>
        </p:spPr>
        <p:txBody>
          <a:bodyPr wrap="none" anchor="t">
            <a:spAutoFit/>
          </a:bodyPr>
          <a:p>
            <a:pPr algn="ctr">
              <a:spcBef>
                <a:spcPct val="50000"/>
              </a:spcBef>
              <a:buClr>
                <a:srgbClr val="1F3F5F"/>
              </a:buClr>
            </a:pPr>
            <a:r>
              <a:rPr lang="en-US" altLang="zh-CN" sz="1400" b="1" i="0">
                <a:solidFill>
                  <a:srgbClr val="FFFFFF"/>
                </a:solidFill>
                <a:cs typeface="Arial" panose="020B0604020202020204" pitchFamily="34" charset="0"/>
              </a:rPr>
              <a:t> </a:t>
            </a:r>
            <a:r>
              <a:rPr lang="zh-CN" altLang="en-US" sz="1400" b="1" i="0">
                <a:solidFill>
                  <a:srgbClr val="FFFFFF"/>
                </a:solidFill>
                <a:cs typeface="Arial" panose="020B0604020202020204" pitchFamily="34" charset="0"/>
              </a:rPr>
              <a:t>柔性桩体</a:t>
            </a:r>
            <a:endParaRPr lang="zh-CN" altLang="en-US" sz="1400" b="1" i="0">
              <a:solidFill>
                <a:srgbClr val="FFFFFF"/>
              </a:solidFill>
              <a:ea typeface="Arial" panose="020B0604020202020204" pitchFamily="34" charset="0"/>
              <a:cs typeface="Arial" panose="020B0604020202020204" pitchFamily="34" charset="0"/>
            </a:endParaRPr>
          </a:p>
        </p:txBody>
      </p:sp>
      <p:sp>
        <p:nvSpPr>
          <p:cNvPr id="29760" name="文本框 29759"/>
          <p:cNvSpPr txBox="1"/>
          <p:nvPr/>
        </p:nvSpPr>
        <p:spPr>
          <a:xfrm>
            <a:off x="510540" y="4944745"/>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组成桩体的碎石间无粘结</a:t>
            </a:r>
            <a:endParaRPr lang="zh-CN" altLang="en-US" sz="1400" i="0">
              <a:solidFill>
                <a:srgbClr val="000000"/>
              </a:solidFill>
              <a:ea typeface="宋体" panose="02010600030101010101" pitchFamily="2" charset="-122"/>
            </a:endParaRPr>
          </a:p>
        </p:txBody>
      </p:sp>
      <p:sp>
        <p:nvSpPr>
          <p:cNvPr id="7" name="文本框 6"/>
          <p:cNvSpPr txBox="1"/>
          <p:nvPr/>
        </p:nvSpPr>
        <p:spPr>
          <a:xfrm>
            <a:off x="510540" y="5246370"/>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桩柱机理，承担竖向荷载</a:t>
            </a:r>
            <a:endParaRPr lang="zh-CN" altLang="en-US" sz="1400" i="0">
              <a:solidFill>
                <a:srgbClr val="000000"/>
              </a:solidFill>
              <a:ea typeface="宋体" panose="02010600030101010101" pitchFamily="2" charset="-122"/>
            </a:endParaRPr>
          </a:p>
        </p:txBody>
      </p:sp>
      <p:sp>
        <p:nvSpPr>
          <p:cNvPr id="8" name="圆角矩形 7"/>
          <p:cNvSpPr/>
          <p:nvPr/>
        </p:nvSpPr>
        <p:spPr>
          <a:xfrm>
            <a:off x="3225165" y="4665980"/>
            <a:ext cx="2668270" cy="1467485"/>
          </a:xfrm>
          <a:prstGeom prst="roundRect">
            <a:avLst>
              <a:gd name="adj" fmla="val 16667"/>
            </a:avLst>
          </a:prstGeom>
          <a:gradFill rotWithShape="1">
            <a:gsLst>
              <a:gs pos="0">
                <a:srgbClr val="EAEAEA">
                  <a:gamma/>
                  <a:tint val="29412"/>
                  <a:invGamma/>
                </a:srgbClr>
              </a:gs>
              <a:gs pos="100000">
                <a:srgbClr val="EAEAEA"/>
              </a:gs>
            </a:gsLst>
            <a:lin ang="5400000" scaled="1"/>
            <a:tileRect/>
          </a:gradFill>
          <a:ln w="19050" cap="flat" cmpd="sng">
            <a:solidFill>
              <a:schemeClr val="accent2"/>
            </a:solidFill>
            <a:prstDash val="solid"/>
            <a:headEnd type="none" w="med" len="med"/>
            <a:tailEnd type="none" w="med" len="med"/>
          </a:ln>
        </p:spPr>
        <p:txBody>
          <a:bodyPr/>
          <a:p>
            <a:endParaRPr lang="zh-CN" altLang="en-US"/>
          </a:p>
        </p:txBody>
      </p:sp>
      <p:grpSp>
        <p:nvGrpSpPr>
          <p:cNvPr id="9" name="组合 8"/>
          <p:cNvGrpSpPr/>
          <p:nvPr/>
        </p:nvGrpSpPr>
        <p:grpSpPr>
          <a:xfrm>
            <a:off x="3494405" y="4431030"/>
            <a:ext cx="2186940" cy="463550"/>
            <a:chOff x="720" y="1392"/>
            <a:chExt cx="4058" cy="480"/>
          </a:xfrm>
        </p:grpSpPr>
        <p:sp>
          <p:nvSpPr>
            <p:cNvPr id="10" name="圆角矩形 9"/>
            <p:cNvSpPr/>
            <p:nvPr/>
          </p:nvSpPr>
          <p:spPr>
            <a:xfrm>
              <a:off x="720" y="1392"/>
              <a:ext cx="4058" cy="480"/>
            </a:xfrm>
            <a:prstGeom prst="roundRect">
              <a:avLst>
                <a:gd name="adj" fmla="val 17509"/>
              </a:avLst>
            </a:prstGeom>
            <a:solidFill>
              <a:schemeClr val="accent2"/>
            </a:solidFill>
            <a:ln w="9525">
              <a:noFill/>
            </a:ln>
          </p:spPr>
          <p:txBody>
            <a:bodyPr/>
            <a:p>
              <a:endParaRPr lang="zh-CN" altLang="en-US"/>
            </a:p>
          </p:txBody>
        </p:sp>
        <p:grpSp>
          <p:nvGrpSpPr>
            <p:cNvPr id="11" name="组合 10"/>
            <p:cNvGrpSpPr/>
            <p:nvPr/>
          </p:nvGrpSpPr>
          <p:grpSpPr>
            <a:xfrm>
              <a:off x="730" y="1407"/>
              <a:ext cx="4043" cy="444"/>
              <a:chOff x="744" y="1407"/>
              <a:chExt cx="3988" cy="444"/>
            </a:xfrm>
          </p:grpSpPr>
          <p:sp>
            <p:nvSpPr>
              <p:cNvPr id="12" name="圆角矩形 11"/>
              <p:cNvSpPr/>
              <p:nvPr/>
            </p:nvSpPr>
            <p:spPr>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tileRect/>
              </a:gradFill>
              <a:ln w="9525">
                <a:noFill/>
              </a:ln>
            </p:spPr>
            <p:txBody>
              <a:bodyPr/>
              <a:p>
                <a:endParaRPr lang="zh-CN" altLang="en-US"/>
              </a:p>
            </p:txBody>
          </p:sp>
          <p:sp>
            <p:nvSpPr>
              <p:cNvPr id="13" name="圆角矩形 12"/>
              <p:cNvSpPr/>
              <p:nvPr/>
            </p:nvSpPr>
            <p:spPr>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tileRect/>
              </a:gradFill>
              <a:ln w="9525">
                <a:noFill/>
              </a:ln>
            </p:spPr>
            <p:txBody>
              <a:bodyPr/>
              <a:p>
                <a:endParaRPr lang="zh-CN" altLang="en-US"/>
              </a:p>
            </p:txBody>
          </p:sp>
        </p:grpSp>
      </p:grpSp>
      <p:sp>
        <p:nvSpPr>
          <p:cNvPr id="14" name="矩形 13"/>
          <p:cNvSpPr/>
          <p:nvPr/>
        </p:nvSpPr>
        <p:spPr>
          <a:xfrm>
            <a:off x="4064635" y="4496435"/>
            <a:ext cx="1118235" cy="306705"/>
          </a:xfrm>
          <a:prstGeom prst="rect">
            <a:avLst/>
          </a:prstGeom>
          <a:noFill/>
          <a:ln w="9525">
            <a:noFill/>
          </a:ln>
        </p:spPr>
        <p:txBody>
          <a:bodyPr wrap="none" anchor="t">
            <a:spAutoFit/>
          </a:bodyPr>
          <a:p>
            <a:pPr algn="ctr">
              <a:spcBef>
                <a:spcPct val="50000"/>
              </a:spcBef>
              <a:buClr>
                <a:srgbClr val="1F3F5F"/>
              </a:buClr>
            </a:pPr>
            <a:r>
              <a:rPr lang="en-US" altLang="zh-CN" sz="1400" b="1" i="0">
                <a:solidFill>
                  <a:srgbClr val="FFFFFF"/>
                </a:solidFill>
                <a:cs typeface="Arial" panose="020B0604020202020204" pitchFamily="34" charset="0"/>
              </a:rPr>
              <a:t> </a:t>
            </a:r>
            <a:r>
              <a:rPr lang="zh-CN" altLang="en-US" sz="1400" b="1" i="0">
                <a:solidFill>
                  <a:srgbClr val="FFFFFF"/>
                </a:solidFill>
                <a:cs typeface="Arial" panose="020B0604020202020204" pitchFamily="34" charset="0"/>
              </a:rPr>
              <a:t>变截面桩径</a:t>
            </a:r>
            <a:endParaRPr lang="zh-CN" altLang="en-US" sz="1400" b="1" i="0">
              <a:solidFill>
                <a:srgbClr val="FFFFFF"/>
              </a:solidFill>
              <a:ea typeface="Arial" panose="020B0604020202020204" pitchFamily="34" charset="0"/>
              <a:cs typeface="Arial" panose="020B0604020202020204" pitchFamily="34" charset="0"/>
            </a:endParaRPr>
          </a:p>
        </p:txBody>
      </p:sp>
      <p:sp>
        <p:nvSpPr>
          <p:cNvPr id="15" name="文本框 14"/>
          <p:cNvSpPr txBox="1"/>
          <p:nvPr/>
        </p:nvSpPr>
        <p:spPr>
          <a:xfrm>
            <a:off x="3284220" y="4944745"/>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桩径由于土层不同而变化</a:t>
            </a:r>
            <a:endParaRPr lang="zh-CN" altLang="en-US" sz="1400" i="0">
              <a:solidFill>
                <a:srgbClr val="000000"/>
              </a:solidFill>
              <a:ea typeface="宋体" panose="02010600030101010101" pitchFamily="2" charset="-122"/>
            </a:endParaRPr>
          </a:p>
        </p:txBody>
      </p:sp>
      <p:sp>
        <p:nvSpPr>
          <p:cNvPr id="16" name="文本框 15"/>
          <p:cNvSpPr txBox="1"/>
          <p:nvPr/>
        </p:nvSpPr>
        <p:spPr>
          <a:xfrm>
            <a:off x="3284220" y="5246370"/>
            <a:ext cx="2698115" cy="521970"/>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平均桩径和实时桩径对振冲设计有影响</a:t>
            </a:r>
            <a:endParaRPr lang="zh-CN" altLang="en-US" sz="1400" i="0">
              <a:solidFill>
                <a:srgbClr val="000000"/>
              </a:solidFill>
              <a:ea typeface="宋体" panose="02010600030101010101" pitchFamily="2" charset="-122"/>
            </a:endParaRPr>
          </a:p>
        </p:txBody>
      </p:sp>
      <p:sp>
        <p:nvSpPr>
          <p:cNvPr id="17" name="圆角矩形 16"/>
          <p:cNvSpPr/>
          <p:nvPr/>
        </p:nvSpPr>
        <p:spPr>
          <a:xfrm>
            <a:off x="5991860" y="4652645"/>
            <a:ext cx="2668270" cy="1467485"/>
          </a:xfrm>
          <a:prstGeom prst="roundRect">
            <a:avLst>
              <a:gd name="adj" fmla="val 16667"/>
            </a:avLst>
          </a:prstGeom>
          <a:gradFill rotWithShape="1">
            <a:gsLst>
              <a:gs pos="0">
                <a:srgbClr val="EAEAEA">
                  <a:gamma/>
                  <a:tint val="29412"/>
                  <a:invGamma/>
                </a:srgbClr>
              </a:gs>
              <a:gs pos="100000">
                <a:srgbClr val="EAEAEA"/>
              </a:gs>
            </a:gsLst>
            <a:lin ang="5400000" scaled="1"/>
            <a:tileRect/>
          </a:gradFill>
          <a:ln w="19050" cap="flat" cmpd="sng">
            <a:solidFill>
              <a:schemeClr val="accent2"/>
            </a:solidFill>
            <a:prstDash val="solid"/>
            <a:headEnd type="none" w="med" len="med"/>
            <a:tailEnd type="none" w="med" len="med"/>
          </a:ln>
        </p:spPr>
        <p:txBody>
          <a:bodyPr/>
          <a:p>
            <a:endParaRPr lang="zh-CN" altLang="en-US"/>
          </a:p>
        </p:txBody>
      </p:sp>
      <p:grpSp>
        <p:nvGrpSpPr>
          <p:cNvPr id="18" name="组合 17"/>
          <p:cNvGrpSpPr/>
          <p:nvPr/>
        </p:nvGrpSpPr>
        <p:grpSpPr>
          <a:xfrm>
            <a:off x="6261100" y="4417695"/>
            <a:ext cx="2186940" cy="463550"/>
            <a:chOff x="720" y="1392"/>
            <a:chExt cx="4058" cy="480"/>
          </a:xfrm>
        </p:grpSpPr>
        <p:sp>
          <p:nvSpPr>
            <p:cNvPr id="19" name="圆角矩形 18"/>
            <p:cNvSpPr/>
            <p:nvPr/>
          </p:nvSpPr>
          <p:spPr>
            <a:xfrm>
              <a:off x="720" y="1392"/>
              <a:ext cx="4058" cy="480"/>
            </a:xfrm>
            <a:prstGeom prst="roundRect">
              <a:avLst>
                <a:gd name="adj" fmla="val 17509"/>
              </a:avLst>
            </a:prstGeom>
            <a:solidFill>
              <a:schemeClr val="accent2"/>
            </a:solidFill>
            <a:ln w="9525">
              <a:noFill/>
            </a:ln>
          </p:spPr>
          <p:txBody>
            <a:bodyPr/>
            <a:p>
              <a:endParaRPr lang="zh-CN" altLang="en-US"/>
            </a:p>
          </p:txBody>
        </p:sp>
        <p:grpSp>
          <p:nvGrpSpPr>
            <p:cNvPr id="20" name="组合 19"/>
            <p:cNvGrpSpPr/>
            <p:nvPr/>
          </p:nvGrpSpPr>
          <p:grpSpPr>
            <a:xfrm>
              <a:off x="730" y="1407"/>
              <a:ext cx="4043" cy="444"/>
              <a:chOff x="744" y="1407"/>
              <a:chExt cx="3988" cy="444"/>
            </a:xfrm>
          </p:grpSpPr>
          <p:sp>
            <p:nvSpPr>
              <p:cNvPr id="21" name="圆角矩形 20"/>
              <p:cNvSpPr/>
              <p:nvPr/>
            </p:nvSpPr>
            <p:spPr>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tileRect/>
              </a:gradFill>
              <a:ln w="9525">
                <a:noFill/>
              </a:ln>
            </p:spPr>
            <p:txBody>
              <a:bodyPr/>
              <a:p>
                <a:endParaRPr lang="zh-CN" altLang="en-US"/>
              </a:p>
            </p:txBody>
          </p:sp>
          <p:sp>
            <p:nvSpPr>
              <p:cNvPr id="22" name="圆角矩形 21"/>
              <p:cNvSpPr/>
              <p:nvPr/>
            </p:nvSpPr>
            <p:spPr>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tileRect/>
              </a:gradFill>
              <a:ln w="9525">
                <a:noFill/>
              </a:ln>
            </p:spPr>
            <p:txBody>
              <a:bodyPr/>
              <a:p>
                <a:endParaRPr lang="zh-CN" altLang="en-US"/>
              </a:p>
            </p:txBody>
          </p:sp>
        </p:grpSp>
      </p:grpSp>
      <p:sp>
        <p:nvSpPr>
          <p:cNvPr id="23" name="矩形 22"/>
          <p:cNvSpPr/>
          <p:nvPr/>
        </p:nvSpPr>
        <p:spPr>
          <a:xfrm>
            <a:off x="6920865" y="4483100"/>
            <a:ext cx="939165" cy="306705"/>
          </a:xfrm>
          <a:prstGeom prst="rect">
            <a:avLst/>
          </a:prstGeom>
          <a:noFill/>
          <a:ln w="9525">
            <a:noFill/>
          </a:ln>
        </p:spPr>
        <p:txBody>
          <a:bodyPr wrap="none" anchor="t">
            <a:spAutoFit/>
          </a:bodyPr>
          <a:p>
            <a:pPr algn="ctr">
              <a:spcBef>
                <a:spcPct val="50000"/>
              </a:spcBef>
              <a:buClr>
                <a:srgbClr val="1F3F5F"/>
              </a:buClr>
            </a:pPr>
            <a:r>
              <a:rPr lang="en-US" altLang="zh-CN" sz="1400" b="1" i="0">
                <a:solidFill>
                  <a:srgbClr val="FFFFFF"/>
                </a:solidFill>
                <a:cs typeface="Arial" panose="020B0604020202020204" pitchFamily="34" charset="0"/>
              </a:rPr>
              <a:t> </a:t>
            </a:r>
            <a:r>
              <a:rPr lang="zh-CN" altLang="en-US" sz="1400" b="1" i="0">
                <a:solidFill>
                  <a:srgbClr val="FFFFFF"/>
                </a:solidFill>
                <a:cs typeface="Arial" panose="020B0604020202020204" pitchFamily="34" charset="0"/>
              </a:rPr>
              <a:t>可透水性</a:t>
            </a:r>
            <a:endParaRPr lang="zh-CN" altLang="en-US" sz="1400" b="1" i="0">
              <a:solidFill>
                <a:srgbClr val="FFFFFF"/>
              </a:solidFill>
              <a:ea typeface="Arial" panose="020B0604020202020204" pitchFamily="34" charset="0"/>
              <a:cs typeface="Arial" panose="020B0604020202020204" pitchFamily="34" charset="0"/>
            </a:endParaRPr>
          </a:p>
        </p:txBody>
      </p:sp>
      <p:sp>
        <p:nvSpPr>
          <p:cNvPr id="24" name="文本框 23"/>
          <p:cNvSpPr txBox="1"/>
          <p:nvPr/>
        </p:nvSpPr>
        <p:spPr>
          <a:xfrm>
            <a:off x="6050915" y="4931410"/>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桩体可形成透水管道</a:t>
            </a:r>
            <a:endParaRPr lang="zh-CN" altLang="en-US" sz="1400" i="0">
              <a:solidFill>
                <a:srgbClr val="000000"/>
              </a:solidFill>
              <a:ea typeface="宋体" panose="02010600030101010101" pitchFamily="2" charset="-122"/>
            </a:endParaRPr>
          </a:p>
        </p:txBody>
      </p:sp>
      <p:sp>
        <p:nvSpPr>
          <p:cNvPr id="25" name="文本框 24"/>
          <p:cNvSpPr txBox="1"/>
          <p:nvPr/>
        </p:nvSpPr>
        <p:spPr>
          <a:xfrm>
            <a:off x="6050915" y="5233035"/>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桩体与周围土体形成水压差</a:t>
            </a:r>
            <a:endParaRPr lang="zh-CN" altLang="en-US" sz="1400" i="0">
              <a:solidFill>
                <a:srgbClr val="000000"/>
              </a:solidFill>
              <a:ea typeface="宋体" panose="02010600030101010101" pitchFamily="2" charset="-122"/>
            </a:endParaRPr>
          </a:p>
        </p:txBody>
      </p:sp>
      <p:sp>
        <p:nvSpPr>
          <p:cNvPr id="26" name="文本框 25"/>
          <p:cNvSpPr txBox="1"/>
          <p:nvPr/>
        </p:nvSpPr>
        <p:spPr>
          <a:xfrm>
            <a:off x="511810" y="5527040"/>
            <a:ext cx="2698115" cy="306705"/>
          </a:xfrm>
          <a:prstGeom prst="rect">
            <a:avLst/>
          </a:prstGeom>
          <a:noFill/>
          <a:ln w="9525">
            <a:noFill/>
          </a:ln>
        </p:spPr>
        <p:txBody>
          <a:bodyPr wrap="square">
            <a:spAutoFit/>
          </a:bodyPr>
          <a:p>
            <a:pPr>
              <a:spcBef>
                <a:spcPct val="50000"/>
              </a:spcBef>
              <a:buChar char="•"/>
            </a:pPr>
            <a:r>
              <a:rPr lang="zh-CN" altLang="en-US" sz="1400" i="0">
                <a:solidFill>
                  <a:srgbClr val="000000"/>
                </a:solidFill>
                <a:ea typeface="宋体" panose="02010600030101010101" pitchFamily="2" charset="-122"/>
              </a:rPr>
              <a:t>可横向变形并传递水平荷载</a:t>
            </a:r>
            <a:endParaRPr lang="zh-CN" altLang="en-US" sz="1400" i="0">
              <a:solidFill>
                <a:srgbClr val="000000"/>
              </a:solidFill>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024890" y="1445895"/>
            <a:ext cx="7103110" cy="4095750"/>
          </a:xfrm>
          <a:prstGeom prst="rect">
            <a:avLst/>
          </a:prstGeom>
          <a:solidFill>
            <a:schemeClr val="bg1">
              <a:lumMod val="95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86715" y="869315"/>
            <a:ext cx="8469630" cy="398780"/>
          </a:xfrm>
          <a:prstGeom prst="rect">
            <a:avLst/>
          </a:prstGeom>
          <a:noFill/>
        </p:spPr>
        <p:txBody>
          <a:bodyPr wrap="square" rtlCol="0">
            <a:spAutoFit/>
          </a:bodyPr>
          <a:p>
            <a:pPr algn="ctr"/>
            <a:r>
              <a:rPr lang="zh-CN" altLang="en-US" sz="2000" b="1">
                <a:solidFill>
                  <a:schemeClr val="tx2">
                    <a:lumMod val="50000"/>
                  </a:schemeClr>
                </a:solidFill>
              </a:rPr>
              <a:t>获取过程数据是实施全过程质量控制的关键</a:t>
            </a:r>
            <a:endParaRPr lang="zh-CN" altLang="en-US" sz="2000" b="1">
              <a:solidFill>
                <a:schemeClr val="tx2">
                  <a:lumMod val="50000"/>
                </a:schemeClr>
              </a:solidFill>
              <a:sym typeface="+mn-ea"/>
            </a:endParaRPr>
          </a:p>
        </p:txBody>
      </p:sp>
      <p:cxnSp>
        <p:nvCxnSpPr>
          <p:cNvPr id="44" name="直接连接符 43"/>
          <p:cNvCxnSpPr/>
          <p:nvPr>
            <p:custDataLst>
              <p:tags r:id="rId1"/>
            </p:custDataLst>
          </p:nvPr>
        </p:nvCxnSpPr>
        <p:spPr>
          <a:xfrm flipH="1">
            <a:off x="2653669" y="1949851"/>
            <a:ext cx="678541" cy="1305"/>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5" name="直接连接符 44"/>
          <p:cNvCxnSpPr/>
          <p:nvPr>
            <p:custDataLst>
              <p:tags r:id="rId2"/>
            </p:custDataLst>
          </p:nvPr>
        </p:nvCxnSpPr>
        <p:spPr>
          <a:xfrm rot="16200000" flipV="1">
            <a:off x="3294376" y="1979207"/>
            <a:ext cx="313035" cy="250411"/>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2" name="直接连接符 41"/>
          <p:cNvCxnSpPr/>
          <p:nvPr>
            <p:custDataLst>
              <p:tags r:id="rId3"/>
            </p:custDataLst>
          </p:nvPr>
        </p:nvCxnSpPr>
        <p:spPr>
          <a:xfrm>
            <a:off x="5532933" y="1919559"/>
            <a:ext cx="678541" cy="1305"/>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43" name="直接连接符 42"/>
          <p:cNvCxnSpPr/>
          <p:nvPr>
            <p:custDataLst>
              <p:tags r:id="rId4"/>
            </p:custDataLst>
          </p:nvPr>
        </p:nvCxnSpPr>
        <p:spPr>
          <a:xfrm rot="5400000" flipH="1" flipV="1">
            <a:off x="5257733" y="1948915"/>
            <a:ext cx="313035" cy="250411"/>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6" name="直接连接符 35"/>
          <p:cNvCxnSpPr/>
          <p:nvPr>
            <p:custDataLst>
              <p:tags r:id="rId5"/>
            </p:custDataLst>
          </p:nvPr>
        </p:nvCxnSpPr>
        <p:spPr>
          <a:xfrm flipH="1" flipV="1">
            <a:off x="2653669" y="4183938"/>
            <a:ext cx="678541" cy="1305"/>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7" name="直接连接符 36"/>
          <p:cNvCxnSpPr/>
          <p:nvPr>
            <p:custDataLst>
              <p:tags r:id="rId6"/>
            </p:custDataLst>
          </p:nvPr>
        </p:nvCxnSpPr>
        <p:spPr>
          <a:xfrm rot="5400000">
            <a:off x="3294376" y="3905476"/>
            <a:ext cx="313035" cy="250411"/>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8" name="直接连接符 37"/>
          <p:cNvCxnSpPr/>
          <p:nvPr>
            <p:custDataLst>
              <p:tags r:id="rId7"/>
            </p:custDataLst>
          </p:nvPr>
        </p:nvCxnSpPr>
        <p:spPr>
          <a:xfrm flipV="1">
            <a:off x="5532933" y="4134770"/>
            <a:ext cx="678541" cy="1305"/>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cxnSp>
        <p:nvCxnSpPr>
          <p:cNvPr id="39" name="直接连接符 38"/>
          <p:cNvCxnSpPr/>
          <p:nvPr>
            <p:custDataLst>
              <p:tags r:id="rId8"/>
            </p:custDataLst>
          </p:nvPr>
        </p:nvCxnSpPr>
        <p:spPr>
          <a:xfrm rot="16200000" flipH="1">
            <a:off x="5257733" y="3856307"/>
            <a:ext cx="313035" cy="250411"/>
          </a:xfrm>
          <a:prstGeom prst="line">
            <a:avLst/>
          </a:prstGeom>
          <a:ln w="19050">
            <a:solidFill>
              <a:srgbClr val="000000">
                <a:lumMod val="50000"/>
                <a:lumOff val="50000"/>
              </a:srgbClr>
            </a:solidFill>
            <a:prstDash val="dashDot"/>
            <a:headEnd type="none"/>
            <a:tailEnd type="none"/>
          </a:ln>
        </p:spPr>
        <p:style>
          <a:lnRef idx="1">
            <a:srgbClr val="1F74AD"/>
          </a:lnRef>
          <a:fillRef idx="0">
            <a:srgbClr val="1F74AD"/>
          </a:fillRef>
          <a:effectRef idx="0">
            <a:srgbClr val="1F74AD"/>
          </a:effectRef>
          <a:fontRef idx="minor">
            <a:srgbClr val="000000"/>
          </a:fontRef>
        </p:style>
      </p:cxnSp>
      <p:sp>
        <p:nvSpPr>
          <p:cNvPr id="8" name="任意多边形 7"/>
          <p:cNvSpPr/>
          <p:nvPr>
            <p:custDataLst>
              <p:tags r:id="rId9"/>
            </p:custDataLst>
          </p:nvPr>
        </p:nvSpPr>
        <p:spPr bwMode="auto">
          <a:xfrm>
            <a:off x="3187142" y="2767377"/>
            <a:ext cx="723634" cy="1300860"/>
          </a:xfrm>
          <a:custGeom>
            <a:avLst/>
            <a:gdLst/>
            <a:ahLst/>
            <a:cxnLst>
              <a:cxn ang="0">
                <a:pos x="318" y="410"/>
              </a:cxn>
              <a:cxn ang="0">
                <a:pos x="318" y="101"/>
              </a:cxn>
              <a:cxn ang="0">
                <a:pos x="76" y="0"/>
              </a:cxn>
              <a:cxn ang="0">
                <a:pos x="33" y="0"/>
              </a:cxn>
              <a:cxn ang="0">
                <a:pos x="0" y="181"/>
              </a:cxn>
              <a:cxn ang="0">
                <a:pos x="172" y="249"/>
              </a:cxn>
              <a:cxn ang="0">
                <a:pos x="173" y="250"/>
              </a:cxn>
              <a:cxn ang="0">
                <a:pos x="180" y="368"/>
              </a:cxn>
              <a:cxn ang="0">
                <a:pos x="176" y="369"/>
              </a:cxn>
              <a:cxn ang="0">
                <a:pos x="17" y="454"/>
              </a:cxn>
              <a:cxn ang="0">
                <a:pos x="75" y="630"/>
              </a:cxn>
              <a:cxn ang="0">
                <a:pos x="259" y="607"/>
              </a:cxn>
              <a:cxn ang="0">
                <a:pos x="260" y="606"/>
              </a:cxn>
              <a:cxn ang="0">
                <a:pos x="324" y="706"/>
              </a:cxn>
              <a:cxn ang="0">
                <a:pos x="320" y="710"/>
              </a:cxn>
              <a:cxn ang="0">
                <a:pos x="222" y="861"/>
              </a:cxn>
              <a:cxn ang="0">
                <a:pos x="300" y="933"/>
              </a:cxn>
              <a:cxn ang="0">
                <a:pos x="518" y="727"/>
              </a:cxn>
              <a:cxn ang="0">
                <a:pos x="318" y="410"/>
              </a:cxn>
            </a:cxnLst>
            <a:rect l="0" t="0" r="r" b="b"/>
            <a:pathLst>
              <a:path w="518" h="933">
                <a:moveTo>
                  <a:pt x="318" y="410"/>
                </a:moveTo>
                <a:cubicBezTo>
                  <a:pt x="291" y="305"/>
                  <a:pt x="293" y="199"/>
                  <a:pt x="318" y="101"/>
                </a:cubicBezTo>
                <a:cubicBezTo>
                  <a:pt x="76" y="0"/>
                  <a:pt x="76" y="0"/>
                  <a:pt x="76" y="0"/>
                </a:cubicBezTo>
                <a:cubicBezTo>
                  <a:pt x="33" y="0"/>
                  <a:pt x="33" y="0"/>
                  <a:pt x="33" y="0"/>
                </a:cubicBezTo>
                <a:cubicBezTo>
                  <a:pt x="0" y="181"/>
                  <a:pt x="0" y="181"/>
                  <a:pt x="0" y="181"/>
                </a:cubicBezTo>
                <a:cubicBezTo>
                  <a:pt x="172" y="249"/>
                  <a:pt x="172" y="249"/>
                  <a:pt x="172" y="249"/>
                </a:cubicBezTo>
                <a:cubicBezTo>
                  <a:pt x="173" y="250"/>
                  <a:pt x="173" y="250"/>
                  <a:pt x="173" y="250"/>
                </a:cubicBezTo>
                <a:cubicBezTo>
                  <a:pt x="172" y="289"/>
                  <a:pt x="174" y="328"/>
                  <a:pt x="180" y="368"/>
                </a:cubicBezTo>
                <a:cubicBezTo>
                  <a:pt x="176" y="369"/>
                  <a:pt x="176" y="369"/>
                  <a:pt x="176" y="369"/>
                </a:cubicBezTo>
                <a:cubicBezTo>
                  <a:pt x="17" y="454"/>
                  <a:pt x="17" y="454"/>
                  <a:pt x="17" y="454"/>
                </a:cubicBezTo>
                <a:cubicBezTo>
                  <a:pt x="75" y="630"/>
                  <a:pt x="75" y="630"/>
                  <a:pt x="75" y="630"/>
                </a:cubicBezTo>
                <a:cubicBezTo>
                  <a:pt x="259" y="607"/>
                  <a:pt x="259" y="607"/>
                  <a:pt x="259" y="607"/>
                </a:cubicBezTo>
                <a:cubicBezTo>
                  <a:pt x="260" y="606"/>
                  <a:pt x="260" y="606"/>
                  <a:pt x="260" y="606"/>
                </a:cubicBezTo>
                <a:cubicBezTo>
                  <a:pt x="279" y="641"/>
                  <a:pt x="300" y="675"/>
                  <a:pt x="324" y="706"/>
                </a:cubicBezTo>
                <a:cubicBezTo>
                  <a:pt x="320" y="710"/>
                  <a:pt x="320" y="710"/>
                  <a:pt x="320" y="710"/>
                </a:cubicBezTo>
                <a:cubicBezTo>
                  <a:pt x="222" y="861"/>
                  <a:pt x="222" y="861"/>
                  <a:pt x="222" y="861"/>
                </a:cubicBezTo>
                <a:cubicBezTo>
                  <a:pt x="300" y="933"/>
                  <a:pt x="300" y="933"/>
                  <a:pt x="300" y="933"/>
                </a:cubicBezTo>
                <a:cubicBezTo>
                  <a:pt x="518" y="727"/>
                  <a:pt x="518" y="727"/>
                  <a:pt x="518" y="727"/>
                </a:cubicBezTo>
                <a:cubicBezTo>
                  <a:pt x="423" y="648"/>
                  <a:pt x="351" y="539"/>
                  <a:pt x="318" y="410"/>
                </a:cubicBezTo>
                <a:close/>
              </a:path>
            </a:pathLst>
          </a:custGeom>
          <a:solidFill>
            <a:srgbClr val="9BBB59"/>
          </a:solidFill>
          <a:ln w="9525">
            <a:noFill/>
            <a:round/>
          </a:ln>
        </p:spPr>
        <p:txBody>
          <a:bodyPr anchor="ctr"/>
          <a:p>
            <a:pPr algn="ctr">
              <a:lnSpc>
                <a:spcPct val="130000"/>
              </a:lnSpc>
            </a:pPr>
            <a:endParaRPr sz="1350"/>
          </a:p>
        </p:txBody>
      </p:sp>
      <p:sp>
        <p:nvSpPr>
          <p:cNvPr id="4" name="任意多边形 3"/>
          <p:cNvSpPr/>
          <p:nvPr>
            <p:custDataLst>
              <p:tags r:id="rId10"/>
            </p:custDataLst>
          </p:nvPr>
        </p:nvSpPr>
        <p:spPr bwMode="auto">
          <a:xfrm>
            <a:off x="4496414" y="1865361"/>
            <a:ext cx="1164546" cy="954187"/>
          </a:xfrm>
          <a:custGeom>
            <a:avLst/>
            <a:gdLst/>
            <a:ahLst/>
            <a:cxnLst>
              <a:cxn ang="0">
                <a:pos x="547" y="684"/>
              </a:cxn>
              <a:cxn ang="0">
                <a:pos x="834" y="605"/>
              </a:cxn>
              <a:cxn ang="0">
                <a:pos x="811" y="534"/>
              </a:cxn>
              <a:cxn ang="0">
                <a:pos x="627" y="557"/>
              </a:cxn>
              <a:cxn ang="0">
                <a:pos x="563" y="456"/>
              </a:cxn>
              <a:cxn ang="0">
                <a:pos x="566" y="453"/>
              </a:cxn>
              <a:cxn ang="0">
                <a:pos x="664" y="303"/>
              </a:cxn>
              <a:cxn ang="0">
                <a:pos x="529" y="177"/>
              </a:cxn>
              <a:cxn ang="0">
                <a:pos x="379" y="285"/>
              </a:cxn>
              <a:cxn ang="0">
                <a:pos x="275" y="227"/>
              </a:cxn>
              <a:cxn ang="0">
                <a:pos x="276" y="224"/>
              </a:cxn>
              <a:cxn ang="0">
                <a:pos x="289" y="45"/>
              </a:cxn>
              <a:cxn ang="0">
                <a:pos x="110" y="0"/>
              </a:cxn>
              <a:cxn ang="0">
                <a:pos x="30" y="166"/>
              </a:cxn>
              <a:cxn ang="0">
                <a:pos x="0" y="163"/>
              </a:cxn>
              <a:cxn ang="0">
                <a:pos x="0" y="290"/>
              </a:cxn>
              <a:cxn ang="0">
                <a:pos x="547" y="684"/>
              </a:cxn>
            </a:cxnLst>
            <a:rect l="0" t="0" r="r" b="b"/>
            <a:pathLst>
              <a:path w="834" h="684">
                <a:moveTo>
                  <a:pt x="547" y="684"/>
                </a:moveTo>
                <a:cubicBezTo>
                  <a:pt x="834" y="605"/>
                  <a:pt x="834" y="605"/>
                  <a:pt x="834" y="605"/>
                </a:cubicBezTo>
                <a:cubicBezTo>
                  <a:pt x="811" y="534"/>
                  <a:pt x="811" y="534"/>
                  <a:pt x="811" y="534"/>
                </a:cubicBezTo>
                <a:cubicBezTo>
                  <a:pt x="627" y="557"/>
                  <a:pt x="627" y="557"/>
                  <a:pt x="627" y="557"/>
                </a:cubicBezTo>
                <a:cubicBezTo>
                  <a:pt x="608" y="521"/>
                  <a:pt x="587" y="487"/>
                  <a:pt x="563" y="456"/>
                </a:cubicBezTo>
                <a:cubicBezTo>
                  <a:pt x="566" y="453"/>
                  <a:pt x="566" y="453"/>
                  <a:pt x="566" y="453"/>
                </a:cubicBezTo>
                <a:cubicBezTo>
                  <a:pt x="664" y="303"/>
                  <a:pt x="664" y="303"/>
                  <a:pt x="664" y="303"/>
                </a:cubicBezTo>
                <a:cubicBezTo>
                  <a:pt x="529" y="177"/>
                  <a:pt x="529" y="177"/>
                  <a:pt x="529" y="177"/>
                </a:cubicBezTo>
                <a:cubicBezTo>
                  <a:pt x="379" y="285"/>
                  <a:pt x="379" y="285"/>
                  <a:pt x="379" y="285"/>
                </a:cubicBezTo>
                <a:cubicBezTo>
                  <a:pt x="346" y="263"/>
                  <a:pt x="311" y="244"/>
                  <a:pt x="275" y="227"/>
                </a:cubicBezTo>
                <a:cubicBezTo>
                  <a:pt x="276" y="224"/>
                  <a:pt x="276" y="224"/>
                  <a:pt x="276" y="224"/>
                </a:cubicBezTo>
                <a:cubicBezTo>
                  <a:pt x="289" y="45"/>
                  <a:pt x="289" y="45"/>
                  <a:pt x="289" y="45"/>
                </a:cubicBezTo>
                <a:cubicBezTo>
                  <a:pt x="110" y="0"/>
                  <a:pt x="110" y="0"/>
                  <a:pt x="110" y="0"/>
                </a:cubicBezTo>
                <a:cubicBezTo>
                  <a:pt x="30" y="166"/>
                  <a:pt x="30" y="166"/>
                  <a:pt x="30" y="166"/>
                </a:cubicBezTo>
                <a:cubicBezTo>
                  <a:pt x="19" y="165"/>
                  <a:pt x="12" y="164"/>
                  <a:pt x="0" y="163"/>
                </a:cubicBezTo>
                <a:cubicBezTo>
                  <a:pt x="0" y="290"/>
                  <a:pt x="0" y="290"/>
                  <a:pt x="0" y="290"/>
                </a:cubicBezTo>
                <a:cubicBezTo>
                  <a:pt x="240" y="300"/>
                  <a:pt x="459" y="453"/>
                  <a:pt x="547" y="684"/>
                </a:cubicBezTo>
                <a:close/>
              </a:path>
            </a:pathLst>
          </a:custGeom>
          <a:solidFill>
            <a:srgbClr val="1AA3AA"/>
          </a:solidFill>
          <a:ln w="9525">
            <a:noFill/>
            <a:round/>
          </a:ln>
        </p:spPr>
        <p:txBody>
          <a:bodyPr anchor="ctr"/>
          <a:p>
            <a:pPr algn="ctr">
              <a:lnSpc>
                <a:spcPct val="130000"/>
              </a:lnSpc>
            </a:pPr>
            <a:endParaRPr sz="1350"/>
          </a:p>
        </p:txBody>
      </p:sp>
      <p:sp>
        <p:nvSpPr>
          <p:cNvPr id="10" name="任意多边形 9"/>
          <p:cNvSpPr/>
          <p:nvPr>
            <p:custDataLst>
              <p:tags r:id="rId11"/>
            </p:custDataLst>
          </p:nvPr>
        </p:nvSpPr>
        <p:spPr bwMode="auto">
          <a:xfrm>
            <a:off x="3456400" y="1870410"/>
            <a:ext cx="967651" cy="965966"/>
          </a:xfrm>
          <a:custGeom>
            <a:avLst/>
            <a:gdLst/>
            <a:ahLst/>
            <a:cxnLst>
              <a:cxn ang="0">
                <a:pos x="566" y="305"/>
              </a:cxn>
              <a:cxn ang="0">
                <a:pos x="694" y="286"/>
              </a:cxn>
              <a:cxn ang="0">
                <a:pos x="694" y="159"/>
              </a:cxn>
              <a:cxn ang="0">
                <a:pos x="655" y="163"/>
              </a:cxn>
              <a:cxn ang="0">
                <a:pos x="654" y="160"/>
              </a:cxn>
              <a:cxn ang="0">
                <a:pos x="584" y="0"/>
              </a:cxn>
              <a:cxn ang="0">
                <a:pos x="405" y="46"/>
              </a:cxn>
              <a:cxn ang="0">
                <a:pos x="415" y="227"/>
              </a:cxn>
              <a:cxn ang="0">
                <a:pos x="280" y="305"/>
              </a:cxn>
              <a:cxn ang="0">
                <a:pos x="278" y="302"/>
              </a:cxn>
              <a:cxn ang="0">
                <a:pos x="128" y="201"/>
              </a:cxn>
              <a:cxn ang="0">
                <a:pos x="0" y="334"/>
              </a:cxn>
              <a:cxn ang="0">
                <a:pos x="106" y="484"/>
              </a:cxn>
              <a:cxn ang="0">
                <a:pos x="24" y="642"/>
              </a:cxn>
              <a:cxn ang="0">
                <a:pos x="24" y="642"/>
              </a:cxn>
              <a:cxn ang="0">
                <a:pos x="141" y="692"/>
              </a:cxn>
              <a:cxn ang="0">
                <a:pos x="566" y="305"/>
              </a:cxn>
            </a:cxnLst>
            <a:rect l="0" t="0" r="r" b="b"/>
            <a:pathLst>
              <a:path w="694" h="692">
                <a:moveTo>
                  <a:pt x="566" y="305"/>
                </a:moveTo>
                <a:cubicBezTo>
                  <a:pt x="608" y="294"/>
                  <a:pt x="650" y="288"/>
                  <a:pt x="694" y="286"/>
                </a:cubicBezTo>
                <a:cubicBezTo>
                  <a:pt x="694" y="159"/>
                  <a:pt x="694" y="159"/>
                  <a:pt x="694" y="159"/>
                </a:cubicBezTo>
                <a:cubicBezTo>
                  <a:pt x="682" y="159"/>
                  <a:pt x="670" y="161"/>
                  <a:pt x="655" y="163"/>
                </a:cubicBezTo>
                <a:cubicBezTo>
                  <a:pt x="654" y="160"/>
                  <a:pt x="654" y="160"/>
                  <a:pt x="654" y="160"/>
                </a:cubicBezTo>
                <a:cubicBezTo>
                  <a:pt x="584" y="0"/>
                  <a:pt x="584" y="0"/>
                  <a:pt x="584" y="0"/>
                </a:cubicBezTo>
                <a:cubicBezTo>
                  <a:pt x="405" y="46"/>
                  <a:pt x="405" y="46"/>
                  <a:pt x="405" y="46"/>
                </a:cubicBezTo>
                <a:cubicBezTo>
                  <a:pt x="415" y="227"/>
                  <a:pt x="415" y="227"/>
                  <a:pt x="415" y="227"/>
                </a:cubicBezTo>
                <a:cubicBezTo>
                  <a:pt x="367" y="249"/>
                  <a:pt x="322" y="274"/>
                  <a:pt x="280" y="305"/>
                </a:cubicBezTo>
                <a:cubicBezTo>
                  <a:pt x="278" y="302"/>
                  <a:pt x="278" y="302"/>
                  <a:pt x="278" y="302"/>
                </a:cubicBezTo>
                <a:cubicBezTo>
                  <a:pt x="128" y="201"/>
                  <a:pt x="128" y="201"/>
                  <a:pt x="128" y="201"/>
                </a:cubicBezTo>
                <a:cubicBezTo>
                  <a:pt x="0" y="334"/>
                  <a:pt x="0" y="334"/>
                  <a:pt x="0" y="334"/>
                </a:cubicBezTo>
                <a:cubicBezTo>
                  <a:pt x="106" y="484"/>
                  <a:pt x="106" y="484"/>
                  <a:pt x="106" y="484"/>
                </a:cubicBezTo>
                <a:cubicBezTo>
                  <a:pt x="73" y="534"/>
                  <a:pt x="45" y="586"/>
                  <a:pt x="24" y="642"/>
                </a:cubicBezTo>
                <a:cubicBezTo>
                  <a:pt x="24" y="642"/>
                  <a:pt x="24" y="642"/>
                  <a:pt x="24" y="642"/>
                </a:cubicBezTo>
                <a:cubicBezTo>
                  <a:pt x="141" y="692"/>
                  <a:pt x="141" y="692"/>
                  <a:pt x="141" y="692"/>
                </a:cubicBezTo>
                <a:cubicBezTo>
                  <a:pt x="207" y="507"/>
                  <a:pt x="361" y="358"/>
                  <a:pt x="566" y="305"/>
                </a:cubicBezTo>
                <a:close/>
              </a:path>
            </a:pathLst>
          </a:custGeom>
          <a:solidFill>
            <a:srgbClr val="3498DB"/>
          </a:solidFill>
          <a:ln w="9525">
            <a:noFill/>
            <a:round/>
          </a:ln>
        </p:spPr>
        <p:txBody>
          <a:bodyPr anchor="ctr"/>
          <a:p>
            <a:pPr algn="ctr">
              <a:lnSpc>
                <a:spcPct val="130000"/>
              </a:lnSpc>
            </a:pPr>
            <a:endParaRPr sz="1350"/>
          </a:p>
        </p:txBody>
      </p:sp>
      <p:sp>
        <p:nvSpPr>
          <p:cNvPr id="11" name="任意多边形 10"/>
          <p:cNvSpPr/>
          <p:nvPr>
            <p:custDataLst>
              <p:tags r:id="rId12"/>
            </p:custDataLst>
          </p:nvPr>
        </p:nvSpPr>
        <p:spPr bwMode="auto">
          <a:xfrm>
            <a:off x="3658344" y="3825900"/>
            <a:ext cx="1361442" cy="565443"/>
          </a:xfrm>
          <a:custGeom>
            <a:avLst/>
            <a:gdLst/>
            <a:ahLst/>
            <a:cxnLst>
              <a:cxn ang="0">
                <a:pos x="728" y="92"/>
              </a:cxn>
              <a:cxn ang="0">
                <a:pos x="222" y="0"/>
              </a:cxn>
              <a:cxn ang="0">
                <a:pos x="0" y="210"/>
              </a:cxn>
              <a:cxn ang="0">
                <a:pos x="19" y="227"/>
              </a:cxn>
              <a:cxn ang="0">
                <a:pos x="169" y="119"/>
              </a:cxn>
              <a:cxn ang="0">
                <a:pos x="171" y="117"/>
              </a:cxn>
              <a:cxn ang="0">
                <a:pos x="274" y="174"/>
              </a:cxn>
              <a:cxn ang="0">
                <a:pos x="272" y="180"/>
              </a:cxn>
              <a:cxn ang="0">
                <a:pos x="259" y="359"/>
              </a:cxn>
              <a:cxn ang="0">
                <a:pos x="438" y="405"/>
              </a:cxn>
              <a:cxn ang="0">
                <a:pos x="517" y="237"/>
              </a:cxn>
              <a:cxn ang="0">
                <a:pos x="530" y="232"/>
              </a:cxn>
              <a:cxn ang="0">
                <a:pos x="661" y="228"/>
              </a:cxn>
              <a:cxn ang="0">
                <a:pos x="663" y="235"/>
              </a:cxn>
              <a:cxn ang="0">
                <a:pos x="706" y="383"/>
              </a:cxn>
              <a:cxn ang="0">
                <a:pos x="884" y="337"/>
              </a:cxn>
              <a:cxn ang="0">
                <a:pos x="876" y="163"/>
              </a:cxn>
              <a:cxn ang="0">
                <a:pos x="877" y="166"/>
              </a:cxn>
              <a:cxn ang="0">
                <a:pos x="976" y="115"/>
              </a:cxn>
              <a:cxn ang="0">
                <a:pos x="908" y="13"/>
              </a:cxn>
              <a:cxn ang="0">
                <a:pos x="728" y="92"/>
              </a:cxn>
            </a:cxnLst>
            <a:rect l="0" t="0" r="r" b="b"/>
            <a:pathLst>
              <a:path w="976" h="405">
                <a:moveTo>
                  <a:pt x="728" y="92"/>
                </a:moveTo>
                <a:cubicBezTo>
                  <a:pt x="547" y="139"/>
                  <a:pt x="364" y="99"/>
                  <a:pt x="222" y="0"/>
                </a:cubicBezTo>
                <a:cubicBezTo>
                  <a:pt x="0" y="210"/>
                  <a:pt x="0" y="210"/>
                  <a:pt x="0" y="210"/>
                </a:cubicBezTo>
                <a:cubicBezTo>
                  <a:pt x="19" y="227"/>
                  <a:pt x="19" y="227"/>
                  <a:pt x="19" y="227"/>
                </a:cubicBezTo>
                <a:cubicBezTo>
                  <a:pt x="169" y="119"/>
                  <a:pt x="169" y="119"/>
                  <a:pt x="169" y="119"/>
                </a:cubicBezTo>
                <a:cubicBezTo>
                  <a:pt x="171" y="117"/>
                  <a:pt x="171" y="117"/>
                  <a:pt x="171" y="117"/>
                </a:cubicBezTo>
                <a:cubicBezTo>
                  <a:pt x="204" y="139"/>
                  <a:pt x="238" y="158"/>
                  <a:pt x="274" y="174"/>
                </a:cubicBezTo>
                <a:cubicBezTo>
                  <a:pt x="272" y="180"/>
                  <a:pt x="272" y="180"/>
                  <a:pt x="272" y="180"/>
                </a:cubicBezTo>
                <a:cubicBezTo>
                  <a:pt x="259" y="359"/>
                  <a:pt x="259" y="359"/>
                  <a:pt x="259" y="359"/>
                </a:cubicBezTo>
                <a:cubicBezTo>
                  <a:pt x="438" y="405"/>
                  <a:pt x="438" y="405"/>
                  <a:pt x="438" y="405"/>
                </a:cubicBezTo>
                <a:cubicBezTo>
                  <a:pt x="517" y="237"/>
                  <a:pt x="517" y="237"/>
                  <a:pt x="517" y="237"/>
                </a:cubicBezTo>
                <a:cubicBezTo>
                  <a:pt x="530" y="232"/>
                  <a:pt x="530" y="232"/>
                  <a:pt x="530" y="232"/>
                </a:cubicBezTo>
                <a:cubicBezTo>
                  <a:pt x="569" y="235"/>
                  <a:pt x="601" y="236"/>
                  <a:pt x="661" y="228"/>
                </a:cubicBezTo>
                <a:cubicBezTo>
                  <a:pt x="663" y="235"/>
                  <a:pt x="663" y="235"/>
                  <a:pt x="663" y="235"/>
                </a:cubicBezTo>
                <a:cubicBezTo>
                  <a:pt x="706" y="383"/>
                  <a:pt x="706" y="383"/>
                  <a:pt x="706" y="383"/>
                </a:cubicBezTo>
                <a:cubicBezTo>
                  <a:pt x="884" y="337"/>
                  <a:pt x="884" y="337"/>
                  <a:pt x="884" y="337"/>
                </a:cubicBezTo>
                <a:cubicBezTo>
                  <a:pt x="876" y="163"/>
                  <a:pt x="876" y="163"/>
                  <a:pt x="876" y="163"/>
                </a:cubicBezTo>
                <a:cubicBezTo>
                  <a:pt x="877" y="166"/>
                  <a:pt x="877" y="166"/>
                  <a:pt x="877" y="166"/>
                </a:cubicBezTo>
                <a:cubicBezTo>
                  <a:pt x="911" y="151"/>
                  <a:pt x="944" y="134"/>
                  <a:pt x="976" y="115"/>
                </a:cubicBezTo>
                <a:cubicBezTo>
                  <a:pt x="908" y="13"/>
                  <a:pt x="908" y="13"/>
                  <a:pt x="908" y="13"/>
                </a:cubicBezTo>
                <a:cubicBezTo>
                  <a:pt x="854" y="48"/>
                  <a:pt x="794" y="75"/>
                  <a:pt x="728" y="92"/>
                </a:cubicBezTo>
                <a:close/>
              </a:path>
            </a:pathLst>
          </a:custGeom>
          <a:solidFill>
            <a:srgbClr val="1F74AD"/>
          </a:solidFill>
          <a:ln w="9525">
            <a:noFill/>
            <a:round/>
          </a:ln>
        </p:spPr>
        <p:txBody>
          <a:bodyPr anchor="ctr"/>
          <a:p>
            <a:pPr algn="ctr">
              <a:lnSpc>
                <a:spcPct val="130000"/>
              </a:lnSpc>
            </a:pPr>
            <a:endParaRPr sz="1350"/>
          </a:p>
        </p:txBody>
      </p:sp>
      <p:sp>
        <p:nvSpPr>
          <p:cNvPr id="12" name="任意多边形 11"/>
          <p:cNvSpPr/>
          <p:nvPr>
            <p:custDataLst>
              <p:tags r:id="rId13"/>
            </p:custDataLst>
          </p:nvPr>
        </p:nvSpPr>
        <p:spPr bwMode="auto">
          <a:xfrm>
            <a:off x="4984446" y="2777476"/>
            <a:ext cx="748879" cy="1326102"/>
          </a:xfrm>
          <a:custGeom>
            <a:avLst/>
            <a:gdLst/>
            <a:ahLst/>
            <a:cxnLst>
              <a:cxn ang="0">
                <a:pos x="364" y="260"/>
              </a:cxn>
              <a:cxn ang="0">
                <a:pos x="357" y="142"/>
              </a:cxn>
              <a:cxn ang="0">
                <a:pos x="361" y="140"/>
              </a:cxn>
              <a:cxn ang="0">
                <a:pos x="519" y="55"/>
              </a:cxn>
              <a:cxn ang="0">
                <a:pos x="501" y="0"/>
              </a:cxn>
              <a:cxn ang="0">
                <a:pos x="214" y="80"/>
              </a:cxn>
              <a:cxn ang="0">
                <a:pos x="219" y="95"/>
              </a:cxn>
              <a:cxn ang="0">
                <a:pos x="0" y="735"/>
              </a:cxn>
              <a:cxn ang="0">
                <a:pos x="85" y="862"/>
              </a:cxn>
              <a:cxn ang="0">
                <a:pos x="215" y="951"/>
              </a:cxn>
              <a:cxn ang="0">
                <a:pos x="343" y="818"/>
              </a:cxn>
              <a:cxn ang="0">
                <a:pos x="237" y="666"/>
              </a:cxn>
              <a:cxn ang="0">
                <a:pos x="236" y="665"/>
              </a:cxn>
              <a:cxn ang="0">
                <a:pos x="318" y="507"/>
              </a:cxn>
              <a:cxn ang="0">
                <a:pos x="324" y="508"/>
              </a:cxn>
              <a:cxn ang="0">
                <a:pos x="503" y="510"/>
              </a:cxn>
              <a:cxn ang="0">
                <a:pos x="537" y="328"/>
              </a:cxn>
              <a:cxn ang="0">
                <a:pos x="365" y="260"/>
              </a:cxn>
              <a:cxn ang="0">
                <a:pos x="364" y="260"/>
              </a:cxn>
            </a:cxnLst>
            <a:rect l="0" t="0" r="r" b="b"/>
            <a:pathLst>
              <a:path w="537" h="951">
                <a:moveTo>
                  <a:pt x="364" y="260"/>
                </a:moveTo>
                <a:cubicBezTo>
                  <a:pt x="365" y="221"/>
                  <a:pt x="363" y="181"/>
                  <a:pt x="357" y="142"/>
                </a:cubicBezTo>
                <a:cubicBezTo>
                  <a:pt x="361" y="140"/>
                  <a:pt x="361" y="140"/>
                  <a:pt x="361" y="140"/>
                </a:cubicBezTo>
                <a:cubicBezTo>
                  <a:pt x="519" y="55"/>
                  <a:pt x="519" y="55"/>
                  <a:pt x="519" y="55"/>
                </a:cubicBezTo>
                <a:cubicBezTo>
                  <a:pt x="501" y="0"/>
                  <a:pt x="501" y="0"/>
                  <a:pt x="501" y="0"/>
                </a:cubicBezTo>
                <a:cubicBezTo>
                  <a:pt x="214" y="80"/>
                  <a:pt x="214" y="80"/>
                  <a:pt x="214" y="80"/>
                </a:cubicBezTo>
                <a:cubicBezTo>
                  <a:pt x="216" y="85"/>
                  <a:pt x="217" y="90"/>
                  <a:pt x="219" y="95"/>
                </a:cubicBezTo>
                <a:cubicBezTo>
                  <a:pt x="282" y="340"/>
                  <a:pt x="188" y="589"/>
                  <a:pt x="0" y="735"/>
                </a:cubicBezTo>
                <a:cubicBezTo>
                  <a:pt x="85" y="862"/>
                  <a:pt x="85" y="862"/>
                  <a:pt x="85" y="862"/>
                </a:cubicBezTo>
                <a:cubicBezTo>
                  <a:pt x="215" y="951"/>
                  <a:pt x="215" y="951"/>
                  <a:pt x="215" y="951"/>
                </a:cubicBezTo>
                <a:cubicBezTo>
                  <a:pt x="343" y="818"/>
                  <a:pt x="343" y="818"/>
                  <a:pt x="343" y="818"/>
                </a:cubicBezTo>
                <a:cubicBezTo>
                  <a:pt x="237" y="666"/>
                  <a:pt x="237" y="666"/>
                  <a:pt x="237" y="666"/>
                </a:cubicBezTo>
                <a:cubicBezTo>
                  <a:pt x="236" y="665"/>
                  <a:pt x="236" y="665"/>
                  <a:pt x="236" y="665"/>
                </a:cubicBezTo>
                <a:cubicBezTo>
                  <a:pt x="269" y="616"/>
                  <a:pt x="297" y="563"/>
                  <a:pt x="318" y="507"/>
                </a:cubicBezTo>
                <a:cubicBezTo>
                  <a:pt x="324" y="508"/>
                  <a:pt x="324" y="508"/>
                  <a:pt x="324" y="508"/>
                </a:cubicBezTo>
                <a:cubicBezTo>
                  <a:pt x="503" y="510"/>
                  <a:pt x="503" y="510"/>
                  <a:pt x="503" y="510"/>
                </a:cubicBezTo>
                <a:cubicBezTo>
                  <a:pt x="537" y="328"/>
                  <a:pt x="537" y="328"/>
                  <a:pt x="537" y="328"/>
                </a:cubicBezTo>
                <a:cubicBezTo>
                  <a:pt x="365" y="260"/>
                  <a:pt x="365" y="260"/>
                  <a:pt x="365" y="260"/>
                </a:cubicBezTo>
                <a:lnTo>
                  <a:pt x="364" y="260"/>
                </a:lnTo>
                <a:close/>
              </a:path>
            </a:pathLst>
          </a:custGeom>
          <a:solidFill>
            <a:srgbClr val="69A35B"/>
          </a:solidFill>
          <a:ln w="9525">
            <a:noFill/>
            <a:round/>
          </a:ln>
        </p:spPr>
        <p:txBody>
          <a:bodyPr anchor="ctr"/>
          <a:p>
            <a:pPr algn="ctr">
              <a:lnSpc>
                <a:spcPct val="130000"/>
              </a:lnSpc>
            </a:pPr>
            <a:endParaRPr sz="1350"/>
          </a:p>
        </p:txBody>
      </p:sp>
      <p:sp>
        <p:nvSpPr>
          <p:cNvPr id="29" name="任意多边形 28"/>
          <p:cNvSpPr/>
          <p:nvPr>
            <p:custDataLst>
              <p:tags r:id="rId14"/>
            </p:custDataLst>
          </p:nvPr>
        </p:nvSpPr>
        <p:spPr bwMode="auto">
          <a:xfrm>
            <a:off x="3592715" y="2260836"/>
            <a:ext cx="1735039" cy="1735038"/>
          </a:xfrm>
          <a:custGeom>
            <a:avLst/>
            <a:gdLst/>
            <a:ahLst/>
            <a:cxnLst>
              <a:cxn ang="0">
                <a:pos x="1116" y="391"/>
              </a:cxn>
              <a:cxn ang="0">
                <a:pos x="391" y="127"/>
              </a:cxn>
              <a:cxn ang="0">
                <a:pos x="127" y="851"/>
              </a:cxn>
              <a:cxn ang="0">
                <a:pos x="851" y="1115"/>
              </a:cxn>
              <a:cxn ang="0">
                <a:pos x="1116" y="391"/>
              </a:cxn>
            </a:cxnLst>
            <a:rect l="0" t="0" r="r" b="b"/>
            <a:pathLst>
              <a:path w="1243" h="1243">
                <a:moveTo>
                  <a:pt x="1116" y="391"/>
                </a:moveTo>
                <a:cubicBezTo>
                  <a:pt x="989" y="118"/>
                  <a:pt x="664" y="0"/>
                  <a:pt x="391" y="127"/>
                </a:cubicBezTo>
                <a:cubicBezTo>
                  <a:pt x="118" y="254"/>
                  <a:pt x="0" y="578"/>
                  <a:pt x="127" y="851"/>
                </a:cubicBezTo>
                <a:cubicBezTo>
                  <a:pt x="254" y="1124"/>
                  <a:pt x="579" y="1243"/>
                  <a:pt x="851" y="1115"/>
                </a:cubicBezTo>
                <a:cubicBezTo>
                  <a:pt x="1124" y="988"/>
                  <a:pt x="1243" y="664"/>
                  <a:pt x="1116" y="391"/>
                </a:cubicBezTo>
                <a:close/>
              </a:path>
            </a:pathLst>
          </a:custGeom>
          <a:solidFill>
            <a:srgbClr val="1F74AD">
              <a:lumMod val="20000"/>
              <a:lumOff val="80000"/>
            </a:srgbClr>
          </a:solidFill>
          <a:ln w="9525">
            <a:noFill/>
            <a:round/>
          </a:ln>
        </p:spPr>
        <p:txBody>
          <a:bodyPr anchor="ctr"/>
          <a:p>
            <a:pPr algn="ctr">
              <a:lnSpc>
                <a:spcPct val="130000"/>
              </a:lnSpc>
            </a:pPr>
            <a:endParaRPr sz="1350"/>
          </a:p>
        </p:txBody>
      </p:sp>
      <p:sp>
        <p:nvSpPr>
          <p:cNvPr id="31" name="任意多边形 30"/>
          <p:cNvSpPr/>
          <p:nvPr>
            <p:custDataLst>
              <p:tags r:id="rId15"/>
            </p:custDataLst>
          </p:nvPr>
        </p:nvSpPr>
        <p:spPr bwMode="auto">
          <a:xfrm>
            <a:off x="4064992" y="2687858"/>
            <a:ext cx="902259" cy="568086"/>
          </a:xfrm>
          <a:custGeom>
            <a:avLst/>
            <a:gdLst/>
            <a:ahLst/>
            <a:cxnLst>
              <a:cxn ang="0">
                <a:pos x="880" y="447"/>
              </a:cxn>
              <a:cxn ang="0">
                <a:pos x="879" y="427"/>
              </a:cxn>
              <a:cxn ang="0">
                <a:pos x="431" y="0"/>
              </a:cxn>
              <a:cxn ang="0">
                <a:pos x="3" y="317"/>
              </a:cxn>
              <a:cxn ang="0">
                <a:pos x="0" y="326"/>
              </a:cxn>
              <a:cxn ang="0">
                <a:pos x="108" y="326"/>
              </a:cxn>
              <a:cxn ang="0">
                <a:pos x="109" y="322"/>
              </a:cxn>
              <a:cxn ang="0">
                <a:pos x="431" y="102"/>
              </a:cxn>
              <a:cxn ang="0">
                <a:pos x="776" y="424"/>
              </a:cxn>
              <a:cxn ang="0">
                <a:pos x="778" y="447"/>
              </a:cxn>
              <a:cxn ang="0">
                <a:pos x="729" y="447"/>
              </a:cxn>
              <a:cxn ang="0">
                <a:pos x="826" y="580"/>
              </a:cxn>
              <a:cxn ang="0">
                <a:pos x="921" y="447"/>
              </a:cxn>
              <a:cxn ang="0">
                <a:pos x="880" y="44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rgbClr val="1F74AD">
              <a:lumMod val="75000"/>
            </a:srgbClr>
          </a:solidFill>
          <a:ln w="9525">
            <a:noFill/>
            <a:round/>
          </a:ln>
        </p:spPr>
        <p:txBody>
          <a:bodyPr anchor="ctr"/>
          <a:p>
            <a:pPr algn="ctr">
              <a:lnSpc>
                <a:spcPct val="130000"/>
              </a:lnSpc>
            </a:pPr>
            <a:endParaRPr sz="1350"/>
          </a:p>
        </p:txBody>
      </p:sp>
      <p:sp>
        <p:nvSpPr>
          <p:cNvPr id="32" name="任意多边形 31"/>
          <p:cNvSpPr/>
          <p:nvPr>
            <p:custDataLst>
              <p:tags r:id="rId16"/>
            </p:custDataLst>
          </p:nvPr>
        </p:nvSpPr>
        <p:spPr bwMode="auto">
          <a:xfrm>
            <a:off x="4034613" y="3140506"/>
            <a:ext cx="820234" cy="428343"/>
          </a:xfrm>
          <a:custGeom>
            <a:avLst/>
            <a:gdLst/>
            <a:ahLst/>
            <a:cxnLst>
              <a:cxn ang="0">
                <a:pos x="704" y="235"/>
              </a:cxn>
              <a:cxn ang="0">
                <a:pos x="462" y="334"/>
              </a:cxn>
              <a:cxn ang="0">
                <a:pos x="166" y="166"/>
              </a:cxn>
              <a:cxn ang="0">
                <a:pos x="147" y="134"/>
              </a:cxn>
              <a:cxn ang="0">
                <a:pos x="192" y="134"/>
              </a:cxn>
              <a:cxn ang="0">
                <a:pos x="95" y="0"/>
              </a:cxn>
              <a:cxn ang="0">
                <a:pos x="0" y="134"/>
              </a:cxn>
              <a:cxn ang="0">
                <a:pos x="38" y="134"/>
              </a:cxn>
              <a:cxn ang="0">
                <a:pos x="43" y="147"/>
              </a:cxn>
              <a:cxn ang="0">
                <a:pos x="462" y="436"/>
              </a:cxn>
              <a:cxn ang="0">
                <a:pos x="830" y="244"/>
              </a:cxn>
              <a:cxn ang="0">
                <a:pos x="838" y="233"/>
              </a:cxn>
              <a:cxn ang="0">
                <a:pos x="706" y="233"/>
              </a:cxn>
              <a:cxn ang="0">
                <a:pos x="704" y="235"/>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rgbClr val="1F74AD">
              <a:lumMod val="75000"/>
            </a:srgbClr>
          </a:solidFill>
          <a:ln w="9525">
            <a:noFill/>
            <a:round/>
          </a:ln>
        </p:spPr>
        <p:txBody>
          <a:bodyPr anchor="ctr"/>
          <a:p>
            <a:pPr algn="ctr">
              <a:lnSpc>
                <a:spcPct val="130000"/>
              </a:lnSpc>
            </a:pPr>
            <a:endParaRPr sz="1350"/>
          </a:p>
        </p:txBody>
      </p:sp>
      <p:sp>
        <p:nvSpPr>
          <p:cNvPr id="27" name="文本框 26"/>
          <p:cNvSpPr txBox="1"/>
          <p:nvPr>
            <p:custDataLst>
              <p:tags r:id="rId17"/>
            </p:custDataLst>
          </p:nvPr>
        </p:nvSpPr>
        <p:spPr bwMode="auto">
          <a:xfrm>
            <a:off x="731394" y="1712232"/>
            <a:ext cx="1922277" cy="364487"/>
          </a:xfrm>
          <a:prstGeom prst="rect">
            <a:avLst/>
          </a:prstGeom>
          <a:noFill/>
        </p:spPr>
        <p:txBody>
          <a:bodyPr wrap="square" lIns="67500" tIns="35100" rIns="67500" bIns="0" anchor="ctr">
            <a:normAutofit/>
          </a:bodyPr>
          <a:p>
            <a:pPr algn="r">
              <a:lnSpc>
                <a:spcPct val="120000"/>
              </a:lnSpc>
            </a:pPr>
            <a:r>
              <a:rPr lang="zh-CN" altLang="en-US" sz="1600" b="1" u="sng" spc="300" dirty="0">
                <a:solidFill>
                  <a:srgbClr val="FF0000"/>
                </a:solidFill>
                <a:latin typeface="+mn-ea"/>
                <a:cs typeface="+mn-ea"/>
              </a:rPr>
              <a:t>施工监控</a:t>
            </a:r>
            <a:endParaRPr lang="zh-CN" altLang="en-US" sz="1600" b="1" u="sng" spc="300" dirty="0">
              <a:solidFill>
                <a:srgbClr val="FF0000"/>
              </a:solidFill>
              <a:latin typeface="+mn-ea"/>
              <a:cs typeface="+mn-ea"/>
            </a:endParaRPr>
          </a:p>
        </p:txBody>
      </p:sp>
      <p:sp>
        <p:nvSpPr>
          <p:cNvPr id="28" name="文本框 27"/>
          <p:cNvSpPr txBox="1"/>
          <p:nvPr>
            <p:custDataLst>
              <p:tags r:id="rId18"/>
            </p:custDataLst>
          </p:nvPr>
        </p:nvSpPr>
        <p:spPr bwMode="auto">
          <a:xfrm>
            <a:off x="1273795" y="2076745"/>
            <a:ext cx="1922504" cy="1178955"/>
          </a:xfrm>
          <a:prstGeom prst="rect">
            <a:avLst/>
          </a:prstGeom>
          <a:noFill/>
        </p:spPr>
        <p:txBody>
          <a:bodyPr wrap="square" lIns="67500" tIns="0" rIns="67500" bIns="35100">
            <a:noAutofit/>
          </a:bodyPr>
          <a:p>
            <a:pPr marL="171450" indent="-171450" algn="l"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施工工艺</a:t>
            </a:r>
            <a:endParaRPr lang="zh-CN" altLang="en-US" sz="1400" spc="150" dirty="0">
              <a:solidFill>
                <a:srgbClr val="000000">
                  <a:lumMod val="85000"/>
                  <a:lumOff val="15000"/>
                </a:srgbClr>
              </a:solidFill>
              <a:latin typeface="+mn-ea"/>
            </a:endParaRPr>
          </a:p>
          <a:p>
            <a:pPr marL="171450" indent="-171450" algn="l"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设计要求</a:t>
            </a:r>
            <a:endParaRPr lang="zh-CN" altLang="en-US" sz="1400" spc="150" dirty="0">
              <a:solidFill>
                <a:srgbClr val="000000">
                  <a:lumMod val="85000"/>
                  <a:lumOff val="15000"/>
                </a:srgbClr>
              </a:solidFill>
              <a:latin typeface="+mn-ea"/>
            </a:endParaRPr>
          </a:p>
          <a:p>
            <a:pPr marL="171450" indent="-171450" algn="l"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施工流程</a:t>
            </a:r>
            <a:endParaRPr lang="zh-CN" altLang="en-US" sz="1400" spc="150" dirty="0">
              <a:solidFill>
                <a:srgbClr val="000000">
                  <a:lumMod val="85000"/>
                  <a:lumOff val="15000"/>
                </a:srgbClr>
              </a:solidFill>
              <a:latin typeface="+mn-ea"/>
            </a:endParaRPr>
          </a:p>
        </p:txBody>
      </p:sp>
      <p:sp>
        <p:nvSpPr>
          <p:cNvPr id="25" name="文本框 24"/>
          <p:cNvSpPr txBox="1"/>
          <p:nvPr>
            <p:custDataLst>
              <p:tags r:id="rId19"/>
            </p:custDataLst>
          </p:nvPr>
        </p:nvSpPr>
        <p:spPr bwMode="auto">
          <a:xfrm>
            <a:off x="6211474" y="1649297"/>
            <a:ext cx="2072500" cy="364487"/>
          </a:xfrm>
          <a:prstGeom prst="rect">
            <a:avLst/>
          </a:prstGeom>
          <a:noFill/>
        </p:spPr>
        <p:txBody>
          <a:bodyPr wrap="square" lIns="67500" tIns="35100" rIns="67500" bIns="0" anchor="ctr">
            <a:normAutofit/>
          </a:bodyPr>
          <a:p>
            <a:pPr>
              <a:lnSpc>
                <a:spcPct val="120000"/>
              </a:lnSpc>
            </a:pPr>
            <a:r>
              <a:rPr lang="zh-CN" altLang="en-US" sz="1600" b="1" u="sng" spc="300" dirty="0">
                <a:solidFill>
                  <a:srgbClr val="FF0000"/>
                </a:solidFill>
                <a:latin typeface="+mn-ea"/>
                <a:cs typeface="+mn-ea"/>
              </a:rPr>
              <a:t>地质信息</a:t>
            </a:r>
            <a:endParaRPr lang="zh-CN" altLang="en-US" sz="1600" b="1" u="sng" spc="300" dirty="0">
              <a:solidFill>
                <a:srgbClr val="FF0000"/>
              </a:solidFill>
              <a:latin typeface="+mn-ea"/>
              <a:cs typeface="+mn-ea"/>
            </a:endParaRPr>
          </a:p>
        </p:txBody>
      </p:sp>
      <p:sp>
        <p:nvSpPr>
          <p:cNvPr id="26" name="文本框 25"/>
          <p:cNvSpPr txBox="1"/>
          <p:nvPr>
            <p:custDataLst>
              <p:tags r:id="rId20"/>
            </p:custDataLst>
          </p:nvPr>
        </p:nvSpPr>
        <p:spPr bwMode="auto">
          <a:xfrm>
            <a:off x="6211192" y="2030879"/>
            <a:ext cx="2072376" cy="1110478"/>
          </a:xfrm>
          <a:prstGeom prst="rect">
            <a:avLst/>
          </a:prstGeom>
          <a:noFill/>
        </p:spPr>
        <p:txBody>
          <a:bodyPr wrap="square" lIns="67500" tIns="0" rIns="67500" bIns="35100">
            <a:noAutofit/>
          </a:bodyPr>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土层情况</a:t>
            </a:r>
            <a:endParaRPr lang="zh-CN" altLang="en-US" sz="1400" spc="150" dirty="0">
              <a:solidFill>
                <a:srgbClr val="000000">
                  <a:lumMod val="85000"/>
                  <a:lumOff val="15000"/>
                </a:srgbClr>
              </a:solidFill>
              <a:latin typeface="+mn-ea"/>
            </a:endParaRPr>
          </a:p>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地质差异</a:t>
            </a:r>
            <a:endParaRPr lang="zh-CN" altLang="en-US" sz="1400" spc="150" dirty="0">
              <a:solidFill>
                <a:srgbClr val="000000">
                  <a:lumMod val="85000"/>
                  <a:lumOff val="15000"/>
                </a:srgbClr>
              </a:solidFill>
              <a:latin typeface="+mn-ea"/>
            </a:endParaRPr>
          </a:p>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勘察补充</a:t>
            </a:r>
            <a:endParaRPr lang="zh-CN" altLang="en-US" sz="1400" spc="150" dirty="0">
              <a:solidFill>
                <a:srgbClr val="000000">
                  <a:lumMod val="85000"/>
                  <a:lumOff val="15000"/>
                </a:srgbClr>
              </a:solidFill>
              <a:latin typeface="+mn-ea"/>
            </a:endParaRPr>
          </a:p>
        </p:txBody>
      </p:sp>
      <p:sp>
        <p:nvSpPr>
          <p:cNvPr id="23" name="文本框 22"/>
          <p:cNvSpPr txBox="1"/>
          <p:nvPr>
            <p:custDataLst>
              <p:tags r:id="rId21"/>
            </p:custDataLst>
          </p:nvPr>
        </p:nvSpPr>
        <p:spPr bwMode="auto">
          <a:xfrm>
            <a:off x="731394" y="3894390"/>
            <a:ext cx="1922276" cy="364487"/>
          </a:xfrm>
          <a:prstGeom prst="rect">
            <a:avLst/>
          </a:prstGeom>
          <a:noFill/>
        </p:spPr>
        <p:txBody>
          <a:bodyPr wrap="square" lIns="67500" tIns="35100" rIns="67500" bIns="0" anchor="ctr">
            <a:normAutofit/>
          </a:bodyPr>
          <a:p>
            <a:pPr algn="r">
              <a:lnSpc>
                <a:spcPct val="120000"/>
              </a:lnSpc>
            </a:pPr>
            <a:r>
              <a:rPr lang="zh-CN" altLang="en-US" sz="1600" b="1" u="sng" spc="300" dirty="0">
                <a:solidFill>
                  <a:srgbClr val="FF0000"/>
                </a:solidFill>
                <a:latin typeface="+mn-ea"/>
                <a:cs typeface="+mn-ea"/>
              </a:rPr>
              <a:t>数据汇总</a:t>
            </a:r>
            <a:endParaRPr lang="zh-CN" altLang="en-US" sz="1600" b="1" u="sng" spc="300" dirty="0">
              <a:solidFill>
                <a:srgbClr val="FF0000"/>
              </a:solidFill>
              <a:latin typeface="+mn-ea"/>
              <a:cs typeface="+mn-ea"/>
            </a:endParaRPr>
          </a:p>
        </p:txBody>
      </p:sp>
      <p:sp>
        <p:nvSpPr>
          <p:cNvPr id="24" name="文本框 23"/>
          <p:cNvSpPr txBox="1"/>
          <p:nvPr>
            <p:custDataLst>
              <p:tags r:id="rId22"/>
            </p:custDataLst>
          </p:nvPr>
        </p:nvSpPr>
        <p:spPr bwMode="auto">
          <a:xfrm>
            <a:off x="1274445" y="4273550"/>
            <a:ext cx="1922145" cy="1099185"/>
          </a:xfrm>
          <a:prstGeom prst="rect">
            <a:avLst/>
          </a:prstGeom>
          <a:noFill/>
        </p:spPr>
        <p:txBody>
          <a:bodyPr wrap="square" lIns="67500" tIns="0" rIns="67500" bIns="35100">
            <a:noAutofit/>
          </a:bodyPr>
          <a:p>
            <a:pPr marL="285750" indent="-285750" algn="l">
              <a:lnSpc>
                <a:spcPct val="120000"/>
              </a:lnSpc>
              <a:buFont typeface="Arial" panose="020B0604020202020204" pitchFamily="34" charset="0"/>
              <a:buChar char="•"/>
            </a:pPr>
            <a:r>
              <a:rPr lang="zh-CN" altLang="en-US" sz="1400" spc="150" dirty="0">
                <a:solidFill>
                  <a:srgbClr val="000000">
                    <a:lumMod val="85000"/>
                    <a:lumOff val="15000"/>
                  </a:srgbClr>
                </a:solidFill>
                <a:latin typeface="+mn-ea"/>
              </a:rPr>
              <a:t>制桩时间</a:t>
            </a:r>
            <a:endParaRPr lang="zh-CN" altLang="en-US" sz="1400" spc="150" dirty="0">
              <a:solidFill>
                <a:srgbClr val="000000">
                  <a:lumMod val="85000"/>
                  <a:lumOff val="15000"/>
                </a:srgbClr>
              </a:solidFill>
              <a:latin typeface="+mn-ea"/>
            </a:endParaRPr>
          </a:p>
          <a:p>
            <a:pPr marL="285750" indent="-285750" algn="l">
              <a:lnSpc>
                <a:spcPct val="120000"/>
              </a:lnSpc>
              <a:buFont typeface="Arial" panose="020B0604020202020204" pitchFamily="34" charset="0"/>
              <a:buChar char="•"/>
            </a:pPr>
            <a:r>
              <a:rPr lang="zh-CN" altLang="en-US" sz="1400" spc="150" dirty="0">
                <a:solidFill>
                  <a:srgbClr val="000000">
                    <a:lumMod val="85000"/>
                    <a:lumOff val="15000"/>
                  </a:srgbClr>
                </a:solidFill>
                <a:latin typeface="+mn-ea"/>
              </a:rPr>
              <a:t>制桩数量</a:t>
            </a:r>
            <a:endParaRPr lang="zh-CN" altLang="en-US" sz="1400" spc="150" dirty="0">
              <a:solidFill>
                <a:srgbClr val="000000">
                  <a:lumMod val="85000"/>
                  <a:lumOff val="15000"/>
                </a:srgbClr>
              </a:solidFill>
              <a:latin typeface="+mn-ea"/>
            </a:endParaRPr>
          </a:p>
          <a:p>
            <a:pPr marL="285750" indent="-285750" algn="l">
              <a:lnSpc>
                <a:spcPct val="120000"/>
              </a:lnSpc>
              <a:buFont typeface="Arial" panose="020B0604020202020204" pitchFamily="34" charset="0"/>
              <a:buChar char="•"/>
            </a:pPr>
            <a:r>
              <a:rPr lang="zh-CN" altLang="en-US" sz="1400" spc="150" dirty="0">
                <a:solidFill>
                  <a:srgbClr val="000000">
                    <a:lumMod val="85000"/>
                    <a:lumOff val="15000"/>
                  </a:srgbClr>
                </a:solidFill>
                <a:latin typeface="+mn-ea"/>
              </a:rPr>
              <a:t>填料数量</a:t>
            </a:r>
            <a:endParaRPr lang="zh-CN" altLang="en-US" sz="1400" spc="150" dirty="0">
              <a:solidFill>
                <a:srgbClr val="000000">
                  <a:lumMod val="85000"/>
                  <a:lumOff val="15000"/>
                </a:srgbClr>
              </a:solidFill>
              <a:latin typeface="+mn-ea"/>
            </a:endParaRPr>
          </a:p>
        </p:txBody>
      </p:sp>
      <p:sp>
        <p:nvSpPr>
          <p:cNvPr id="19" name="文本框 18"/>
          <p:cNvSpPr txBox="1"/>
          <p:nvPr>
            <p:custDataLst>
              <p:tags r:id="rId23"/>
            </p:custDataLst>
          </p:nvPr>
        </p:nvSpPr>
        <p:spPr bwMode="auto">
          <a:xfrm>
            <a:off x="6211474" y="3894390"/>
            <a:ext cx="2072500" cy="364487"/>
          </a:xfrm>
          <a:prstGeom prst="rect">
            <a:avLst/>
          </a:prstGeom>
          <a:noFill/>
        </p:spPr>
        <p:txBody>
          <a:bodyPr wrap="square" lIns="67500" tIns="35100" rIns="67500" bIns="0" anchor="ctr">
            <a:normAutofit/>
          </a:bodyPr>
          <a:p>
            <a:pPr>
              <a:lnSpc>
                <a:spcPct val="120000"/>
              </a:lnSpc>
            </a:pPr>
            <a:r>
              <a:rPr lang="zh-CN" altLang="en-US" sz="1600" b="1" u="sng" spc="300" dirty="0">
                <a:solidFill>
                  <a:srgbClr val="FF0000"/>
                </a:solidFill>
                <a:latin typeface="+mn-ea"/>
                <a:cs typeface="+mn-ea"/>
              </a:rPr>
              <a:t>质量判断</a:t>
            </a:r>
            <a:endParaRPr lang="zh-CN" altLang="en-US" sz="1600" b="1" u="sng" spc="300" dirty="0">
              <a:solidFill>
                <a:srgbClr val="FF0000"/>
              </a:solidFill>
              <a:latin typeface="+mn-ea"/>
              <a:cs typeface="+mn-ea"/>
            </a:endParaRPr>
          </a:p>
        </p:txBody>
      </p:sp>
      <p:sp>
        <p:nvSpPr>
          <p:cNvPr id="20" name="文本框 19"/>
          <p:cNvSpPr txBox="1"/>
          <p:nvPr>
            <p:custDataLst>
              <p:tags r:id="rId24"/>
            </p:custDataLst>
          </p:nvPr>
        </p:nvSpPr>
        <p:spPr bwMode="auto">
          <a:xfrm>
            <a:off x="6211570" y="4267200"/>
            <a:ext cx="2072640" cy="1105535"/>
          </a:xfrm>
          <a:prstGeom prst="rect">
            <a:avLst/>
          </a:prstGeom>
          <a:noFill/>
        </p:spPr>
        <p:txBody>
          <a:bodyPr wrap="square" lIns="67500" tIns="0" rIns="67500" bIns="35100">
            <a:noAutofit/>
          </a:bodyPr>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桩体基本参数</a:t>
            </a:r>
            <a:endParaRPr lang="zh-CN" altLang="en-US" sz="1400" spc="150" dirty="0">
              <a:solidFill>
                <a:srgbClr val="000000">
                  <a:lumMod val="85000"/>
                  <a:lumOff val="15000"/>
                </a:srgbClr>
              </a:solidFill>
              <a:latin typeface="+mn-ea"/>
            </a:endParaRPr>
          </a:p>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桩体平均直径</a:t>
            </a:r>
            <a:endParaRPr lang="zh-CN" altLang="en-US" sz="1400" spc="150" dirty="0">
              <a:solidFill>
                <a:srgbClr val="000000">
                  <a:lumMod val="85000"/>
                  <a:lumOff val="15000"/>
                </a:srgbClr>
              </a:solidFill>
              <a:latin typeface="+mn-ea"/>
            </a:endParaRPr>
          </a:p>
          <a:p>
            <a:pPr marL="285750" indent="-285750" fontAlgn="auto">
              <a:lnSpc>
                <a:spcPct val="150000"/>
              </a:lnSpc>
              <a:buFont typeface="Arial" panose="020B0604020202020204" pitchFamily="34" charset="0"/>
              <a:buChar char="•"/>
            </a:pPr>
            <a:r>
              <a:rPr lang="zh-CN" altLang="en-US" sz="1400" spc="150" dirty="0">
                <a:solidFill>
                  <a:srgbClr val="000000">
                    <a:lumMod val="85000"/>
                    <a:lumOff val="15000"/>
                  </a:srgbClr>
                </a:solidFill>
                <a:latin typeface="+mn-ea"/>
              </a:rPr>
              <a:t>桩体实时直径</a:t>
            </a:r>
            <a:endParaRPr lang="zh-CN" altLang="en-US" sz="1400" spc="150" dirty="0">
              <a:solidFill>
                <a:srgbClr val="000000">
                  <a:lumMod val="85000"/>
                  <a:lumOff val="15000"/>
                </a:srgbClr>
              </a:solidFill>
              <a:latin typeface="+mn-ea"/>
            </a:endParaRPr>
          </a:p>
          <a:p>
            <a:pPr marL="171450" indent="-171450">
              <a:lnSpc>
                <a:spcPct val="120000"/>
              </a:lnSpc>
            </a:pPr>
            <a:endParaRPr lang="zh-CN" altLang="en-US" sz="800" spc="150" dirty="0">
              <a:solidFill>
                <a:srgbClr val="000000">
                  <a:lumMod val="85000"/>
                  <a:lumOff val="15000"/>
                </a:srgbClr>
              </a:solidFill>
              <a:latin typeface="+mn-ea"/>
            </a:endParaRPr>
          </a:p>
        </p:txBody>
      </p:sp>
      <p:sp>
        <p:nvSpPr>
          <p:cNvPr id="6" name="文本框 5"/>
          <p:cNvSpPr txBox="1"/>
          <p:nvPr/>
        </p:nvSpPr>
        <p:spPr>
          <a:xfrm>
            <a:off x="4116070" y="2851150"/>
            <a:ext cx="734695" cy="583565"/>
          </a:xfrm>
          <a:prstGeom prst="rect">
            <a:avLst/>
          </a:prstGeom>
          <a:noFill/>
        </p:spPr>
        <p:txBody>
          <a:bodyPr wrap="square" rtlCol="0">
            <a:spAutoFit/>
          </a:bodyPr>
          <a:p>
            <a:pPr algn="ctr"/>
            <a:r>
              <a:rPr lang="zh-CN" altLang="en-US" sz="1600" b="1">
                <a:solidFill>
                  <a:srgbClr val="FF0000"/>
                </a:solidFill>
              </a:rPr>
              <a:t>过程数据</a:t>
            </a:r>
            <a:endParaRPr lang="zh-CN" altLang="en-US" sz="1600" b="1">
              <a:solidFill>
                <a:srgbClr val="FF0000"/>
              </a:solidFill>
            </a:endParaRPr>
          </a:p>
        </p:txBody>
      </p:sp>
      <p:sp>
        <p:nvSpPr>
          <p:cNvPr id="17" name="云形标注 16"/>
          <p:cNvSpPr/>
          <p:nvPr/>
        </p:nvSpPr>
        <p:spPr>
          <a:xfrm>
            <a:off x="5485130" y="5890895"/>
            <a:ext cx="3524250" cy="666750"/>
          </a:xfrm>
          <a:prstGeom prst="cloudCallout">
            <a:avLst>
              <a:gd name="adj1" fmla="val -42846"/>
              <a:gd name="adj2" fmla="val -92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人工方式难以获取可靠的过程数据</a:t>
            </a:r>
            <a:endParaRPr lang="zh-CN" altLang="en-US" sz="1600" b="1"/>
          </a:p>
        </p:txBody>
      </p:sp>
      <p:sp>
        <p:nvSpPr>
          <p:cNvPr id="18" name="文本框 17"/>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81330" y="1383665"/>
            <a:ext cx="8255000" cy="4769485"/>
          </a:xfrm>
          <a:prstGeom prst="rect">
            <a:avLst/>
          </a:prstGeom>
          <a:solidFill>
            <a:schemeClr val="bg1">
              <a:lumMod val="95000"/>
            </a:schemeClr>
          </a:solidFill>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任意多边形 16"/>
          <p:cNvSpPr/>
          <p:nvPr>
            <p:custDataLst>
              <p:tags r:id="rId1"/>
            </p:custDataLst>
          </p:nvPr>
        </p:nvSpPr>
        <p:spPr bwMode="auto">
          <a:xfrm>
            <a:off x="2823630" y="2189095"/>
            <a:ext cx="1720714" cy="1716958"/>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rgbClr val="1F74AD"/>
          </a:solidFill>
          <a:ln>
            <a:noFill/>
          </a:ln>
        </p:spPr>
        <p:txBody>
          <a:bodyPr wrap="square" lIns="68580" tIns="34290" rIns="68580" bIns="34290" anchor="ctr">
            <a:normAutofit/>
          </a:bodyPr>
          <a:lstStyle/>
          <a:p>
            <a:pPr algn="ctr"/>
            <a:endParaRPr sz="1350"/>
          </a:p>
        </p:txBody>
      </p:sp>
      <p:sp>
        <p:nvSpPr>
          <p:cNvPr id="97" name="任意多边形 16"/>
          <p:cNvSpPr/>
          <p:nvPr>
            <p:custDataLst>
              <p:tags r:id="rId2"/>
            </p:custDataLst>
          </p:nvPr>
        </p:nvSpPr>
        <p:spPr bwMode="auto">
          <a:xfrm rot="5400000">
            <a:off x="4322638" y="2189095"/>
            <a:ext cx="1720714" cy="1716958"/>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rgbClr val="3498DB"/>
          </a:solidFill>
          <a:ln>
            <a:noFill/>
          </a:ln>
        </p:spPr>
        <p:txBody>
          <a:bodyPr wrap="square" lIns="68580" tIns="34290" rIns="68580" bIns="34290" anchor="ctr">
            <a:normAutofit/>
          </a:bodyPr>
          <a:lstStyle/>
          <a:p>
            <a:pPr algn="ctr"/>
            <a:endParaRPr sz="1350"/>
          </a:p>
        </p:txBody>
      </p:sp>
      <p:sp>
        <p:nvSpPr>
          <p:cNvPr id="98" name="任意多边形 16"/>
          <p:cNvSpPr/>
          <p:nvPr>
            <p:custDataLst>
              <p:tags r:id="rId3"/>
            </p:custDataLst>
          </p:nvPr>
        </p:nvSpPr>
        <p:spPr bwMode="auto">
          <a:xfrm>
            <a:off x="4322638" y="3688103"/>
            <a:ext cx="1720714" cy="1716958"/>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rgbClr val="1AA3AA"/>
          </a:solidFill>
          <a:ln>
            <a:noFill/>
          </a:ln>
        </p:spPr>
        <p:txBody>
          <a:bodyPr wrap="square" lIns="68580" tIns="34290" rIns="68580" bIns="34290" anchor="ctr">
            <a:normAutofit/>
          </a:bodyPr>
          <a:lstStyle/>
          <a:p>
            <a:pPr algn="ctr"/>
            <a:endParaRPr sz="1350"/>
          </a:p>
        </p:txBody>
      </p:sp>
      <p:sp>
        <p:nvSpPr>
          <p:cNvPr id="99" name="任意多边形 16"/>
          <p:cNvSpPr/>
          <p:nvPr>
            <p:custDataLst>
              <p:tags r:id="rId4"/>
            </p:custDataLst>
          </p:nvPr>
        </p:nvSpPr>
        <p:spPr bwMode="auto">
          <a:xfrm rot="5400000">
            <a:off x="2823630" y="3688103"/>
            <a:ext cx="1720714" cy="1716958"/>
          </a:xfrm>
          <a:custGeom>
            <a:avLst/>
            <a:gdLst>
              <a:gd name="T0" fmla="*/ 996 w 1102"/>
              <a:gd name="T1" fmla="*/ 996 h 1102"/>
              <a:gd name="T2" fmla="*/ 996 w 1102"/>
              <a:gd name="T3" fmla="*/ 996 h 1102"/>
              <a:gd name="T4" fmla="*/ 996 w 1102"/>
              <a:gd name="T5" fmla="*/ 611 h 1102"/>
              <a:gd name="T6" fmla="*/ 492 w 1102"/>
              <a:gd name="T7" fmla="*/ 106 h 1102"/>
              <a:gd name="T8" fmla="*/ 106 w 1102"/>
              <a:gd name="T9" fmla="*/ 106 h 1102"/>
              <a:gd name="T10" fmla="*/ 106 w 1102"/>
              <a:gd name="T11" fmla="*/ 106 h 1102"/>
              <a:gd name="T12" fmla="*/ 106 w 1102"/>
              <a:gd name="T13" fmla="*/ 492 h 1102"/>
              <a:gd name="T14" fmla="*/ 611 w 1102"/>
              <a:gd name="T15" fmla="*/ 996 h 1102"/>
              <a:gd name="T16" fmla="*/ 996 w 1102"/>
              <a:gd name="T17" fmla="*/ 99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1102">
                <a:moveTo>
                  <a:pt x="996" y="996"/>
                </a:moveTo>
                <a:cubicBezTo>
                  <a:pt x="996" y="996"/>
                  <a:pt x="996" y="996"/>
                  <a:pt x="996" y="996"/>
                </a:cubicBezTo>
                <a:cubicBezTo>
                  <a:pt x="1102" y="890"/>
                  <a:pt x="1102" y="717"/>
                  <a:pt x="996" y="611"/>
                </a:cubicBezTo>
                <a:cubicBezTo>
                  <a:pt x="492" y="106"/>
                  <a:pt x="492" y="106"/>
                  <a:pt x="492" y="106"/>
                </a:cubicBezTo>
                <a:cubicBezTo>
                  <a:pt x="386" y="0"/>
                  <a:pt x="212" y="0"/>
                  <a:pt x="106" y="106"/>
                </a:cubicBezTo>
                <a:cubicBezTo>
                  <a:pt x="106" y="106"/>
                  <a:pt x="106" y="106"/>
                  <a:pt x="106" y="106"/>
                </a:cubicBezTo>
                <a:cubicBezTo>
                  <a:pt x="0" y="212"/>
                  <a:pt x="0" y="386"/>
                  <a:pt x="106" y="492"/>
                </a:cubicBezTo>
                <a:cubicBezTo>
                  <a:pt x="611" y="996"/>
                  <a:pt x="611" y="996"/>
                  <a:pt x="611" y="996"/>
                </a:cubicBezTo>
                <a:cubicBezTo>
                  <a:pt x="717" y="1102"/>
                  <a:pt x="890" y="1102"/>
                  <a:pt x="996" y="996"/>
                </a:cubicBezTo>
                <a:close/>
              </a:path>
            </a:pathLst>
          </a:custGeom>
          <a:solidFill>
            <a:srgbClr val="69A35B"/>
          </a:solidFill>
          <a:ln>
            <a:noFill/>
          </a:ln>
        </p:spPr>
        <p:txBody>
          <a:bodyPr wrap="square" lIns="68580" tIns="34290" rIns="68580" bIns="34290" anchor="ctr">
            <a:normAutofit/>
          </a:bodyPr>
          <a:lstStyle/>
          <a:p>
            <a:pPr algn="ctr"/>
            <a:endParaRPr sz="1350"/>
          </a:p>
        </p:txBody>
      </p:sp>
      <p:sp>
        <p:nvSpPr>
          <p:cNvPr id="2" name="椭圆 1"/>
          <p:cNvSpPr/>
          <p:nvPr>
            <p:custDataLst>
              <p:tags r:id="rId5"/>
            </p:custDataLst>
          </p:nvPr>
        </p:nvSpPr>
        <p:spPr bwMode="auto">
          <a:xfrm>
            <a:off x="3356504" y="2722157"/>
            <a:ext cx="2153973" cy="2149841"/>
          </a:xfrm>
          <a:prstGeom prst="ellipse">
            <a:avLst/>
          </a:prstGeom>
          <a:solidFill>
            <a:sysClr val="window" lastClr="FFFFFF">
              <a:lumMod val="95000"/>
            </a:sysClr>
          </a:solidFill>
          <a:ln>
            <a:noFill/>
          </a:ln>
        </p:spPr>
        <p:txBody>
          <a:bodyPr wrap="square" lIns="68580" tIns="34290" rIns="68580" bIns="34290" anchor="ctr">
            <a:normAutofit/>
          </a:bodyPr>
          <a:lstStyle/>
          <a:p>
            <a:pPr algn="ctr"/>
            <a:endParaRPr sz="1350"/>
          </a:p>
        </p:txBody>
      </p:sp>
      <p:sp>
        <p:nvSpPr>
          <p:cNvPr id="18" name="椭圆 17"/>
          <p:cNvSpPr/>
          <p:nvPr>
            <p:custDataLst>
              <p:tags r:id="rId6"/>
            </p:custDataLst>
          </p:nvPr>
        </p:nvSpPr>
        <p:spPr bwMode="auto">
          <a:xfrm>
            <a:off x="3428413" y="2794065"/>
            <a:ext cx="2010155" cy="20060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68580" tIns="34290" rIns="68580" bIns="34290" anchor="ctr">
            <a:normAutofit/>
          </a:bodyPr>
          <a:lstStyle/>
          <a:p>
            <a:pPr algn="ctr"/>
            <a:endParaRPr sz="1350"/>
          </a:p>
        </p:txBody>
      </p:sp>
      <p:sp>
        <p:nvSpPr>
          <p:cNvPr id="85" name="任意多边形: 形状 84"/>
          <p:cNvSpPr/>
          <p:nvPr>
            <p:custDataLst>
              <p:tags r:id="rId7"/>
            </p:custDataLst>
          </p:nvPr>
        </p:nvSpPr>
        <p:spPr>
          <a:xfrm rot="5400000">
            <a:off x="3512778" y="2876364"/>
            <a:ext cx="889193" cy="889193"/>
          </a:xfrm>
          <a:custGeom>
            <a:avLst/>
            <a:gdLst>
              <a:gd name="connsiteX0" fmla="*/ 0 w 1304149"/>
              <a:gd name="connsiteY0" fmla="*/ 0 h 1304149"/>
              <a:gd name="connsiteX1" fmla="*/ 1304149 w 1304149"/>
              <a:gd name="connsiteY1" fmla="*/ 0 h 1304149"/>
              <a:gd name="connsiteX2" fmla="*/ 1304149 w 1304149"/>
              <a:gd name="connsiteY2" fmla="*/ 1304149 h 1304149"/>
              <a:gd name="connsiteX3" fmla="*/ 1212073 w 1304149"/>
              <a:gd name="connsiteY3" fmla="*/ 1299500 h 1304149"/>
              <a:gd name="connsiteX4" fmla="*/ 4650 w 1304149"/>
              <a:gd name="connsiteY4" fmla="*/ 92077 h 1304149"/>
              <a:gd name="connsiteX5" fmla="*/ 0 w 1304149"/>
              <a:gd name="connsiteY5" fmla="*/ 0 h 13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149" h="1304149">
                <a:moveTo>
                  <a:pt x="0" y="0"/>
                </a:moveTo>
                <a:lnTo>
                  <a:pt x="1304149" y="0"/>
                </a:lnTo>
                <a:lnTo>
                  <a:pt x="1304149" y="1304149"/>
                </a:lnTo>
                <a:lnTo>
                  <a:pt x="1212073" y="1299500"/>
                </a:lnTo>
                <a:cubicBezTo>
                  <a:pt x="575433" y="1234845"/>
                  <a:pt x="69304" y="728717"/>
                  <a:pt x="4650" y="92077"/>
                </a:cubicBezTo>
                <a:lnTo>
                  <a:pt x="0" y="0"/>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p>
        </p:txBody>
      </p:sp>
      <p:sp>
        <p:nvSpPr>
          <p:cNvPr id="84" name="任意多边形: 形状 83"/>
          <p:cNvSpPr/>
          <p:nvPr>
            <p:custDataLst>
              <p:tags r:id="rId8"/>
            </p:custDataLst>
          </p:nvPr>
        </p:nvSpPr>
        <p:spPr>
          <a:xfrm rot="5400000">
            <a:off x="4465012" y="2876364"/>
            <a:ext cx="889193" cy="889193"/>
          </a:xfrm>
          <a:custGeom>
            <a:avLst/>
            <a:gdLst>
              <a:gd name="connsiteX0" fmla="*/ 0 w 1304149"/>
              <a:gd name="connsiteY0" fmla="*/ 1304149 h 1304149"/>
              <a:gd name="connsiteX1" fmla="*/ 4650 w 1304149"/>
              <a:gd name="connsiteY1" fmla="*/ 1212072 h 1304149"/>
              <a:gd name="connsiteX2" fmla="*/ 1212073 w 1304149"/>
              <a:gd name="connsiteY2" fmla="*/ 4649 h 1304149"/>
              <a:gd name="connsiteX3" fmla="*/ 1304149 w 1304149"/>
              <a:gd name="connsiteY3" fmla="*/ 0 h 1304149"/>
              <a:gd name="connsiteX4" fmla="*/ 1304149 w 1304149"/>
              <a:gd name="connsiteY4" fmla="*/ 1304149 h 1304149"/>
              <a:gd name="connsiteX5" fmla="*/ 0 w 1304149"/>
              <a:gd name="connsiteY5" fmla="*/ 1304149 h 13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149" h="1304149">
                <a:moveTo>
                  <a:pt x="0" y="1304149"/>
                </a:moveTo>
                <a:lnTo>
                  <a:pt x="4650" y="1212072"/>
                </a:lnTo>
                <a:cubicBezTo>
                  <a:pt x="69304" y="575432"/>
                  <a:pt x="575433" y="69304"/>
                  <a:pt x="1212073" y="4649"/>
                </a:cubicBezTo>
                <a:lnTo>
                  <a:pt x="1304149" y="0"/>
                </a:lnTo>
                <a:lnTo>
                  <a:pt x="1304149" y="1304149"/>
                </a:lnTo>
                <a:lnTo>
                  <a:pt x="0" y="1304149"/>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p>
        </p:txBody>
      </p:sp>
      <p:sp>
        <p:nvSpPr>
          <p:cNvPr id="80" name="任意多边形: 形状 79"/>
          <p:cNvSpPr/>
          <p:nvPr>
            <p:custDataLst>
              <p:tags r:id="rId9"/>
            </p:custDataLst>
          </p:nvPr>
        </p:nvSpPr>
        <p:spPr>
          <a:xfrm rot="5400000">
            <a:off x="3512778" y="3828598"/>
            <a:ext cx="889193" cy="889193"/>
          </a:xfrm>
          <a:custGeom>
            <a:avLst/>
            <a:gdLst>
              <a:gd name="connsiteX0" fmla="*/ 0 w 1304150"/>
              <a:gd name="connsiteY0" fmla="*/ 1304149 h 1304149"/>
              <a:gd name="connsiteX1" fmla="*/ 0 w 1304150"/>
              <a:gd name="connsiteY1" fmla="*/ 0 h 1304149"/>
              <a:gd name="connsiteX2" fmla="*/ 1304150 w 1304150"/>
              <a:gd name="connsiteY2" fmla="*/ 0 h 1304149"/>
              <a:gd name="connsiteX3" fmla="*/ 1299500 w 1304150"/>
              <a:gd name="connsiteY3" fmla="*/ 92077 h 1304149"/>
              <a:gd name="connsiteX4" fmla="*/ 92078 w 1304150"/>
              <a:gd name="connsiteY4" fmla="*/ 1299500 h 1304149"/>
              <a:gd name="connsiteX5" fmla="*/ 0 w 1304150"/>
              <a:gd name="connsiteY5" fmla="*/ 1304149 h 13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150" h="1304149">
                <a:moveTo>
                  <a:pt x="0" y="1304149"/>
                </a:moveTo>
                <a:lnTo>
                  <a:pt x="0" y="0"/>
                </a:lnTo>
                <a:lnTo>
                  <a:pt x="1304150" y="0"/>
                </a:lnTo>
                <a:lnTo>
                  <a:pt x="1299500" y="92077"/>
                </a:lnTo>
                <a:cubicBezTo>
                  <a:pt x="1234846" y="728717"/>
                  <a:pt x="728717" y="1234845"/>
                  <a:pt x="92078" y="1299500"/>
                </a:cubicBezTo>
                <a:lnTo>
                  <a:pt x="0" y="1304149"/>
                </a:ln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p>
        </p:txBody>
      </p:sp>
      <p:sp>
        <p:nvSpPr>
          <p:cNvPr id="74" name="任意多边形: 形状 73"/>
          <p:cNvSpPr/>
          <p:nvPr>
            <p:custDataLst>
              <p:tags r:id="rId10"/>
            </p:custDataLst>
          </p:nvPr>
        </p:nvSpPr>
        <p:spPr>
          <a:xfrm rot="5400000">
            <a:off x="4465011" y="3828598"/>
            <a:ext cx="889193" cy="889193"/>
          </a:xfrm>
          <a:custGeom>
            <a:avLst/>
            <a:gdLst>
              <a:gd name="connsiteX0" fmla="*/ 0 w 1304150"/>
              <a:gd name="connsiteY0" fmla="*/ 1304149 h 1304149"/>
              <a:gd name="connsiteX1" fmla="*/ 0 w 1304150"/>
              <a:gd name="connsiteY1" fmla="*/ 0 h 1304149"/>
              <a:gd name="connsiteX2" fmla="*/ 92078 w 1304150"/>
              <a:gd name="connsiteY2" fmla="*/ 4649 h 1304149"/>
              <a:gd name="connsiteX3" fmla="*/ 1299500 w 1304150"/>
              <a:gd name="connsiteY3" fmla="*/ 1212072 h 1304149"/>
              <a:gd name="connsiteX4" fmla="*/ 1304150 w 1304150"/>
              <a:gd name="connsiteY4" fmla="*/ 1304149 h 1304149"/>
              <a:gd name="connsiteX5" fmla="*/ 0 w 1304150"/>
              <a:gd name="connsiteY5" fmla="*/ 1304149 h 13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4150" h="1304149">
                <a:moveTo>
                  <a:pt x="0" y="1304149"/>
                </a:moveTo>
                <a:lnTo>
                  <a:pt x="0" y="0"/>
                </a:lnTo>
                <a:lnTo>
                  <a:pt x="92078" y="4649"/>
                </a:lnTo>
                <a:cubicBezTo>
                  <a:pt x="728717" y="69304"/>
                  <a:pt x="1234846" y="575432"/>
                  <a:pt x="1299500" y="1212072"/>
                </a:cubicBezTo>
                <a:lnTo>
                  <a:pt x="1304150" y="1304149"/>
                </a:lnTo>
                <a:lnTo>
                  <a:pt x="0" y="1304149"/>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p>
        </p:txBody>
      </p:sp>
      <p:sp>
        <p:nvSpPr>
          <p:cNvPr id="91" name="文本框 90"/>
          <p:cNvSpPr txBox="1"/>
          <p:nvPr>
            <p:custDataLst>
              <p:tags r:id="rId11"/>
            </p:custDataLst>
          </p:nvPr>
        </p:nvSpPr>
        <p:spPr>
          <a:xfrm>
            <a:off x="3735858" y="3182954"/>
            <a:ext cx="443345" cy="436245"/>
          </a:xfrm>
          <a:prstGeom prst="rect">
            <a:avLst/>
          </a:prstGeom>
          <a:noFill/>
        </p:spPr>
        <p:txBody>
          <a:bodyPr wrap="square" rtlCol="0" anchor="ctr" anchorCtr="0">
            <a:normAutofit fontScale="82500"/>
          </a:bodyPr>
          <a:lstStyle/>
          <a:p>
            <a:pPr algn="ctr"/>
            <a:r>
              <a:rPr lang="en-US" altLang="zh-CN" sz="2700" b="1" dirty="0">
                <a:solidFill>
                  <a:sysClr val="window" lastClr="FFFFFF"/>
                </a:solidFill>
              </a:rPr>
              <a:t>1</a:t>
            </a:r>
            <a:endParaRPr lang="zh-CN" altLang="en-US" sz="2700" b="1" dirty="0">
              <a:solidFill>
                <a:sysClr val="window" lastClr="FFFFFF"/>
              </a:solidFill>
            </a:endParaRPr>
          </a:p>
        </p:txBody>
      </p:sp>
      <p:sp>
        <p:nvSpPr>
          <p:cNvPr id="92" name="文本框 91"/>
          <p:cNvSpPr txBox="1"/>
          <p:nvPr>
            <p:custDataLst>
              <p:tags r:id="rId12"/>
            </p:custDataLst>
          </p:nvPr>
        </p:nvSpPr>
        <p:spPr>
          <a:xfrm>
            <a:off x="4687777" y="3165989"/>
            <a:ext cx="443345" cy="436245"/>
          </a:xfrm>
          <a:prstGeom prst="rect">
            <a:avLst/>
          </a:prstGeom>
          <a:noFill/>
        </p:spPr>
        <p:txBody>
          <a:bodyPr wrap="square" rtlCol="0" anchor="ctr" anchorCtr="0">
            <a:normAutofit fontScale="82500"/>
          </a:bodyPr>
          <a:lstStyle/>
          <a:p>
            <a:pPr algn="ctr"/>
            <a:r>
              <a:rPr lang="en-US" altLang="zh-CN" sz="2700" b="1" dirty="0">
                <a:solidFill>
                  <a:sysClr val="window" lastClr="FFFFFF"/>
                </a:solidFill>
              </a:rPr>
              <a:t>2</a:t>
            </a:r>
            <a:endParaRPr lang="zh-CN" altLang="en-US" sz="2700" b="1" dirty="0">
              <a:solidFill>
                <a:sysClr val="window" lastClr="FFFFFF"/>
              </a:solidFill>
            </a:endParaRPr>
          </a:p>
        </p:txBody>
      </p:sp>
      <p:sp>
        <p:nvSpPr>
          <p:cNvPr id="93" name="文本框 92"/>
          <p:cNvSpPr txBox="1"/>
          <p:nvPr>
            <p:custDataLst>
              <p:tags r:id="rId13"/>
            </p:custDataLst>
          </p:nvPr>
        </p:nvSpPr>
        <p:spPr>
          <a:xfrm>
            <a:off x="4687777" y="4020049"/>
            <a:ext cx="443345" cy="436245"/>
          </a:xfrm>
          <a:prstGeom prst="rect">
            <a:avLst/>
          </a:prstGeom>
          <a:noFill/>
        </p:spPr>
        <p:txBody>
          <a:bodyPr wrap="square" rtlCol="0" anchor="ctr" anchorCtr="0">
            <a:normAutofit fontScale="82500"/>
          </a:bodyPr>
          <a:lstStyle/>
          <a:p>
            <a:pPr algn="ctr"/>
            <a:r>
              <a:rPr lang="en-US" altLang="zh-CN" sz="2700" b="1" dirty="0">
                <a:solidFill>
                  <a:sysClr val="window" lastClr="FFFFFF"/>
                </a:solidFill>
              </a:rPr>
              <a:t>3</a:t>
            </a:r>
            <a:endParaRPr lang="zh-CN" altLang="en-US" sz="2700" b="1" dirty="0">
              <a:solidFill>
                <a:sysClr val="window" lastClr="FFFFFF"/>
              </a:solidFill>
            </a:endParaRPr>
          </a:p>
        </p:txBody>
      </p:sp>
      <p:sp>
        <p:nvSpPr>
          <p:cNvPr id="94" name="文本框 93"/>
          <p:cNvSpPr txBox="1"/>
          <p:nvPr>
            <p:custDataLst>
              <p:tags r:id="rId14"/>
            </p:custDataLst>
          </p:nvPr>
        </p:nvSpPr>
        <p:spPr>
          <a:xfrm>
            <a:off x="3735858" y="4020049"/>
            <a:ext cx="443345" cy="436245"/>
          </a:xfrm>
          <a:prstGeom prst="rect">
            <a:avLst/>
          </a:prstGeom>
          <a:noFill/>
        </p:spPr>
        <p:txBody>
          <a:bodyPr wrap="square" rtlCol="0" anchor="ctr" anchorCtr="0">
            <a:normAutofit fontScale="82500"/>
          </a:bodyPr>
          <a:lstStyle/>
          <a:p>
            <a:pPr algn="ctr"/>
            <a:r>
              <a:rPr lang="en-US" altLang="zh-CN" sz="2700" b="1" dirty="0">
                <a:solidFill>
                  <a:sysClr val="window" lastClr="FFFFFF"/>
                </a:solidFill>
              </a:rPr>
              <a:t>4</a:t>
            </a:r>
            <a:endParaRPr lang="zh-CN" altLang="en-US" sz="2700" b="1" dirty="0">
              <a:solidFill>
                <a:sysClr val="window" lastClr="FFFFFF"/>
              </a:solidFill>
            </a:endParaRPr>
          </a:p>
        </p:txBody>
      </p:sp>
      <p:sp>
        <p:nvSpPr>
          <p:cNvPr id="100" name="任意多边形 50"/>
          <p:cNvSpPr/>
          <p:nvPr>
            <p:custDataLst>
              <p:tags r:id="rId15"/>
            </p:custDataLst>
          </p:nvPr>
        </p:nvSpPr>
        <p:spPr bwMode="auto">
          <a:xfrm>
            <a:off x="5388950" y="2454340"/>
            <a:ext cx="386873" cy="372064"/>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ysClr val="window" lastClr="FFFFFF"/>
          </a:solidFill>
          <a:ln>
            <a:noFill/>
          </a:ln>
        </p:spPr>
        <p:txBody>
          <a:bodyPr/>
          <a:lstStyle/>
          <a:p>
            <a:endParaRPr lang="zh-CN" altLang="en-US" sz="1350"/>
          </a:p>
        </p:txBody>
      </p:sp>
      <p:sp>
        <p:nvSpPr>
          <p:cNvPr id="101" name="任意多边形 54"/>
          <p:cNvSpPr/>
          <p:nvPr>
            <p:custDataLst>
              <p:tags r:id="rId16"/>
            </p:custDataLst>
          </p:nvPr>
        </p:nvSpPr>
        <p:spPr bwMode="auto">
          <a:xfrm>
            <a:off x="3060801" y="2414770"/>
            <a:ext cx="386872" cy="38614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ysClr val="window" lastClr="FFFFFF"/>
          </a:solidFill>
          <a:ln>
            <a:noFill/>
          </a:ln>
        </p:spPr>
        <p:txBody>
          <a:bodyPr wrap="square" lIns="68580" tIns="34290" rIns="68580" bIns="34290">
            <a:normAutofit/>
          </a:bodyPr>
          <a:lstStyle/>
          <a:p>
            <a:endParaRPr lang="zh-CN" altLang="en-US" sz="1350"/>
          </a:p>
        </p:txBody>
      </p:sp>
      <p:sp>
        <p:nvSpPr>
          <p:cNvPr id="102" name="任意多边形 51"/>
          <p:cNvSpPr/>
          <p:nvPr>
            <p:custDataLst>
              <p:tags r:id="rId17"/>
            </p:custDataLst>
          </p:nvPr>
        </p:nvSpPr>
        <p:spPr bwMode="auto">
          <a:xfrm>
            <a:off x="3081573" y="4760553"/>
            <a:ext cx="386872" cy="372180"/>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ysClr val="window" lastClr="FFFFFF"/>
          </a:solidFill>
          <a:ln>
            <a:noFill/>
          </a:ln>
        </p:spPr>
        <p:txBody>
          <a:bodyPr/>
          <a:lstStyle/>
          <a:p>
            <a:endParaRPr lang="zh-CN" altLang="en-US" sz="1350"/>
          </a:p>
        </p:txBody>
      </p:sp>
      <p:sp>
        <p:nvSpPr>
          <p:cNvPr id="103" name="任意多边形 55"/>
          <p:cNvSpPr/>
          <p:nvPr>
            <p:custDataLst>
              <p:tags r:id="rId18"/>
            </p:custDataLst>
          </p:nvPr>
        </p:nvSpPr>
        <p:spPr bwMode="auto">
          <a:xfrm>
            <a:off x="5380035" y="4791519"/>
            <a:ext cx="386872" cy="337718"/>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ysClr val="window" lastClr="FFFFFF"/>
          </a:solidFill>
          <a:ln>
            <a:noFill/>
          </a:ln>
        </p:spPr>
        <p:txBody>
          <a:bodyPr/>
          <a:lstStyle/>
          <a:p>
            <a:endParaRPr lang="zh-CN" altLang="en-US" sz="1350"/>
          </a:p>
        </p:txBody>
      </p:sp>
      <p:sp>
        <p:nvSpPr>
          <p:cNvPr id="22" name="文本框 21"/>
          <p:cNvSpPr txBox="1"/>
          <p:nvPr>
            <p:custDataLst>
              <p:tags r:id="rId19"/>
            </p:custDataLst>
          </p:nvPr>
        </p:nvSpPr>
        <p:spPr>
          <a:xfrm>
            <a:off x="167201" y="2173658"/>
            <a:ext cx="2160000"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zh-CN" altLang="en-US" sz="1600" b="1" spc="300" dirty="0">
                <a:solidFill>
                  <a:srgbClr val="C00000"/>
                </a:solidFill>
                <a:latin typeface="+mn-ea"/>
                <a:ea typeface="+mn-ea"/>
                <a:cs typeface="+mn-ea"/>
              </a:rPr>
              <a:t>制桩时间</a:t>
            </a:r>
            <a:endParaRPr lang="zh-CN" altLang="en-US" sz="1600" b="1" spc="300" dirty="0">
              <a:solidFill>
                <a:srgbClr val="C00000"/>
              </a:solidFill>
              <a:latin typeface="+mn-ea"/>
              <a:ea typeface="+mn-ea"/>
              <a:cs typeface="+mn-ea"/>
            </a:endParaRPr>
          </a:p>
        </p:txBody>
      </p:sp>
      <p:sp>
        <p:nvSpPr>
          <p:cNvPr id="23" name="文本框 22"/>
          <p:cNvSpPr txBox="1"/>
          <p:nvPr>
            <p:custDataLst>
              <p:tags r:id="rId20"/>
            </p:custDataLst>
          </p:nvPr>
        </p:nvSpPr>
        <p:spPr>
          <a:xfrm>
            <a:off x="432435" y="2495550"/>
            <a:ext cx="2160270" cy="104775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gn="ctr" fontAlgn="auto">
              <a:lnSpc>
                <a:spcPct val="150000"/>
              </a:lnSpc>
              <a:buFont typeface="Wingdings" panose="05000000000000000000" charset="0"/>
              <a:buChar char="Ø"/>
            </a:pPr>
            <a:r>
              <a:rPr lang="zh-CN" altLang="en-US" sz="1300" spc="150" dirty="0">
                <a:latin typeface="+mn-ea"/>
                <a:ea typeface="+mn-ea"/>
              </a:rPr>
              <a:t>成孔效率</a:t>
            </a:r>
            <a:endParaRPr lang="zh-CN" altLang="en-US" sz="1300" spc="150" dirty="0">
              <a:latin typeface="+mn-ea"/>
              <a:ea typeface="+mn-ea"/>
            </a:endParaRPr>
          </a:p>
          <a:p>
            <a:pPr marL="285750" indent="-285750" algn="ctr" fontAlgn="auto">
              <a:lnSpc>
                <a:spcPct val="150000"/>
              </a:lnSpc>
              <a:buFont typeface="Wingdings" panose="05000000000000000000" charset="0"/>
              <a:buChar char="Ø"/>
            </a:pPr>
            <a:r>
              <a:rPr lang="zh-CN" altLang="en-US" sz="1300" spc="150" dirty="0">
                <a:latin typeface="+mn-ea"/>
                <a:ea typeface="+mn-ea"/>
              </a:rPr>
              <a:t>成桩效率</a:t>
            </a:r>
            <a:endParaRPr lang="zh-CN" altLang="en-US" sz="1300" spc="150" dirty="0">
              <a:latin typeface="+mn-ea"/>
              <a:ea typeface="+mn-ea"/>
            </a:endParaRPr>
          </a:p>
          <a:p>
            <a:pPr marL="285750" indent="-285750" algn="ctr" fontAlgn="auto">
              <a:lnSpc>
                <a:spcPct val="150000"/>
              </a:lnSpc>
              <a:buFont typeface="Wingdings" panose="05000000000000000000" charset="0"/>
              <a:buChar char="Ø"/>
            </a:pPr>
            <a:r>
              <a:rPr lang="zh-CN" altLang="en-US" sz="1300" spc="150" dirty="0">
                <a:latin typeface="+mn-ea"/>
                <a:ea typeface="+mn-ea"/>
              </a:rPr>
              <a:t>土质情况</a:t>
            </a:r>
            <a:endParaRPr lang="zh-CN" altLang="en-US" sz="1300" spc="150" dirty="0">
              <a:latin typeface="+mn-ea"/>
              <a:ea typeface="+mn-ea"/>
            </a:endParaRPr>
          </a:p>
        </p:txBody>
      </p:sp>
      <p:sp>
        <p:nvSpPr>
          <p:cNvPr id="26" name="文本框 25"/>
          <p:cNvSpPr txBox="1"/>
          <p:nvPr>
            <p:custDataLst>
              <p:tags r:id="rId21"/>
            </p:custDataLst>
          </p:nvPr>
        </p:nvSpPr>
        <p:spPr>
          <a:xfrm>
            <a:off x="167201" y="4732225"/>
            <a:ext cx="2160000"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zh-CN" altLang="en-US" sz="1600" b="1" spc="300" dirty="0">
                <a:solidFill>
                  <a:srgbClr val="C00000"/>
                </a:solidFill>
                <a:latin typeface="+mn-ea"/>
                <a:ea typeface="+mn-ea"/>
                <a:cs typeface="+mn-ea"/>
              </a:rPr>
              <a:t>填料数量</a:t>
            </a:r>
            <a:endParaRPr lang="zh-CN" altLang="en-US" sz="1600" b="1" spc="300" dirty="0">
              <a:solidFill>
                <a:srgbClr val="C00000"/>
              </a:solidFill>
              <a:latin typeface="+mn-ea"/>
              <a:ea typeface="+mn-ea"/>
              <a:cs typeface="+mn-ea"/>
            </a:endParaRPr>
          </a:p>
        </p:txBody>
      </p:sp>
      <p:sp>
        <p:nvSpPr>
          <p:cNvPr id="27" name="文本框 26"/>
          <p:cNvSpPr txBox="1"/>
          <p:nvPr>
            <p:custDataLst>
              <p:tags r:id="rId22"/>
            </p:custDataLst>
          </p:nvPr>
        </p:nvSpPr>
        <p:spPr>
          <a:xfrm>
            <a:off x="893445" y="5053965"/>
            <a:ext cx="1821180" cy="104775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algn="l">
              <a:lnSpc>
                <a:spcPct val="120000"/>
              </a:lnSpc>
              <a:buFont typeface="Wingdings" panose="05000000000000000000" charset="0"/>
              <a:buChar char="Ø"/>
            </a:pPr>
            <a:r>
              <a:rPr lang="zh-CN" altLang="en-US" sz="1400" spc="150" dirty="0">
                <a:latin typeface="+mn-ea"/>
                <a:ea typeface="+mn-ea"/>
              </a:rPr>
              <a:t>土层状况</a:t>
            </a:r>
            <a:endParaRPr lang="zh-CN" altLang="en-US" sz="1400" spc="150" dirty="0">
              <a:latin typeface="+mn-ea"/>
              <a:ea typeface="+mn-ea"/>
            </a:endParaRPr>
          </a:p>
          <a:p>
            <a:pPr marL="285750" indent="-285750" algn="l">
              <a:lnSpc>
                <a:spcPct val="120000"/>
              </a:lnSpc>
              <a:buFont typeface="Wingdings" panose="05000000000000000000" charset="0"/>
              <a:buChar char="Ø"/>
            </a:pPr>
            <a:r>
              <a:rPr lang="zh-CN" altLang="en-US" sz="1400" spc="150" dirty="0">
                <a:latin typeface="+mn-ea"/>
                <a:ea typeface="+mn-ea"/>
              </a:rPr>
              <a:t>成桩直径</a:t>
            </a:r>
            <a:endParaRPr lang="zh-CN" altLang="en-US" sz="1400" spc="150" dirty="0">
              <a:latin typeface="+mn-ea"/>
              <a:ea typeface="+mn-ea"/>
            </a:endParaRPr>
          </a:p>
          <a:p>
            <a:pPr marL="285750" indent="-285750" algn="l">
              <a:lnSpc>
                <a:spcPct val="120000"/>
              </a:lnSpc>
              <a:buFont typeface="Wingdings" panose="05000000000000000000" charset="0"/>
              <a:buChar char="Ø"/>
            </a:pPr>
            <a:r>
              <a:rPr lang="zh-CN" altLang="en-US" sz="1400" spc="150" dirty="0">
                <a:latin typeface="+mn-ea"/>
                <a:ea typeface="+mn-ea"/>
              </a:rPr>
              <a:t>复合地基置换率</a:t>
            </a:r>
            <a:endParaRPr lang="zh-CN" altLang="en-US" sz="1400" spc="150" dirty="0">
              <a:latin typeface="+mn-ea"/>
              <a:ea typeface="+mn-ea"/>
            </a:endParaRPr>
          </a:p>
        </p:txBody>
      </p:sp>
      <p:sp>
        <p:nvSpPr>
          <p:cNvPr id="28" name="文本框 27"/>
          <p:cNvSpPr txBox="1"/>
          <p:nvPr>
            <p:custDataLst>
              <p:tags r:id="rId23"/>
            </p:custDataLst>
          </p:nvPr>
        </p:nvSpPr>
        <p:spPr>
          <a:xfrm>
            <a:off x="6537399" y="2173658"/>
            <a:ext cx="2160000"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altLang="en-US" sz="1600" b="1" spc="300" dirty="0">
                <a:solidFill>
                  <a:srgbClr val="C00000"/>
                </a:solidFill>
                <a:latin typeface="+mn-ea"/>
                <a:ea typeface="+mn-ea"/>
                <a:cs typeface="+mn-ea"/>
              </a:rPr>
              <a:t>工作深度</a:t>
            </a:r>
            <a:endParaRPr lang="zh-CN" altLang="en-US" sz="1600" b="1" spc="300" dirty="0">
              <a:solidFill>
                <a:srgbClr val="C00000"/>
              </a:solidFill>
              <a:latin typeface="+mn-ea"/>
              <a:ea typeface="+mn-ea"/>
              <a:cs typeface="+mn-ea"/>
            </a:endParaRPr>
          </a:p>
        </p:txBody>
      </p:sp>
      <p:sp>
        <p:nvSpPr>
          <p:cNvPr id="29" name="文本框 28"/>
          <p:cNvSpPr txBox="1"/>
          <p:nvPr>
            <p:custDataLst>
              <p:tags r:id="rId24"/>
            </p:custDataLst>
          </p:nvPr>
        </p:nvSpPr>
        <p:spPr>
          <a:xfrm>
            <a:off x="6537325" y="2495550"/>
            <a:ext cx="2160270" cy="104775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buFont typeface="Wingdings" panose="05000000000000000000" charset="0"/>
              <a:buChar char="Ø"/>
            </a:pPr>
            <a:r>
              <a:rPr lang="zh-CN" altLang="en-US" sz="1400" spc="150" dirty="0">
                <a:latin typeface="+mn-ea"/>
                <a:ea typeface="+mn-ea"/>
              </a:rPr>
              <a:t>成孔实时位置</a:t>
            </a:r>
            <a:endParaRPr lang="zh-CN" altLang="en-US" sz="1400" spc="150" dirty="0">
              <a:latin typeface="+mn-ea"/>
              <a:ea typeface="+mn-ea"/>
            </a:endParaRPr>
          </a:p>
          <a:p>
            <a:pPr marL="285750" indent="-285750" fontAlgn="auto">
              <a:lnSpc>
                <a:spcPct val="150000"/>
              </a:lnSpc>
              <a:buFont typeface="Wingdings" panose="05000000000000000000" charset="0"/>
              <a:buChar char="Ø"/>
            </a:pPr>
            <a:r>
              <a:rPr lang="zh-CN" altLang="en-US" sz="1400" spc="150" dirty="0">
                <a:latin typeface="+mn-ea"/>
                <a:ea typeface="+mn-ea"/>
              </a:rPr>
              <a:t>成桩实时位置</a:t>
            </a:r>
            <a:endParaRPr lang="zh-CN" altLang="en-US" sz="1400" spc="150" dirty="0">
              <a:latin typeface="+mn-ea"/>
              <a:ea typeface="+mn-ea"/>
            </a:endParaRPr>
          </a:p>
          <a:p>
            <a:pPr marL="285750" indent="-285750" fontAlgn="auto">
              <a:lnSpc>
                <a:spcPct val="150000"/>
              </a:lnSpc>
              <a:buFont typeface="Wingdings" panose="05000000000000000000" charset="0"/>
              <a:buChar char="Ø"/>
            </a:pPr>
            <a:r>
              <a:rPr lang="zh-CN" altLang="en-US" sz="1400" spc="150" dirty="0">
                <a:latin typeface="+mn-ea"/>
                <a:ea typeface="+mn-ea"/>
              </a:rPr>
              <a:t>设计参数</a:t>
            </a:r>
            <a:endParaRPr lang="zh-CN" altLang="en-US" sz="1400" spc="150" dirty="0">
              <a:latin typeface="+mn-ea"/>
              <a:ea typeface="+mn-ea"/>
            </a:endParaRPr>
          </a:p>
        </p:txBody>
      </p:sp>
      <p:sp>
        <p:nvSpPr>
          <p:cNvPr id="32" name="文本框 31"/>
          <p:cNvSpPr txBox="1"/>
          <p:nvPr>
            <p:custDataLst>
              <p:tags r:id="rId25"/>
            </p:custDataLst>
          </p:nvPr>
        </p:nvSpPr>
        <p:spPr>
          <a:xfrm>
            <a:off x="6537399" y="4732225"/>
            <a:ext cx="2160000" cy="300990"/>
          </a:xfrm>
          <a:prstGeom prst="rect">
            <a:avLst/>
          </a:prstGeom>
          <a:noFill/>
        </p:spPr>
        <p:txBody>
          <a:bodyPr wrap="square" lIns="67500" tIns="35100" rIns="675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altLang="en-US" sz="1600" b="1" spc="300" dirty="0">
                <a:solidFill>
                  <a:srgbClr val="C00000"/>
                </a:solidFill>
                <a:latin typeface="+mn-ea"/>
                <a:ea typeface="+mn-ea"/>
                <a:cs typeface="+mn-ea"/>
              </a:rPr>
              <a:t>工作电流</a:t>
            </a:r>
            <a:endParaRPr lang="zh-CN" altLang="en-US" sz="1600" b="1" spc="300" dirty="0">
              <a:solidFill>
                <a:srgbClr val="C00000"/>
              </a:solidFill>
              <a:latin typeface="+mn-ea"/>
              <a:ea typeface="+mn-ea"/>
              <a:cs typeface="+mn-ea"/>
            </a:endParaRPr>
          </a:p>
        </p:txBody>
      </p:sp>
      <p:sp>
        <p:nvSpPr>
          <p:cNvPr id="33" name="文本框 32"/>
          <p:cNvSpPr txBox="1"/>
          <p:nvPr>
            <p:custDataLst>
              <p:tags r:id="rId26"/>
            </p:custDataLst>
          </p:nvPr>
        </p:nvSpPr>
        <p:spPr>
          <a:xfrm>
            <a:off x="6537325" y="5053965"/>
            <a:ext cx="2160270" cy="1047750"/>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285750" indent="-285750" fontAlgn="auto">
              <a:lnSpc>
                <a:spcPct val="150000"/>
              </a:lnSpc>
              <a:buFont typeface="Wingdings" panose="05000000000000000000" charset="0"/>
              <a:buChar char="Ø"/>
            </a:pPr>
            <a:r>
              <a:rPr lang="zh-CN" altLang="en-US" sz="1400" spc="150" dirty="0">
                <a:latin typeface="+mn-ea"/>
                <a:ea typeface="+mn-ea"/>
              </a:rPr>
              <a:t>原始土层的状况</a:t>
            </a:r>
            <a:endParaRPr lang="zh-CN" altLang="en-US" sz="1400" spc="150" dirty="0">
              <a:latin typeface="+mn-ea"/>
              <a:ea typeface="+mn-ea"/>
            </a:endParaRPr>
          </a:p>
          <a:p>
            <a:pPr marL="285750" indent="-285750" fontAlgn="auto">
              <a:lnSpc>
                <a:spcPct val="150000"/>
              </a:lnSpc>
              <a:buFont typeface="Wingdings" panose="05000000000000000000" charset="0"/>
              <a:buChar char="Ø"/>
            </a:pPr>
            <a:r>
              <a:rPr lang="zh-CN" altLang="en-US" sz="1400" spc="150" dirty="0">
                <a:latin typeface="+mn-ea"/>
                <a:ea typeface="+mn-ea"/>
              </a:rPr>
              <a:t>设备工作状况</a:t>
            </a:r>
            <a:endParaRPr lang="zh-CN" altLang="en-US" sz="1400" spc="150" dirty="0">
              <a:latin typeface="+mn-ea"/>
              <a:ea typeface="+mn-ea"/>
            </a:endParaRPr>
          </a:p>
          <a:p>
            <a:pPr marL="285750" indent="-285750" fontAlgn="auto">
              <a:lnSpc>
                <a:spcPct val="150000"/>
              </a:lnSpc>
              <a:buFont typeface="Wingdings" panose="05000000000000000000" charset="0"/>
              <a:buChar char="Ø"/>
            </a:pPr>
            <a:r>
              <a:rPr lang="zh-CN" altLang="en-US" sz="1400" spc="150" dirty="0">
                <a:latin typeface="+mn-ea"/>
                <a:ea typeface="+mn-ea"/>
              </a:rPr>
              <a:t>加密效果</a:t>
            </a:r>
            <a:endParaRPr lang="zh-CN" altLang="en-US" sz="1400" spc="150" dirty="0">
              <a:latin typeface="+mn-ea"/>
              <a:ea typeface="+mn-ea"/>
            </a:endParaRPr>
          </a:p>
          <a:p>
            <a:pPr marL="285750" indent="-285750">
              <a:lnSpc>
                <a:spcPct val="120000"/>
              </a:lnSpc>
            </a:pPr>
            <a:endParaRPr lang="zh-CN" altLang="en-US" sz="1400" spc="150" dirty="0">
              <a:latin typeface="+mn-ea"/>
              <a:ea typeface="+mn-ea"/>
            </a:endParaRPr>
          </a:p>
        </p:txBody>
      </p:sp>
      <p:cxnSp>
        <p:nvCxnSpPr>
          <p:cNvPr id="38" name="直接连接符 37"/>
          <p:cNvCxnSpPr/>
          <p:nvPr>
            <p:custDataLst>
              <p:tags r:id="rId27"/>
            </p:custDataLst>
          </p:nvPr>
        </p:nvCxnSpPr>
        <p:spPr>
          <a:xfrm>
            <a:off x="316112" y="3797089"/>
            <a:ext cx="2011089" cy="0"/>
          </a:xfrm>
          <a:prstGeom prst="line">
            <a:avLst/>
          </a:prstGeom>
          <a:ln w="3175" cap="rnd">
            <a:solidFill>
              <a:sysClr val="window" lastClr="FFFFFF">
                <a:lumMod val="7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cxnSp>
        <p:nvCxnSpPr>
          <p:cNvPr id="39" name="直接连接符 38"/>
          <p:cNvCxnSpPr/>
          <p:nvPr>
            <p:custDataLst>
              <p:tags r:id="rId28"/>
            </p:custDataLst>
          </p:nvPr>
        </p:nvCxnSpPr>
        <p:spPr>
          <a:xfrm>
            <a:off x="6537399" y="3797089"/>
            <a:ext cx="2011089" cy="0"/>
          </a:xfrm>
          <a:prstGeom prst="line">
            <a:avLst/>
          </a:prstGeom>
          <a:ln w="3175" cap="rnd">
            <a:solidFill>
              <a:sysClr val="window" lastClr="FFFFFF">
                <a:lumMod val="7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3" name="文本框 2"/>
          <p:cNvSpPr txBox="1"/>
          <p:nvPr/>
        </p:nvSpPr>
        <p:spPr>
          <a:xfrm>
            <a:off x="739775" y="869315"/>
            <a:ext cx="7695565" cy="398780"/>
          </a:xfrm>
          <a:prstGeom prst="rect">
            <a:avLst/>
          </a:prstGeom>
          <a:noFill/>
        </p:spPr>
        <p:txBody>
          <a:bodyPr wrap="square" rtlCol="0">
            <a:spAutoFit/>
          </a:bodyPr>
          <a:p>
            <a:pPr algn="ctr"/>
            <a:r>
              <a:rPr lang="zh-CN" altLang="en-US" sz="2000" b="1">
                <a:solidFill>
                  <a:schemeClr val="tx2">
                    <a:lumMod val="50000"/>
                  </a:schemeClr>
                </a:solidFill>
              </a:rPr>
              <a:t>振冲碎石桩质量控制核心过程数据</a:t>
            </a:r>
            <a:endParaRPr lang="zh-CN" altLang="en-US" sz="2000" b="1">
              <a:solidFill>
                <a:schemeClr val="tx2">
                  <a:lumMod val="50000"/>
                </a:schemeClr>
              </a:solidFill>
              <a:sym typeface="+mn-ea"/>
            </a:endParaRPr>
          </a:p>
        </p:txBody>
      </p:sp>
      <p:sp>
        <p:nvSpPr>
          <p:cNvPr id="73" name="文本框 72"/>
          <p:cNvSpPr txBox="1"/>
          <p:nvPr/>
        </p:nvSpPr>
        <p:spPr>
          <a:xfrm>
            <a:off x="2195830" y="1503680"/>
            <a:ext cx="4341495" cy="337185"/>
          </a:xfrm>
          <a:prstGeom prst="rect">
            <a:avLst/>
          </a:prstGeom>
          <a:noFill/>
        </p:spPr>
        <p:txBody>
          <a:bodyPr wrap="square" rtlCol="0">
            <a:spAutoFit/>
          </a:bodyPr>
          <a:p>
            <a:pPr algn="ctr"/>
            <a:r>
              <a:rPr lang="zh-CN" altLang="en-US" sz="1600" b="1" u="sng">
                <a:solidFill>
                  <a:schemeClr val="accent5">
                    <a:lumMod val="50000"/>
                  </a:schemeClr>
                </a:solidFill>
              </a:rPr>
              <a:t>振冲碎石桩施工质量控制核心参数</a:t>
            </a:r>
            <a:endParaRPr lang="zh-CN" altLang="en-US" sz="1600" b="1" u="sng">
              <a:solidFill>
                <a:schemeClr val="accent5">
                  <a:lumMod val="50000"/>
                </a:schemeClr>
              </a:solidFill>
            </a:endParaRPr>
          </a:p>
        </p:txBody>
      </p:sp>
      <p:sp>
        <p:nvSpPr>
          <p:cNvPr id="6" name="文本框 5"/>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39775" y="869315"/>
            <a:ext cx="7695565" cy="398780"/>
          </a:xfrm>
          <a:prstGeom prst="rect">
            <a:avLst/>
          </a:prstGeom>
          <a:noFill/>
        </p:spPr>
        <p:txBody>
          <a:bodyPr wrap="square" rtlCol="0">
            <a:spAutoFit/>
          </a:bodyPr>
          <a:p>
            <a:pPr algn="ctr"/>
            <a:r>
              <a:rPr lang="zh-CN" altLang="en-US" sz="2000" b="1">
                <a:solidFill>
                  <a:schemeClr val="tx2">
                    <a:lumMod val="50000"/>
                  </a:schemeClr>
                </a:solidFill>
              </a:rPr>
              <a:t>质量控制核心参数的相互关系</a:t>
            </a:r>
            <a:endParaRPr lang="zh-CN" altLang="en-US" sz="2000" b="1">
              <a:solidFill>
                <a:schemeClr val="tx2">
                  <a:lumMod val="50000"/>
                </a:schemeClr>
              </a:solidFill>
              <a:sym typeface="+mn-ea"/>
            </a:endParaRPr>
          </a:p>
        </p:txBody>
      </p:sp>
      <p:pic>
        <p:nvPicPr>
          <p:cNvPr id="4" name="图片 3"/>
          <p:cNvPicPr>
            <a:picLocks noChangeAspect="1"/>
          </p:cNvPicPr>
          <p:nvPr/>
        </p:nvPicPr>
        <p:blipFill>
          <a:blip r:embed="rId1"/>
          <a:stretch>
            <a:fillRect/>
          </a:stretch>
        </p:blipFill>
        <p:spPr>
          <a:xfrm>
            <a:off x="3175635" y="1851660"/>
            <a:ext cx="5506085" cy="3535045"/>
          </a:xfrm>
          <a:prstGeom prst="rect">
            <a:avLst/>
          </a:prstGeom>
          <a:ln>
            <a:solidFill>
              <a:schemeClr val="accent4">
                <a:lumMod val="50000"/>
              </a:schemeClr>
            </a:solidFill>
          </a:ln>
          <a:effectLst>
            <a:outerShdw blurRad="50800" dist="38100" dir="2700000" sx="102000" sy="102000" algn="tl" rotWithShape="0">
              <a:prstClr val="black">
                <a:alpha val="40000"/>
              </a:prstClr>
            </a:outerShdw>
          </a:effectLst>
        </p:spPr>
      </p:pic>
      <p:sp>
        <p:nvSpPr>
          <p:cNvPr id="5" name="文本框 4"/>
          <p:cNvSpPr txBox="1"/>
          <p:nvPr/>
        </p:nvSpPr>
        <p:spPr>
          <a:xfrm>
            <a:off x="353060" y="1699895"/>
            <a:ext cx="2818765" cy="3969385"/>
          </a:xfrm>
          <a:prstGeom prst="rect">
            <a:avLst/>
          </a:prstGeom>
          <a:noFill/>
        </p:spPr>
        <p:txBody>
          <a:bodyPr wrap="square" rtlCol="0">
            <a:spAutoFit/>
          </a:bodyPr>
          <a:p>
            <a:pPr fontAlgn="auto">
              <a:lnSpc>
                <a:spcPct val="150000"/>
              </a:lnSpc>
            </a:pPr>
            <a:r>
              <a:rPr lang="zh-CN" altLang="en-US" sz="1400" b="1"/>
              <a:t>通过施工核心参数及其相互关系可以相对准确地获取以下信息：</a:t>
            </a:r>
            <a:endParaRPr lang="zh-CN" altLang="en-US" sz="1400"/>
          </a:p>
          <a:p>
            <a:pPr marL="285750" indent="-285750" fontAlgn="auto">
              <a:lnSpc>
                <a:spcPct val="150000"/>
              </a:lnSpc>
              <a:buFont typeface="Arial" panose="020B0604020202020204" pitchFamily="34" charset="0"/>
              <a:buChar char="•"/>
            </a:pPr>
            <a:r>
              <a:rPr lang="zh-CN" altLang="en-US" sz="1400"/>
              <a:t>施工的基本信息</a:t>
            </a:r>
            <a:endParaRPr lang="zh-CN" altLang="en-US" sz="1400"/>
          </a:p>
          <a:p>
            <a:pPr marL="285750" indent="-285750" fontAlgn="auto">
              <a:lnSpc>
                <a:spcPct val="150000"/>
              </a:lnSpc>
              <a:buFont typeface="Arial" panose="020B0604020202020204" pitchFamily="34" charset="0"/>
              <a:buChar char="•"/>
            </a:pPr>
            <a:r>
              <a:rPr lang="zh-CN" altLang="en-US" sz="1400"/>
              <a:t>连续完整的施工过程</a:t>
            </a:r>
            <a:endParaRPr lang="zh-CN" altLang="en-US" sz="1400"/>
          </a:p>
          <a:p>
            <a:pPr marL="285750" indent="-285750" fontAlgn="auto">
              <a:lnSpc>
                <a:spcPct val="150000"/>
              </a:lnSpc>
              <a:buFont typeface="Arial" panose="020B0604020202020204" pitchFamily="34" charset="0"/>
              <a:buChar char="•"/>
            </a:pPr>
            <a:r>
              <a:rPr lang="zh-CN" altLang="en-US" sz="1400"/>
              <a:t>施工的工效</a:t>
            </a:r>
            <a:endParaRPr lang="zh-CN" altLang="en-US" sz="1400"/>
          </a:p>
          <a:p>
            <a:pPr marL="285750" indent="-285750" fontAlgn="auto">
              <a:lnSpc>
                <a:spcPct val="150000"/>
              </a:lnSpc>
              <a:buFont typeface="Arial" panose="020B0604020202020204" pitchFamily="34" charset="0"/>
              <a:buChar char="•"/>
            </a:pPr>
            <a:r>
              <a:rPr lang="zh-CN" altLang="en-US" sz="1400"/>
              <a:t>各土层的状况（强度、软硬）</a:t>
            </a:r>
            <a:endParaRPr lang="zh-CN" altLang="en-US" sz="1400"/>
          </a:p>
          <a:p>
            <a:pPr marL="285750" indent="-285750" fontAlgn="auto">
              <a:lnSpc>
                <a:spcPct val="150000"/>
              </a:lnSpc>
              <a:buFont typeface="Arial" panose="020B0604020202020204" pitchFamily="34" charset="0"/>
              <a:buChar char="•"/>
            </a:pPr>
            <a:r>
              <a:rPr lang="zh-CN" altLang="en-US" sz="1400"/>
              <a:t>使用的施工工艺</a:t>
            </a:r>
            <a:endParaRPr lang="zh-CN" altLang="en-US" sz="1400"/>
          </a:p>
          <a:p>
            <a:pPr marL="285750" indent="-285750" fontAlgn="auto">
              <a:lnSpc>
                <a:spcPct val="150000"/>
              </a:lnSpc>
              <a:buFont typeface="Arial" panose="020B0604020202020204" pitchFamily="34" charset="0"/>
              <a:buChar char="•"/>
            </a:pPr>
            <a:r>
              <a:rPr lang="zh-CN" altLang="en-US" sz="1400"/>
              <a:t>是否符合设计参数</a:t>
            </a:r>
            <a:endParaRPr lang="zh-CN" altLang="en-US" sz="1400"/>
          </a:p>
          <a:p>
            <a:pPr marL="285750" indent="-285750" fontAlgn="auto">
              <a:lnSpc>
                <a:spcPct val="150000"/>
              </a:lnSpc>
              <a:buFont typeface="Arial" panose="020B0604020202020204" pitchFamily="34" charset="0"/>
              <a:buChar char="•"/>
            </a:pPr>
            <a:r>
              <a:rPr lang="zh-CN" altLang="en-US" sz="1400"/>
              <a:t>填料次数和数量</a:t>
            </a:r>
            <a:endParaRPr lang="zh-CN" altLang="en-US" sz="1400"/>
          </a:p>
          <a:p>
            <a:pPr marL="285750" indent="-285750" fontAlgn="auto">
              <a:lnSpc>
                <a:spcPct val="150000"/>
              </a:lnSpc>
              <a:buFont typeface="Arial" panose="020B0604020202020204" pitchFamily="34" charset="0"/>
              <a:buChar char="•"/>
            </a:pPr>
            <a:r>
              <a:rPr lang="zh-CN" altLang="en-US" sz="1400"/>
              <a:t>平均桩径和实时桩径</a:t>
            </a:r>
            <a:endParaRPr lang="zh-CN" altLang="en-US" sz="1400"/>
          </a:p>
          <a:p>
            <a:pPr marL="285750" indent="-285750" fontAlgn="auto">
              <a:lnSpc>
                <a:spcPct val="150000"/>
              </a:lnSpc>
              <a:buFont typeface="Arial" panose="020B0604020202020204" pitchFamily="34" charset="0"/>
              <a:buChar char="•"/>
            </a:pPr>
            <a:r>
              <a:rPr lang="zh-CN" altLang="en-US" sz="1400"/>
              <a:t>施工统计信息</a:t>
            </a:r>
            <a:endParaRPr lang="zh-CN" altLang="en-US" sz="1400"/>
          </a:p>
          <a:p>
            <a:pPr marL="285750" indent="-285750" fontAlgn="auto">
              <a:lnSpc>
                <a:spcPct val="150000"/>
              </a:lnSpc>
            </a:pPr>
            <a:endParaRPr lang="zh-CN" altLang="en-US" sz="1400"/>
          </a:p>
        </p:txBody>
      </p:sp>
      <p:sp>
        <p:nvSpPr>
          <p:cNvPr id="6" name="文本框 5"/>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39775" y="869315"/>
            <a:ext cx="7695565" cy="398780"/>
          </a:xfrm>
          <a:prstGeom prst="rect">
            <a:avLst/>
          </a:prstGeom>
          <a:noFill/>
        </p:spPr>
        <p:txBody>
          <a:bodyPr wrap="square" rtlCol="0">
            <a:spAutoFit/>
          </a:bodyPr>
          <a:p>
            <a:pPr algn="ctr"/>
            <a:r>
              <a:rPr lang="zh-CN" altLang="en-US" sz="2000" b="1">
                <a:solidFill>
                  <a:schemeClr val="tx2">
                    <a:lumMod val="50000"/>
                  </a:schemeClr>
                </a:solidFill>
              </a:rPr>
              <a:t>振冲碎石桩桩径</a:t>
            </a:r>
            <a:r>
              <a:rPr lang="en-US" altLang="zh-CN" sz="2000" b="1">
                <a:solidFill>
                  <a:schemeClr val="tx2">
                    <a:lumMod val="50000"/>
                  </a:schemeClr>
                </a:solidFill>
              </a:rPr>
              <a:t>--</a:t>
            </a:r>
            <a:r>
              <a:rPr lang="zh-CN" altLang="en-US" sz="2000" b="1">
                <a:solidFill>
                  <a:srgbClr val="FF0000"/>
                </a:solidFill>
              </a:rPr>
              <a:t>变截面特点</a:t>
            </a:r>
            <a:endParaRPr lang="zh-CN" altLang="en-US" sz="2000" b="1">
              <a:solidFill>
                <a:srgbClr val="FF0000"/>
              </a:solidFill>
              <a:sym typeface="+mn-ea"/>
            </a:endParaRPr>
          </a:p>
        </p:txBody>
      </p:sp>
      <p:sp>
        <p:nvSpPr>
          <p:cNvPr id="10" name="文本框 9"/>
          <p:cNvSpPr txBox="1"/>
          <p:nvPr/>
        </p:nvSpPr>
        <p:spPr>
          <a:xfrm>
            <a:off x="1259840" y="4308475"/>
            <a:ext cx="6475730" cy="1876425"/>
          </a:xfrm>
          <a:prstGeom prst="rect">
            <a:avLst/>
          </a:prstGeom>
          <a:noFill/>
        </p:spPr>
        <p:txBody>
          <a:bodyPr wrap="square" rtlCol="0">
            <a:spAutoFit/>
          </a:bodyPr>
          <a:p>
            <a:pPr algn="l"/>
            <a:r>
              <a:rPr lang="zh-CN" altLang="en-US" sz="2000" b="1">
                <a:solidFill>
                  <a:schemeClr val="accent3">
                    <a:lumMod val="50000"/>
                  </a:schemeClr>
                </a:solidFill>
              </a:rPr>
              <a:t>遇</a:t>
            </a:r>
            <a:r>
              <a:rPr lang="zh-CN" altLang="en-US" sz="2000" b="1">
                <a:solidFill>
                  <a:schemeClr val="accent3">
                    <a:lumMod val="50000"/>
                  </a:schemeClr>
                </a:solidFill>
              </a:rPr>
              <a:t>强者弱，遇弱则强</a:t>
            </a:r>
            <a:endParaRPr lang="zh-CN" altLang="en-US" sz="2000" b="1">
              <a:solidFill>
                <a:schemeClr val="accent3">
                  <a:lumMod val="50000"/>
                </a:schemeClr>
              </a:solidFill>
            </a:endParaRPr>
          </a:p>
          <a:p>
            <a:pPr algn="l" fontAlgn="auto">
              <a:lnSpc>
                <a:spcPct val="150000"/>
              </a:lnSpc>
            </a:pPr>
            <a:r>
              <a:rPr lang="en-US" altLang="zh-CN" sz="1600">
                <a:solidFill>
                  <a:schemeClr val="accent3">
                    <a:lumMod val="50000"/>
                  </a:schemeClr>
                </a:solidFill>
              </a:rPr>
              <a:t>1. </a:t>
            </a:r>
            <a:r>
              <a:rPr lang="zh-CN" altLang="en-US" sz="1600">
                <a:solidFill>
                  <a:schemeClr val="accent3">
                    <a:lumMod val="50000"/>
                  </a:schemeClr>
                </a:solidFill>
              </a:rPr>
              <a:t>实际桩径将根据不同土层的软硬情况有所不同</a:t>
            </a:r>
            <a:endParaRPr lang="zh-CN" altLang="en-US" sz="1600">
              <a:solidFill>
                <a:schemeClr val="accent3">
                  <a:lumMod val="50000"/>
                </a:schemeClr>
              </a:solidFill>
            </a:endParaRPr>
          </a:p>
          <a:p>
            <a:pPr algn="l" fontAlgn="auto">
              <a:lnSpc>
                <a:spcPct val="150000"/>
              </a:lnSpc>
            </a:pPr>
            <a:r>
              <a:rPr lang="en-US" altLang="zh-CN" sz="1600">
                <a:solidFill>
                  <a:schemeClr val="accent3">
                    <a:lumMod val="50000"/>
                  </a:schemeClr>
                </a:solidFill>
              </a:rPr>
              <a:t>2. </a:t>
            </a:r>
            <a:r>
              <a:rPr lang="zh-CN" altLang="en-US" sz="1600">
                <a:solidFill>
                  <a:schemeClr val="accent3">
                    <a:lumMod val="50000"/>
                  </a:schemeClr>
                </a:solidFill>
              </a:rPr>
              <a:t>土质松软的土层通常形成较大桩径，反之，形成较小桩径</a:t>
            </a:r>
            <a:endParaRPr lang="zh-CN" altLang="en-US" sz="1600">
              <a:solidFill>
                <a:schemeClr val="accent3">
                  <a:lumMod val="50000"/>
                </a:schemeClr>
              </a:solidFill>
            </a:endParaRPr>
          </a:p>
          <a:p>
            <a:pPr algn="l" fontAlgn="auto">
              <a:lnSpc>
                <a:spcPct val="150000"/>
              </a:lnSpc>
            </a:pPr>
            <a:r>
              <a:rPr lang="en-US" altLang="zh-CN" sz="1600">
                <a:solidFill>
                  <a:schemeClr val="accent3">
                    <a:lumMod val="50000"/>
                  </a:schemeClr>
                </a:solidFill>
              </a:rPr>
              <a:t>3. </a:t>
            </a:r>
            <a:r>
              <a:rPr lang="zh-CN" altLang="en-US" sz="1600">
                <a:solidFill>
                  <a:schemeClr val="accent3">
                    <a:lumMod val="50000"/>
                  </a:schemeClr>
                </a:solidFill>
              </a:rPr>
              <a:t>制桩完成后，</a:t>
            </a:r>
            <a:r>
              <a:rPr lang="zh-CN" altLang="en-US" sz="1600" b="1" u="sng">
                <a:solidFill>
                  <a:srgbClr val="C00000"/>
                </a:solidFill>
              </a:rPr>
              <a:t>形成</a:t>
            </a:r>
            <a:r>
              <a:rPr lang="en-US" altLang="zh-CN" sz="1600" b="1" u="sng">
                <a:solidFill>
                  <a:srgbClr val="C00000"/>
                </a:solidFill>
              </a:rPr>
              <a:t>“</a:t>
            </a:r>
            <a:r>
              <a:rPr lang="zh-CN" altLang="en-US" sz="1600" b="1" u="sng">
                <a:solidFill>
                  <a:srgbClr val="C00000"/>
                </a:solidFill>
              </a:rPr>
              <a:t>葫芦状</a:t>
            </a:r>
            <a:r>
              <a:rPr lang="en-US" altLang="zh-CN" sz="1600" b="1" u="sng">
                <a:solidFill>
                  <a:srgbClr val="C00000"/>
                </a:solidFill>
              </a:rPr>
              <a:t>”</a:t>
            </a:r>
            <a:r>
              <a:rPr lang="zh-CN" altLang="en-US" sz="1600" b="1" u="sng">
                <a:solidFill>
                  <a:srgbClr val="C00000"/>
                </a:solidFill>
              </a:rPr>
              <a:t>的桩体</a:t>
            </a:r>
            <a:endParaRPr lang="zh-CN" altLang="en-US" sz="1600" b="1" u="sng">
              <a:solidFill>
                <a:srgbClr val="C00000"/>
              </a:solidFill>
            </a:endParaRPr>
          </a:p>
          <a:p>
            <a:pPr algn="l" fontAlgn="auto">
              <a:lnSpc>
                <a:spcPct val="150000"/>
              </a:lnSpc>
            </a:pPr>
            <a:r>
              <a:rPr lang="en-US" altLang="zh-CN" sz="1600">
                <a:solidFill>
                  <a:schemeClr val="accent3">
                    <a:lumMod val="50000"/>
                  </a:schemeClr>
                </a:solidFill>
              </a:rPr>
              <a:t>4. </a:t>
            </a:r>
            <a:r>
              <a:rPr lang="zh-CN" altLang="en-US" sz="1600">
                <a:solidFill>
                  <a:schemeClr val="accent3">
                    <a:lumMod val="50000"/>
                  </a:schemeClr>
                </a:solidFill>
              </a:rPr>
              <a:t>通常设计所提到的桩径有</a:t>
            </a:r>
            <a:r>
              <a:rPr lang="en-US" altLang="zh-CN" sz="1600" b="1" u="sng">
                <a:solidFill>
                  <a:srgbClr val="C00000"/>
                </a:solidFill>
              </a:rPr>
              <a:t>“</a:t>
            </a:r>
            <a:r>
              <a:rPr lang="zh-CN" altLang="en-US" sz="1600" b="1" u="sng">
                <a:solidFill>
                  <a:srgbClr val="C00000"/>
                </a:solidFill>
              </a:rPr>
              <a:t>平均桩径</a:t>
            </a:r>
            <a:r>
              <a:rPr lang="en-US" altLang="zh-CN" sz="1600" b="1" u="sng">
                <a:solidFill>
                  <a:srgbClr val="C00000"/>
                </a:solidFill>
              </a:rPr>
              <a:t>”</a:t>
            </a:r>
            <a:r>
              <a:rPr lang="zh-CN" altLang="en-US" sz="1600">
                <a:solidFill>
                  <a:schemeClr val="accent3">
                    <a:lumMod val="50000"/>
                  </a:schemeClr>
                </a:solidFill>
              </a:rPr>
              <a:t>的概念</a:t>
            </a:r>
            <a:endParaRPr lang="zh-CN" altLang="en-US" sz="1600">
              <a:solidFill>
                <a:schemeClr val="accent3">
                  <a:lumMod val="50000"/>
                </a:schemeClr>
              </a:solidFill>
            </a:endParaRPr>
          </a:p>
        </p:txBody>
      </p:sp>
      <p:pic>
        <p:nvPicPr>
          <p:cNvPr id="11" name="图片 10"/>
          <p:cNvPicPr>
            <a:picLocks noChangeAspect="1"/>
          </p:cNvPicPr>
          <p:nvPr/>
        </p:nvPicPr>
        <p:blipFill>
          <a:blip r:embed="rId1"/>
          <a:stretch>
            <a:fillRect/>
          </a:stretch>
        </p:blipFill>
        <p:spPr>
          <a:xfrm>
            <a:off x="1422400" y="1317625"/>
            <a:ext cx="6146800" cy="2771775"/>
          </a:xfrm>
          <a:prstGeom prst="rect">
            <a:avLst/>
          </a:prstGeom>
        </p:spPr>
      </p:pic>
      <p:sp>
        <p:nvSpPr>
          <p:cNvPr id="16" name="文本框 15"/>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294640" y="1594485"/>
            <a:ext cx="5855970" cy="4416425"/>
          </a:xfrm>
          <a:prstGeom prst="rect">
            <a:avLst/>
          </a:prstGeom>
          <a:solidFill>
            <a:schemeClr val="bg1">
              <a:lumMod val="95000"/>
            </a:schemeClr>
          </a:soli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 name="直接连接符 1"/>
          <p:cNvCxnSpPr/>
          <p:nvPr>
            <p:custDataLst>
              <p:tags r:id="rId1"/>
            </p:custDataLst>
          </p:nvPr>
        </p:nvCxnSpPr>
        <p:spPr>
          <a:xfrm>
            <a:off x="303877" y="1607844"/>
            <a:ext cx="0" cy="4186309"/>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303878" y="2950097"/>
            <a:ext cx="509957" cy="625854"/>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1500">
              <a:latin typeface="Arial" panose="020B0604020202020204" pitchFamily="34" charset="0"/>
              <a:ea typeface="微软雅黑" panose="020B0503020204020204" charset="-122"/>
              <a:sym typeface="Arial" panose="020B0604020202020204" pitchFamily="34" charset="0"/>
            </a:endParaRPr>
          </a:p>
        </p:txBody>
      </p:sp>
      <p:sp>
        <p:nvSpPr>
          <p:cNvPr id="37" name="任意多边形 36"/>
          <p:cNvSpPr/>
          <p:nvPr>
            <p:custDataLst>
              <p:tags r:id="rId3"/>
            </p:custDataLst>
          </p:nvPr>
        </p:nvSpPr>
        <p:spPr>
          <a:xfrm>
            <a:off x="813836" y="3212802"/>
            <a:ext cx="347053" cy="36314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p>
            <a:pPr algn="ctr">
              <a:lnSpc>
                <a:spcPct val="120000"/>
              </a:lnSpc>
            </a:pPr>
            <a:r>
              <a:rPr lang="en-US" altLang="zh-CN"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rPr>
              <a:t>B</a:t>
            </a:r>
            <a:endParaRPr lang="zh-CN" altLang="en-US"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5" name="文本框 74"/>
          <p:cNvSpPr txBox="1"/>
          <p:nvPr>
            <p:custDataLst>
              <p:tags r:id="rId4"/>
            </p:custDataLst>
          </p:nvPr>
        </p:nvSpPr>
        <p:spPr>
          <a:xfrm>
            <a:off x="1207135" y="3050540"/>
            <a:ext cx="4527550" cy="654050"/>
          </a:xfrm>
          <a:prstGeom prst="rect">
            <a:avLst/>
          </a:prstGeom>
          <a:noFill/>
        </p:spPr>
        <p:txBody>
          <a:bodyPr wrap="square" rtlCol="0" anchor="ctr">
            <a:noAutofit/>
          </a:bodyPr>
          <a:p>
            <a:pPr>
              <a:lnSpc>
                <a:spcPct val="120000"/>
              </a:lnSpc>
            </a:pPr>
            <a:r>
              <a:rPr lang="zh-CN" altLang="en-US" sz="1600" b="1" spc="150">
                <a:solidFill>
                  <a:srgbClr val="3498DB"/>
                </a:solidFill>
                <a:latin typeface="+mn-ea"/>
                <a:sym typeface="Arial" panose="020B0604020202020204" pitchFamily="34" charset="0"/>
              </a:rPr>
              <a:t>起到施工自检作用，验证施工设计方案的合理性，为设计方案的优化提供数据支持</a:t>
            </a:r>
            <a:endParaRPr lang="zh-CN" altLang="en-US" sz="1600" b="1" spc="150">
              <a:solidFill>
                <a:srgbClr val="3498DB"/>
              </a:solidFill>
              <a:latin typeface="+mn-ea"/>
              <a:sym typeface="Arial" panose="020B0604020202020204" pitchFamily="34" charset="0"/>
            </a:endParaRPr>
          </a:p>
        </p:txBody>
      </p:sp>
      <p:sp>
        <p:nvSpPr>
          <p:cNvPr id="63" name="任意多边形 62"/>
          <p:cNvSpPr/>
          <p:nvPr>
            <p:custDataLst>
              <p:tags r:id="rId5"/>
            </p:custDataLst>
          </p:nvPr>
        </p:nvSpPr>
        <p:spPr>
          <a:xfrm>
            <a:off x="303878" y="4049063"/>
            <a:ext cx="509957" cy="625855"/>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1500">
              <a:latin typeface="Arial" panose="020B0604020202020204" pitchFamily="34" charset="0"/>
              <a:ea typeface="微软雅黑" panose="020B0503020204020204" charset="-122"/>
              <a:sym typeface="Arial" panose="020B0604020202020204" pitchFamily="34" charset="0"/>
            </a:endParaRPr>
          </a:p>
        </p:txBody>
      </p:sp>
      <p:sp>
        <p:nvSpPr>
          <p:cNvPr id="64" name="任意多边形 63"/>
          <p:cNvSpPr/>
          <p:nvPr>
            <p:custDataLst>
              <p:tags r:id="rId6"/>
            </p:custDataLst>
          </p:nvPr>
        </p:nvSpPr>
        <p:spPr>
          <a:xfrm>
            <a:off x="813836" y="4311768"/>
            <a:ext cx="347053" cy="363150"/>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p>
            <a:pPr algn="ctr">
              <a:lnSpc>
                <a:spcPct val="120000"/>
              </a:lnSpc>
            </a:pPr>
            <a:r>
              <a:rPr lang="en-US" altLang="zh-CN"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rPr>
              <a:t>C</a:t>
            </a:r>
            <a:endParaRPr lang="zh-CN" altLang="en-US"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6" name="文本框 75"/>
          <p:cNvSpPr txBox="1"/>
          <p:nvPr>
            <p:custDataLst>
              <p:tags r:id="rId7"/>
            </p:custDataLst>
          </p:nvPr>
        </p:nvSpPr>
        <p:spPr>
          <a:xfrm>
            <a:off x="1207135" y="4049395"/>
            <a:ext cx="4527550" cy="841375"/>
          </a:xfrm>
          <a:prstGeom prst="rect">
            <a:avLst/>
          </a:prstGeom>
          <a:noFill/>
        </p:spPr>
        <p:txBody>
          <a:bodyPr wrap="square" rtlCol="0" anchor="ctr">
            <a:noAutofit/>
          </a:bodyPr>
          <a:p>
            <a:pPr>
              <a:lnSpc>
                <a:spcPct val="120000"/>
              </a:lnSpc>
            </a:pPr>
            <a:r>
              <a:rPr lang="zh-CN" altLang="en-US" sz="1600" b="1" spc="150">
                <a:solidFill>
                  <a:srgbClr val="1AA3AA"/>
                </a:solidFill>
                <a:latin typeface="+mn-ea"/>
                <a:sym typeface="Arial" panose="020B0604020202020204" pitchFamily="34" charset="0"/>
              </a:rPr>
              <a:t>可用于更精确地计算不同地层的面积置换率，有助于更准确的承载力和沉降计算</a:t>
            </a:r>
            <a:endParaRPr lang="zh-CN" altLang="en-US" sz="1600" b="1" spc="150">
              <a:solidFill>
                <a:srgbClr val="1AA3AA"/>
              </a:solidFill>
              <a:latin typeface="+mn-ea"/>
              <a:sym typeface="Arial" panose="020B0604020202020204" pitchFamily="34" charset="0"/>
            </a:endParaRPr>
          </a:p>
        </p:txBody>
      </p:sp>
      <p:sp>
        <p:nvSpPr>
          <p:cNvPr id="69" name="任意多边形 68"/>
          <p:cNvSpPr/>
          <p:nvPr>
            <p:custDataLst>
              <p:tags r:id="rId8"/>
            </p:custDataLst>
          </p:nvPr>
        </p:nvSpPr>
        <p:spPr>
          <a:xfrm>
            <a:off x="303878" y="5150967"/>
            <a:ext cx="509957" cy="625855"/>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69A35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1500">
              <a:latin typeface="Arial" panose="020B0604020202020204" pitchFamily="34" charset="0"/>
              <a:ea typeface="微软雅黑" panose="020B0503020204020204" charset="-122"/>
              <a:sym typeface="Arial" panose="020B0604020202020204" pitchFamily="34" charset="0"/>
            </a:endParaRPr>
          </a:p>
        </p:txBody>
      </p:sp>
      <p:sp>
        <p:nvSpPr>
          <p:cNvPr id="70" name="任意多边形 69"/>
          <p:cNvSpPr/>
          <p:nvPr>
            <p:custDataLst>
              <p:tags r:id="rId9"/>
            </p:custDataLst>
          </p:nvPr>
        </p:nvSpPr>
        <p:spPr>
          <a:xfrm>
            <a:off x="813836" y="5413673"/>
            <a:ext cx="347053" cy="363150"/>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p>
            <a:pPr algn="ctr">
              <a:lnSpc>
                <a:spcPct val="120000"/>
              </a:lnSpc>
            </a:pPr>
            <a:r>
              <a:rPr lang="en-US" altLang="zh-CN"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rPr>
              <a:t>D</a:t>
            </a:r>
            <a:endParaRPr lang="zh-CN" altLang="en-US"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7" name="文本框 76"/>
          <p:cNvSpPr txBox="1"/>
          <p:nvPr>
            <p:custDataLst>
              <p:tags r:id="rId10"/>
            </p:custDataLst>
          </p:nvPr>
        </p:nvSpPr>
        <p:spPr>
          <a:xfrm>
            <a:off x="1207135" y="5397500"/>
            <a:ext cx="4527550" cy="401320"/>
          </a:xfrm>
          <a:prstGeom prst="rect">
            <a:avLst/>
          </a:prstGeom>
          <a:noFill/>
        </p:spPr>
        <p:txBody>
          <a:bodyPr wrap="square" rtlCol="0" anchor="ctr">
            <a:normAutofit/>
          </a:bodyPr>
          <a:p>
            <a:pPr>
              <a:lnSpc>
                <a:spcPct val="120000"/>
              </a:lnSpc>
            </a:pPr>
            <a:r>
              <a:rPr lang="zh-CN" altLang="en-US" sz="1600" b="1" spc="150">
                <a:solidFill>
                  <a:srgbClr val="69A35B"/>
                </a:solidFill>
                <a:latin typeface="+mn-ea"/>
                <a:sym typeface="Arial" panose="020B0604020202020204" pitchFamily="34" charset="0"/>
              </a:rPr>
              <a:t>提升半理论半经验振冲法的理论化层度</a:t>
            </a:r>
            <a:endParaRPr lang="zh-CN" altLang="en-US" sz="1600" b="1" spc="150">
              <a:solidFill>
                <a:srgbClr val="69A35B"/>
              </a:solidFill>
              <a:latin typeface="+mn-ea"/>
              <a:sym typeface="Arial" panose="020B0604020202020204" pitchFamily="34" charset="0"/>
            </a:endParaRPr>
          </a:p>
        </p:txBody>
      </p:sp>
      <p:sp>
        <p:nvSpPr>
          <p:cNvPr id="3" name="任意多边形 2"/>
          <p:cNvSpPr/>
          <p:nvPr>
            <p:custDataLst>
              <p:tags r:id="rId11"/>
            </p:custDataLst>
          </p:nvPr>
        </p:nvSpPr>
        <p:spPr>
          <a:xfrm>
            <a:off x="303878" y="1851131"/>
            <a:ext cx="509957" cy="625854"/>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lnSpc>
                <a:spcPct val="120000"/>
              </a:lnSpc>
            </a:pPr>
            <a:endParaRPr lang="zh-CN" altLang="en-US" sz="1500">
              <a:latin typeface="Arial" panose="020B0604020202020204" pitchFamily="34" charset="0"/>
              <a:ea typeface="微软雅黑" panose="020B0503020204020204" charset="-122"/>
              <a:sym typeface="Arial" panose="020B0604020202020204" pitchFamily="34" charset="0"/>
            </a:endParaRPr>
          </a:p>
        </p:txBody>
      </p:sp>
      <p:sp>
        <p:nvSpPr>
          <p:cNvPr id="5" name="任意多边形 4"/>
          <p:cNvSpPr/>
          <p:nvPr>
            <p:custDataLst>
              <p:tags r:id="rId12"/>
            </p:custDataLst>
          </p:nvPr>
        </p:nvSpPr>
        <p:spPr>
          <a:xfrm>
            <a:off x="813836" y="2113836"/>
            <a:ext cx="347053" cy="36314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p>
            <a:pPr algn="ctr">
              <a:lnSpc>
                <a:spcPct val="120000"/>
              </a:lnSpc>
            </a:pPr>
            <a:r>
              <a:rPr lang="en-US" altLang="zh-CN"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rPr>
              <a:t>A</a:t>
            </a:r>
            <a:endParaRPr lang="zh-CN" altLang="en-US" sz="1500" spc="3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13"/>
            </p:custDataLst>
          </p:nvPr>
        </p:nvSpPr>
        <p:spPr>
          <a:xfrm>
            <a:off x="1207135" y="1851025"/>
            <a:ext cx="4527550" cy="839470"/>
          </a:xfrm>
          <a:prstGeom prst="rect">
            <a:avLst/>
          </a:prstGeom>
          <a:noFill/>
        </p:spPr>
        <p:txBody>
          <a:bodyPr wrap="square" rtlCol="0" anchor="ctr">
            <a:noAutofit/>
          </a:bodyPr>
          <a:p>
            <a:pPr>
              <a:lnSpc>
                <a:spcPct val="120000"/>
              </a:lnSpc>
            </a:pPr>
            <a:r>
              <a:rPr lang="zh-CN" altLang="en-US" sz="1600" b="1" spc="150">
                <a:solidFill>
                  <a:srgbClr val="1F74AD"/>
                </a:solidFill>
                <a:latin typeface="+mn-ea"/>
                <a:sym typeface="Arial" panose="020B0604020202020204" pitchFamily="34" charset="0"/>
              </a:rPr>
              <a:t>可实现有针对性判断地层情况，在施工中结合地勘报告，优化完善施工工艺，保证施工质量</a:t>
            </a:r>
            <a:endParaRPr lang="zh-CN" altLang="en-US" sz="1600" b="1" spc="150">
              <a:solidFill>
                <a:srgbClr val="1F74AD"/>
              </a:solidFill>
              <a:latin typeface="+mn-ea"/>
              <a:sym typeface="Arial" panose="020B0604020202020204" pitchFamily="34" charset="0"/>
            </a:endParaRPr>
          </a:p>
        </p:txBody>
      </p:sp>
      <p:pic>
        <p:nvPicPr>
          <p:cNvPr id="10" name="图片 9"/>
          <p:cNvPicPr>
            <a:picLocks noChangeAspect="1"/>
          </p:cNvPicPr>
          <p:nvPr/>
        </p:nvPicPr>
        <p:blipFill>
          <a:blip r:embed="rId14"/>
          <a:stretch>
            <a:fillRect/>
          </a:stretch>
        </p:blipFill>
        <p:spPr>
          <a:xfrm>
            <a:off x="6417310" y="1554480"/>
            <a:ext cx="2353310" cy="4637405"/>
          </a:xfrm>
          <a:prstGeom prst="rect">
            <a:avLst/>
          </a:prstGeom>
        </p:spPr>
      </p:pic>
      <p:sp>
        <p:nvSpPr>
          <p:cNvPr id="11" name="文本框 10"/>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3">
                    <a:lumMod val="50000"/>
                  </a:schemeClr>
                </a:solidFill>
              </a:rPr>
              <a:t>振冲碎石桩桩径</a:t>
            </a:r>
            <a:r>
              <a:rPr lang="en-US" altLang="zh-CN" sz="2000" b="1">
                <a:solidFill>
                  <a:schemeClr val="accent3">
                    <a:lumMod val="50000"/>
                  </a:schemeClr>
                </a:solidFill>
              </a:rPr>
              <a:t>--</a:t>
            </a:r>
            <a:r>
              <a:rPr lang="zh-CN" altLang="en-US" sz="2000" b="1">
                <a:solidFill>
                  <a:srgbClr val="FF0000"/>
                </a:solidFill>
              </a:rPr>
              <a:t>获取碎石桩实时桩径的意义</a:t>
            </a:r>
            <a:endParaRPr lang="zh-CN" altLang="en-US" sz="2000" b="1">
              <a:solidFill>
                <a:srgbClr val="FF0000"/>
              </a:solidFill>
              <a:sym typeface="+mn-ea"/>
            </a:endParaRPr>
          </a:p>
        </p:txBody>
      </p:sp>
      <p:sp>
        <p:nvSpPr>
          <p:cNvPr id="12" name="文本框 11"/>
          <p:cNvSpPr txBox="1"/>
          <p:nvPr/>
        </p:nvSpPr>
        <p:spPr>
          <a:xfrm>
            <a:off x="1183640" y="257810"/>
            <a:ext cx="385572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振冲碎石桩施工的过程控制</a:t>
            </a:r>
            <a:endParaRPr lang="zh-CN" altLang="en-US" sz="2400" b="1" dirty="0">
              <a:latin typeface="Calibri" panose="020F0502020204030204" charset="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735330" y="1521460"/>
            <a:ext cx="7632700" cy="3657600"/>
          </a:xfrm>
          <a:prstGeom prst="rect">
            <a:avLst/>
          </a:prstGeom>
          <a:solidFill>
            <a:schemeClr val="accent5">
              <a:lumMod val="20000"/>
              <a:lumOff val="80000"/>
            </a:schemeClr>
          </a:solidFill>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sp>
        <p:nvSpPr>
          <p:cNvPr id="25" name="文本框 24"/>
          <p:cNvSpPr txBox="1"/>
          <p:nvPr/>
        </p:nvSpPr>
        <p:spPr>
          <a:xfrm>
            <a:off x="739775" y="869315"/>
            <a:ext cx="7695565" cy="398780"/>
          </a:xfrm>
          <a:prstGeom prst="rect">
            <a:avLst/>
          </a:prstGeom>
          <a:noFill/>
        </p:spPr>
        <p:txBody>
          <a:bodyPr wrap="square" rtlCol="0">
            <a:spAutoFit/>
          </a:bodyPr>
          <a:p>
            <a:pPr algn="ctr"/>
            <a:r>
              <a:rPr lang="zh-CN" altLang="en-US" sz="2000" b="1">
                <a:solidFill>
                  <a:schemeClr val="tx2">
                    <a:lumMod val="50000"/>
                  </a:schemeClr>
                </a:solidFill>
              </a:rPr>
              <a:t>碎石桩施工质量监控管理系统的使用</a:t>
            </a:r>
            <a:endParaRPr lang="zh-CN" altLang="en-US" sz="2000" b="1">
              <a:solidFill>
                <a:srgbClr val="FF0000"/>
              </a:solidFill>
              <a:sym typeface="+mn-ea"/>
            </a:endParaRPr>
          </a:p>
        </p:txBody>
      </p:sp>
      <p:grpSp>
        <p:nvGrpSpPr>
          <p:cNvPr id="102" name="组合 101"/>
          <p:cNvGrpSpPr/>
          <p:nvPr>
            <p:custDataLst>
              <p:tags r:id="rId1"/>
            </p:custDataLst>
          </p:nvPr>
        </p:nvGrpSpPr>
        <p:grpSpPr>
          <a:xfrm>
            <a:off x="4868735" y="2703961"/>
            <a:ext cx="720077" cy="1787049"/>
            <a:chOff x="6706729" y="3220048"/>
            <a:chExt cx="960102" cy="2382732"/>
          </a:xfrm>
          <a:solidFill>
            <a:sysClr val="window" lastClr="FFFFFF">
              <a:lumMod val="95000"/>
            </a:sysClr>
          </a:solidFill>
        </p:grpSpPr>
        <p:sp>
          <p:nvSpPr>
            <p:cNvPr id="103" name="任意多边形 48"/>
            <p:cNvSpPr/>
            <p:nvPr>
              <p:custDataLst>
                <p:tags r:id="rId2"/>
              </p:custDataLst>
            </p:nvPr>
          </p:nvSpPr>
          <p:spPr bwMode="auto">
            <a:xfrm>
              <a:off x="7126774" y="3548895"/>
              <a:ext cx="540057" cy="2053885"/>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104" name="任意多边形 49"/>
            <p:cNvSpPr/>
            <p:nvPr>
              <p:custDataLst>
                <p:tags r:id="rId3"/>
              </p:custDataLst>
            </p:nvPr>
          </p:nvSpPr>
          <p:spPr bwMode="auto">
            <a:xfrm>
              <a:off x="6777646" y="3405734"/>
              <a:ext cx="672344" cy="583989"/>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105" name="任意多边形 50"/>
            <p:cNvSpPr/>
            <p:nvPr>
              <p:custDataLst>
                <p:tags r:id="rId4"/>
              </p:custDataLst>
            </p:nvPr>
          </p:nvSpPr>
          <p:spPr bwMode="auto">
            <a:xfrm>
              <a:off x="6706729" y="3520546"/>
              <a:ext cx="379131" cy="559893"/>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106" name="任意多边形 51"/>
            <p:cNvSpPr/>
            <p:nvPr>
              <p:custDataLst>
                <p:tags r:id="rId5"/>
              </p:custDataLst>
            </p:nvPr>
          </p:nvSpPr>
          <p:spPr bwMode="auto">
            <a:xfrm>
              <a:off x="7004033" y="4736718"/>
              <a:ext cx="235935" cy="858974"/>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107" name="任意多边形 52"/>
            <p:cNvSpPr/>
            <p:nvPr>
              <p:custDataLst>
                <p:tags r:id="rId6"/>
              </p:custDataLst>
            </p:nvPr>
          </p:nvSpPr>
          <p:spPr bwMode="auto">
            <a:xfrm>
              <a:off x="6744916" y="3220048"/>
              <a:ext cx="455504" cy="47201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grpSp>
      <p:grpSp>
        <p:nvGrpSpPr>
          <p:cNvPr id="91" name="组合 90"/>
          <p:cNvGrpSpPr/>
          <p:nvPr>
            <p:custDataLst>
              <p:tags r:id="rId7"/>
            </p:custDataLst>
          </p:nvPr>
        </p:nvGrpSpPr>
        <p:grpSpPr>
          <a:xfrm>
            <a:off x="3228088" y="2614661"/>
            <a:ext cx="805995" cy="1873160"/>
            <a:chOff x="4374665" y="3100981"/>
            <a:chExt cx="1074660" cy="2497547"/>
          </a:xfrm>
          <a:solidFill>
            <a:sysClr val="window" lastClr="FFFFFF">
              <a:lumMod val="95000"/>
            </a:sysClr>
          </a:solidFill>
        </p:grpSpPr>
        <p:sp>
          <p:nvSpPr>
            <p:cNvPr id="92" name="任意多边形 43"/>
            <p:cNvSpPr/>
            <p:nvPr>
              <p:custDataLst>
                <p:tags r:id="rId8"/>
              </p:custDataLst>
            </p:nvPr>
          </p:nvSpPr>
          <p:spPr bwMode="auto">
            <a:xfrm>
              <a:off x="4374665" y="3653787"/>
              <a:ext cx="545512" cy="905751"/>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93" name="任意多边形 44"/>
            <p:cNvSpPr/>
            <p:nvPr>
              <p:custDataLst>
                <p:tags r:id="rId9"/>
              </p:custDataLst>
            </p:nvPr>
          </p:nvSpPr>
          <p:spPr bwMode="auto">
            <a:xfrm>
              <a:off x="4569686" y="3536139"/>
              <a:ext cx="537329" cy="2062389"/>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94" name="任意多边形 45"/>
            <p:cNvSpPr/>
            <p:nvPr>
              <p:custDataLst>
                <p:tags r:id="rId10"/>
              </p:custDataLst>
            </p:nvPr>
          </p:nvSpPr>
          <p:spPr bwMode="auto">
            <a:xfrm>
              <a:off x="4914722" y="3100981"/>
              <a:ext cx="445956" cy="473429"/>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95" name="任意多边形 46"/>
            <p:cNvSpPr/>
            <p:nvPr>
              <p:custDataLst>
                <p:tags r:id="rId11"/>
              </p:custDataLst>
            </p:nvPr>
          </p:nvSpPr>
          <p:spPr bwMode="auto">
            <a:xfrm>
              <a:off x="5139746" y="3496450"/>
              <a:ext cx="309579" cy="591076"/>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sp>
          <p:nvSpPr>
            <p:cNvPr id="96" name="任意多边形 47"/>
            <p:cNvSpPr/>
            <p:nvPr>
              <p:custDataLst>
                <p:tags r:id="rId12"/>
              </p:custDataLst>
            </p:nvPr>
          </p:nvSpPr>
          <p:spPr bwMode="auto">
            <a:xfrm>
              <a:off x="4989729" y="4722544"/>
              <a:ext cx="240025" cy="85188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grpSp>
      <p:grpSp>
        <p:nvGrpSpPr>
          <p:cNvPr id="82" name="组合 81"/>
          <p:cNvGrpSpPr/>
          <p:nvPr>
            <p:custDataLst>
              <p:tags r:id="rId13"/>
            </p:custDataLst>
          </p:nvPr>
        </p:nvGrpSpPr>
        <p:grpSpPr>
          <a:xfrm>
            <a:off x="5091310" y="3455988"/>
            <a:ext cx="484598" cy="1029707"/>
            <a:chOff x="6788413" y="4210050"/>
            <a:chExt cx="646130" cy="1372942"/>
          </a:xfrm>
          <a:solidFill>
            <a:srgbClr val="9BBB59"/>
          </a:solidFill>
        </p:grpSpPr>
        <p:sp>
          <p:nvSpPr>
            <p:cNvPr id="108" name="任意多边形: 形状 107"/>
            <p:cNvSpPr/>
            <p:nvPr>
              <p:custDataLst>
                <p:tags r:id="rId14"/>
              </p:custDataLst>
            </p:nvPr>
          </p:nvSpPr>
          <p:spPr bwMode="auto">
            <a:xfrm>
              <a:off x="6911154" y="4210050"/>
              <a:ext cx="523389" cy="1368150"/>
            </a:xfrm>
            <a:custGeom>
              <a:avLst/>
              <a:gdLst>
                <a:gd name="connsiteX0" fmla="*/ 0 w 523389"/>
                <a:gd name="connsiteY0" fmla="*/ 0 h 1368150"/>
                <a:gd name="connsiteX1" fmla="*/ 490460 w 523389"/>
                <a:gd name="connsiteY1" fmla="*/ 0 h 1368150"/>
                <a:gd name="connsiteX2" fmla="*/ 490460 w 523389"/>
                <a:gd name="connsiteY2" fmla="*/ 57218 h 1368150"/>
                <a:gd name="connsiteX3" fmla="*/ 490460 w 523389"/>
                <a:gd name="connsiteY3" fmla="*/ 314911 h 1368150"/>
                <a:gd name="connsiteX4" fmla="*/ 382081 w 523389"/>
                <a:gd name="connsiteY4" fmla="*/ 496249 h 1368150"/>
                <a:gd name="connsiteX5" fmla="*/ 336158 w 523389"/>
                <a:gd name="connsiteY5" fmla="*/ 857015 h 1368150"/>
                <a:gd name="connsiteX6" fmla="*/ 506993 w 523389"/>
                <a:gd name="connsiteY6" fmla="*/ 1191057 h 1368150"/>
                <a:gd name="connsiteX7" fmla="*/ 464743 w 523389"/>
                <a:gd name="connsiteY7" fmla="*/ 1341854 h 1368150"/>
                <a:gd name="connsiteX8" fmla="*/ 442700 w 523389"/>
                <a:gd name="connsiteY8" fmla="*/ 1359033 h 1368150"/>
                <a:gd name="connsiteX9" fmla="*/ 297583 w 523389"/>
                <a:gd name="connsiteY9" fmla="*/ 1313222 h 1368150"/>
                <a:gd name="connsiteX10" fmla="*/ 104705 w 523389"/>
                <a:gd name="connsiteY10" fmla="*/ 929550 h 1368150"/>
                <a:gd name="connsiteX11" fmla="*/ 91847 w 523389"/>
                <a:gd name="connsiteY11" fmla="*/ 878012 h 1368150"/>
                <a:gd name="connsiteX12" fmla="*/ 91847 w 523389"/>
                <a:gd name="connsiteY12" fmla="*/ 864650 h 1368150"/>
                <a:gd name="connsiteX13" fmla="*/ 135933 w 523389"/>
                <a:gd name="connsiteY13" fmla="*/ 513428 h 1368150"/>
                <a:gd name="connsiteX14" fmla="*/ 0 w 523389"/>
                <a:gd name="connsiteY14" fmla="*/ 314911 h 1368150"/>
                <a:gd name="connsiteX15" fmla="*/ 0 w 523389"/>
                <a:gd name="connsiteY15" fmla="*/ 81380 h 136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389" h="1368150">
                  <a:moveTo>
                    <a:pt x="0" y="0"/>
                  </a:moveTo>
                  <a:lnTo>
                    <a:pt x="490460" y="0"/>
                  </a:lnTo>
                  <a:lnTo>
                    <a:pt x="490460" y="57218"/>
                  </a:lnTo>
                  <a:cubicBezTo>
                    <a:pt x="490460" y="131933"/>
                    <a:pt x="490460" y="217323"/>
                    <a:pt x="490460" y="314911"/>
                  </a:cubicBezTo>
                  <a:cubicBezTo>
                    <a:pt x="490460" y="391264"/>
                    <a:pt x="450048" y="461890"/>
                    <a:pt x="382081" y="496249"/>
                  </a:cubicBezTo>
                  <a:cubicBezTo>
                    <a:pt x="382081" y="496249"/>
                    <a:pt x="382081" y="496249"/>
                    <a:pt x="336158" y="857015"/>
                  </a:cubicBezTo>
                  <a:cubicBezTo>
                    <a:pt x="336158" y="857015"/>
                    <a:pt x="336158" y="857015"/>
                    <a:pt x="506993" y="1191057"/>
                  </a:cubicBezTo>
                  <a:cubicBezTo>
                    <a:pt x="540057" y="1250231"/>
                    <a:pt x="521688" y="1313222"/>
                    <a:pt x="464743" y="1341854"/>
                  </a:cubicBezTo>
                  <a:cubicBezTo>
                    <a:pt x="464743" y="1341854"/>
                    <a:pt x="464743" y="1341854"/>
                    <a:pt x="442700" y="1359033"/>
                  </a:cubicBezTo>
                  <a:cubicBezTo>
                    <a:pt x="389429" y="1380030"/>
                    <a:pt x="323300" y="1364760"/>
                    <a:pt x="297583" y="1313222"/>
                  </a:cubicBezTo>
                  <a:cubicBezTo>
                    <a:pt x="297583" y="1313222"/>
                    <a:pt x="297583" y="1313222"/>
                    <a:pt x="104705" y="929550"/>
                  </a:cubicBezTo>
                  <a:cubicBezTo>
                    <a:pt x="101031" y="912370"/>
                    <a:pt x="91847" y="893282"/>
                    <a:pt x="91847" y="878012"/>
                  </a:cubicBezTo>
                  <a:cubicBezTo>
                    <a:pt x="91847" y="872285"/>
                    <a:pt x="91847" y="864650"/>
                    <a:pt x="91847" y="864650"/>
                  </a:cubicBezTo>
                  <a:cubicBezTo>
                    <a:pt x="91847" y="864650"/>
                    <a:pt x="91847" y="864650"/>
                    <a:pt x="135933" y="513428"/>
                  </a:cubicBezTo>
                  <a:cubicBezTo>
                    <a:pt x="51434" y="484796"/>
                    <a:pt x="0" y="408443"/>
                    <a:pt x="0" y="314911"/>
                  </a:cubicBezTo>
                  <a:cubicBezTo>
                    <a:pt x="0" y="314911"/>
                    <a:pt x="0" y="314911"/>
                    <a:pt x="0" y="81380"/>
                  </a:cubicBezTo>
                  <a:close/>
                </a:path>
              </a:pathLst>
            </a:custGeom>
            <a:grpFill/>
            <a:ln w="9525">
              <a:noFill/>
              <a:round/>
            </a:ln>
          </p:spPr>
          <p:txBody>
            <a:bodyPr wrap="square" anchor="ctr">
              <a:noAutofit/>
            </a:bodyPr>
            <a:p>
              <a:pPr algn="ctr">
                <a:lnSpc>
                  <a:spcPct val="130000"/>
                </a:lnSpc>
              </a:pPr>
              <a:endParaRPr sz="1350">
                <a:latin typeface="+mn-ea"/>
                <a:cs typeface="微软雅黑" panose="020B0503020204020204" charset="-122"/>
                <a:sym typeface="Arial" panose="020B0604020202020204" pitchFamily="34" charset="0"/>
              </a:endParaRPr>
            </a:p>
          </p:txBody>
        </p:sp>
        <p:sp>
          <p:nvSpPr>
            <p:cNvPr id="9" name="任意多边形 51"/>
            <p:cNvSpPr/>
            <p:nvPr>
              <p:custDataLst>
                <p:tags r:id="rId15"/>
              </p:custDataLst>
            </p:nvPr>
          </p:nvSpPr>
          <p:spPr bwMode="auto">
            <a:xfrm>
              <a:off x="6788413" y="4724018"/>
              <a:ext cx="235935" cy="858974"/>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grpSp>
      <p:grpSp>
        <p:nvGrpSpPr>
          <p:cNvPr id="109" name="组合 108"/>
          <p:cNvGrpSpPr/>
          <p:nvPr>
            <p:custDataLst>
              <p:tags r:id="rId16"/>
            </p:custDataLst>
          </p:nvPr>
        </p:nvGrpSpPr>
        <p:grpSpPr>
          <a:xfrm>
            <a:off x="3232500" y="3109516"/>
            <a:ext cx="795860" cy="1366752"/>
            <a:chOff x="4310000" y="3748088"/>
            <a:chExt cx="1061147" cy="1822336"/>
          </a:xfrm>
        </p:grpSpPr>
        <p:sp>
          <p:nvSpPr>
            <p:cNvPr id="101" name="任意多边形: 形状 100"/>
            <p:cNvSpPr/>
            <p:nvPr>
              <p:custDataLst>
                <p:tags r:id="rId17"/>
              </p:custDataLst>
            </p:nvPr>
          </p:nvSpPr>
          <p:spPr bwMode="auto">
            <a:xfrm>
              <a:off x="4310000" y="3748088"/>
              <a:ext cx="528632" cy="784168"/>
            </a:xfrm>
            <a:custGeom>
              <a:avLst/>
              <a:gdLst>
                <a:gd name="connsiteX0" fmla="*/ 298488 w 528632"/>
                <a:gd name="connsiteY0" fmla="*/ 0 h 784168"/>
                <a:gd name="connsiteX1" fmla="*/ 528104 w 528632"/>
                <a:gd name="connsiteY1" fmla="*/ 0 h 784168"/>
                <a:gd name="connsiteX2" fmla="*/ 528632 w 528632"/>
                <a:gd name="connsiteY2" fmla="*/ 2635 h 784168"/>
                <a:gd name="connsiteX3" fmla="*/ 498326 w 528632"/>
                <a:gd name="connsiteY3" fmla="*/ 72621 h 784168"/>
                <a:gd name="connsiteX4" fmla="*/ 211794 w 528632"/>
                <a:gd name="connsiteY4" fmla="*/ 361162 h 784168"/>
                <a:gd name="connsiteX5" fmla="*/ 384448 w 528632"/>
                <a:gd name="connsiteY5" fmla="*/ 628683 h 784168"/>
                <a:gd name="connsiteX6" fmla="*/ 353223 w 528632"/>
                <a:gd name="connsiteY6" fmla="*/ 766265 h 784168"/>
                <a:gd name="connsiteX7" fmla="*/ 220978 w 528632"/>
                <a:gd name="connsiteY7" fmla="*/ 739513 h 784168"/>
                <a:gd name="connsiteX8" fmla="*/ 24447 w 528632"/>
                <a:gd name="connsiteY8" fmla="*/ 418488 h 784168"/>
                <a:gd name="connsiteX9" fmla="*/ 6079 w 528632"/>
                <a:gd name="connsiteY9" fmla="*/ 382181 h 784168"/>
                <a:gd name="connsiteX10" fmla="*/ 29957 w 528632"/>
                <a:gd name="connsiteY10" fmla="*/ 273262 h 784168"/>
                <a:gd name="connsiteX11" fmla="*/ 255134 w 528632"/>
                <a:gd name="connsiteY11" fmla="*/ 44118 h 78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632" h="784168">
                  <a:moveTo>
                    <a:pt x="298488" y="0"/>
                  </a:moveTo>
                  <a:lnTo>
                    <a:pt x="528104" y="0"/>
                  </a:lnTo>
                  <a:lnTo>
                    <a:pt x="528632" y="2635"/>
                  </a:lnTo>
                  <a:cubicBezTo>
                    <a:pt x="528632" y="28193"/>
                    <a:pt x="518530" y="53512"/>
                    <a:pt x="498326" y="72621"/>
                  </a:cubicBezTo>
                  <a:cubicBezTo>
                    <a:pt x="498326" y="72621"/>
                    <a:pt x="498326" y="72621"/>
                    <a:pt x="211794" y="361162"/>
                  </a:cubicBezTo>
                  <a:cubicBezTo>
                    <a:pt x="211794" y="361162"/>
                    <a:pt x="211794" y="361162"/>
                    <a:pt x="384448" y="628683"/>
                  </a:cubicBezTo>
                  <a:cubicBezTo>
                    <a:pt x="408326" y="676455"/>
                    <a:pt x="399142" y="731870"/>
                    <a:pt x="353223" y="766265"/>
                  </a:cubicBezTo>
                  <a:cubicBezTo>
                    <a:pt x="312815" y="798750"/>
                    <a:pt x="254039" y="785374"/>
                    <a:pt x="220978" y="739513"/>
                  </a:cubicBezTo>
                  <a:cubicBezTo>
                    <a:pt x="220978" y="739513"/>
                    <a:pt x="220978" y="739513"/>
                    <a:pt x="24447" y="418488"/>
                  </a:cubicBezTo>
                  <a:cubicBezTo>
                    <a:pt x="13426" y="408933"/>
                    <a:pt x="6079" y="395557"/>
                    <a:pt x="6079" y="382181"/>
                  </a:cubicBezTo>
                  <a:cubicBezTo>
                    <a:pt x="-6778" y="342053"/>
                    <a:pt x="569" y="303836"/>
                    <a:pt x="29957" y="273262"/>
                  </a:cubicBezTo>
                  <a:cubicBezTo>
                    <a:pt x="29957" y="273262"/>
                    <a:pt x="29957" y="273262"/>
                    <a:pt x="255134" y="44118"/>
                  </a:cubicBezTo>
                  <a:close/>
                </a:path>
              </a:pathLst>
            </a:custGeom>
            <a:solidFill>
              <a:srgbClr val="3498DB"/>
            </a:solidFill>
            <a:ln w="9525">
              <a:noFill/>
              <a:round/>
            </a:ln>
          </p:spPr>
          <p:txBody>
            <a:bodyPr wrap="square" anchor="ctr">
              <a:noAutofit/>
            </a:bodyPr>
            <a:p>
              <a:pPr algn="ctr">
                <a:lnSpc>
                  <a:spcPct val="130000"/>
                </a:lnSpc>
              </a:pPr>
              <a:endParaRPr sz="1350">
                <a:latin typeface="+mn-ea"/>
                <a:cs typeface="微软雅黑" panose="020B0503020204020204" charset="-122"/>
                <a:sym typeface="Arial" panose="020B0604020202020204" pitchFamily="34" charset="0"/>
              </a:endParaRPr>
            </a:p>
          </p:txBody>
        </p:sp>
        <p:sp>
          <p:nvSpPr>
            <p:cNvPr id="99" name="任意多边形: 形状 98"/>
            <p:cNvSpPr/>
            <p:nvPr>
              <p:custDataLst>
                <p:tags r:id="rId18"/>
              </p:custDataLst>
            </p:nvPr>
          </p:nvSpPr>
          <p:spPr bwMode="auto">
            <a:xfrm>
              <a:off x="4511667" y="3748088"/>
              <a:ext cx="523905" cy="1822336"/>
            </a:xfrm>
            <a:custGeom>
              <a:avLst/>
              <a:gdLst>
                <a:gd name="connsiteX0" fmla="*/ 359089 w 523905"/>
                <a:gd name="connsiteY0" fmla="*/ 0 h 1822336"/>
                <a:gd name="connsiteX1" fmla="*/ 523905 w 523905"/>
                <a:gd name="connsiteY1" fmla="*/ 0 h 1822336"/>
                <a:gd name="connsiteX2" fmla="*/ 523905 w 523905"/>
                <a:gd name="connsiteY2" fmla="*/ 26364 h 1822336"/>
                <a:gd name="connsiteX3" fmla="*/ 523905 w 523905"/>
                <a:gd name="connsiteY3" fmla="*/ 765527 h 1822336"/>
                <a:gd name="connsiteX4" fmla="*/ 382696 w 523905"/>
                <a:gd name="connsiteY4" fmla="*/ 962036 h 1822336"/>
                <a:gd name="connsiteX5" fmla="*/ 430377 w 523905"/>
                <a:gd name="connsiteY5" fmla="*/ 1318804 h 1822336"/>
                <a:gd name="connsiteX6" fmla="*/ 430377 w 523905"/>
                <a:gd name="connsiteY6" fmla="*/ 1326436 h 1822336"/>
                <a:gd name="connsiteX7" fmla="*/ 412038 w 523905"/>
                <a:gd name="connsiteY7" fmla="*/ 1385579 h 1822336"/>
                <a:gd name="connsiteX8" fmla="*/ 224982 w 523905"/>
                <a:gd name="connsiteY8" fmla="*/ 1769057 h 1822336"/>
                <a:gd name="connsiteX9" fmla="*/ 83772 w 523905"/>
                <a:gd name="connsiteY9" fmla="*/ 1807215 h 1822336"/>
                <a:gd name="connsiteX10" fmla="*/ 52596 w 523905"/>
                <a:gd name="connsiteY10" fmla="*/ 1797675 h 1822336"/>
                <a:gd name="connsiteX11" fmla="*/ 10417 w 523905"/>
                <a:gd name="connsiteY11" fmla="*/ 1646955 h 1822336"/>
                <a:gd name="connsiteX12" fmla="*/ 186470 w 523905"/>
                <a:gd name="connsiteY12" fmla="*/ 1309265 h 1822336"/>
                <a:gd name="connsiteX13" fmla="*/ 140623 w 523905"/>
                <a:gd name="connsiteY13" fmla="*/ 952496 h 1822336"/>
                <a:gd name="connsiteX14" fmla="*/ 34257 w 523905"/>
                <a:gd name="connsiteY14" fmla="*/ 797960 h 1822336"/>
                <a:gd name="connsiteX15" fmla="*/ 103945 w 523905"/>
                <a:gd name="connsiteY15" fmla="*/ 818947 h 1822336"/>
                <a:gd name="connsiteX16" fmla="*/ 177301 w 523905"/>
                <a:gd name="connsiteY16" fmla="*/ 797960 h 1822336"/>
                <a:gd name="connsiteX17" fmla="*/ 224982 w 523905"/>
                <a:gd name="connsiteY17" fmla="*/ 708291 h 1822336"/>
                <a:gd name="connsiteX18" fmla="*/ 206643 w 523905"/>
                <a:gd name="connsiteY18" fmla="*/ 605267 h 1822336"/>
                <a:gd name="connsiteX19" fmla="*/ 52596 w 523905"/>
                <a:gd name="connsiteY19" fmla="*/ 368693 h 1822336"/>
                <a:gd name="connsiteX20" fmla="*/ 318510 w 523905"/>
                <a:gd name="connsiteY20" fmla="*/ 101594 h 1822336"/>
                <a:gd name="connsiteX21" fmla="*/ 359772 w 523905"/>
                <a:gd name="connsiteY21" fmla="*/ 4532 h 1822336"/>
                <a:gd name="connsiteX22" fmla="*/ 34257 w 523905"/>
                <a:gd name="connsiteY22" fmla="*/ 0 h 1822336"/>
                <a:gd name="connsiteX23" fmla="*/ 47787 w 523905"/>
                <a:gd name="connsiteY23" fmla="*/ 0 h 1822336"/>
                <a:gd name="connsiteX24" fmla="*/ 34257 w 523905"/>
                <a:gd name="connsiteY24" fmla="*/ 13833 h 1822336"/>
                <a:gd name="connsiteX25" fmla="*/ 34257 w 523905"/>
                <a:gd name="connsiteY25" fmla="*/ 10255 h 18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905" h="1822336">
                  <a:moveTo>
                    <a:pt x="359089" y="0"/>
                  </a:moveTo>
                  <a:lnTo>
                    <a:pt x="523905" y="0"/>
                  </a:lnTo>
                  <a:lnTo>
                    <a:pt x="523905" y="26364"/>
                  </a:lnTo>
                  <a:cubicBezTo>
                    <a:pt x="523905" y="94946"/>
                    <a:pt x="523905" y="277832"/>
                    <a:pt x="523905" y="765527"/>
                  </a:cubicBezTo>
                  <a:cubicBezTo>
                    <a:pt x="523905" y="859012"/>
                    <a:pt x="465221" y="941049"/>
                    <a:pt x="382696" y="962036"/>
                  </a:cubicBezTo>
                  <a:cubicBezTo>
                    <a:pt x="382696" y="962036"/>
                    <a:pt x="382696" y="962036"/>
                    <a:pt x="430377" y="1318804"/>
                  </a:cubicBezTo>
                  <a:cubicBezTo>
                    <a:pt x="430377" y="1322620"/>
                    <a:pt x="430377" y="1326436"/>
                    <a:pt x="430377" y="1326436"/>
                  </a:cubicBezTo>
                  <a:cubicBezTo>
                    <a:pt x="430377" y="1353146"/>
                    <a:pt x="424875" y="1368408"/>
                    <a:pt x="412038" y="1385579"/>
                  </a:cubicBezTo>
                  <a:cubicBezTo>
                    <a:pt x="412038" y="1385579"/>
                    <a:pt x="412038" y="1385579"/>
                    <a:pt x="224982" y="1769057"/>
                  </a:cubicBezTo>
                  <a:cubicBezTo>
                    <a:pt x="197473" y="1820570"/>
                    <a:pt x="133287" y="1837740"/>
                    <a:pt x="83772" y="1807215"/>
                  </a:cubicBezTo>
                  <a:cubicBezTo>
                    <a:pt x="83772" y="1807215"/>
                    <a:pt x="83772" y="1807215"/>
                    <a:pt x="52596" y="1797675"/>
                  </a:cubicBezTo>
                  <a:cubicBezTo>
                    <a:pt x="4915" y="1769057"/>
                    <a:pt x="-13424" y="1700375"/>
                    <a:pt x="10417" y="1646955"/>
                  </a:cubicBezTo>
                  <a:cubicBezTo>
                    <a:pt x="10417" y="1646955"/>
                    <a:pt x="10417" y="1646955"/>
                    <a:pt x="186470" y="1309265"/>
                  </a:cubicBezTo>
                  <a:cubicBezTo>
                    <a:pt x="186470" y="1309265"/>
                    <a:pt x="186470" y="1309265"/>
                    <a:pt x="140623" y="952496"/>
                  </a:cubicBezTo>
                  <a:cubicBezTo>
                    <a:pt x="83772" y="923879"/>
                    <a:pt x="41593" y="864735"/>
                    <a:pt x="34257" y="797960"/>
                  </a:cubicBezTo>
                  <a:cubicBezTo>
                    <a:pt x="52596" y="815131"/>
                    <a:pt x="74603" y="818947"/>
                    <a:pt x="103945" y="818947"/>
                  </a:cubicBezTo>
                  <a:cubicBezTo>
                    <a:pt x="125952" y="818947"/>
                    <a:pt x="151626" y="807500"/>
                    <a:pt x="177301" y="797960"/>
                  </a:cubicBezTo>
                  <a:cubicBezTo>
                    <a:pt x="202975" y="771250"/>
                    <a:pt x="219480" y="744540"/>
                    <a:pt x="224982" y="708291"/>
                  </a:cubicBezTo>
                  <a:cubicBezTo>
                    <a:pt x="235985" y="675858"/>
                    <a:pt x="224982" y="637701"/>
                    <a:pt x="206643" y="605267"/>
                  </a:cubicBezTo>
                  <a:cubicBezTo>
                    <a:pt x="206643" y="605267"/>
                    <a:pt x="206643" y="605267"/>
                    <a:pt x="52596" y="368693"/>
                  </a:cubicBezTo>
                  <a:cubicBezTo>
                    <a:pt x="52596" y="368693"/>
                    <a:pt x="52596" y="368693"/>
                    <a:pt x="318510" y="101594"/>
                  </a:cubicBezTo>
                  <a:cubicBezTo>
                    <a:pt x="344184" y="74884"/>
                    <a:pt x="358397" y="39589"/>
                    <a:pt x="359772" y="4532"/>
                  </a:cubicBezTo>
                  <a:close/>
                  <a:moveTo>
                    <a:pt x="34257" y="0"/>
                  </a:moveTo>
                  <a:lnTo>
                    <a:pt x="47787" y="0"/>
                  </a:lnTo>
                  <a:lnTo>
                    <a:pt x="34257" y="13833"/>
                  </a:lnTo>
                  <a:cubicBezTo>
                    <a:pt x="34257" y="13833"/>
                    <a:pt x="34257" y="13833"/>
                    <a:pt x="34257" y="10255"/>
                  </a:cubicBezTo>
                  <a:close/>
                </a:path>
              </a:pathLst>
            </a:custGeom>
            <a:solidFill>
              <a:srgbClr val="3498DB"/>
            </a:solidFill>
            <a:ln w="9525">
              <a:noFill/>
              <a:round/>
            </a:ln>
          </p:spPr>
          <p:txBody>
            <a:bodyPr wrap="square" anchor="ctr">
              <a:noAutofit/>
            </a:bodyPr>
            <a:p>
              <a:pPr algn="ctr">
                <a:lnSpc>
                  <a:spcPct val="130000"/>
                </a:lnSpc>
              </a:pPr>
              <a:endParaRPr sz="1350">
                <a:latin typeface="+mn-ea"/>
                <a:cs typeface="微软雅黑" panose="020B0503020204020204" charset="-122"/>
                <a:sym typeface="Arial" panose="020B0604020202020204" pitchFamily="34" charset="0"/>
              </a:endParaRPr>
            </a:p>
          </p:txBody>
        </p:sp>
        <p:sp>
          <p:nvSpPr>
            <p:cNvPr id="97" name="任意多边形: 形状 96"/>
            <p:cNvSpPr/>
            <p:nvPr>
              <p:custDataLst>
                <p:tags r:id="rId19"/>
              </p:custDataLst>
            </p:nvPr>
          </p:nvSpPr>
          <p:spPr bwMode="auto">
            <a:xfrm>
              <a:off x="5068303" y="3771901"/>
              <a:ext cx="302844" cy="299589"/>
            </a:xfrm>
            <a:custGeom>
              <a:avLst/>
              <a:gdLst>
                <a:gd name="connsiteX0" fmla="*/ 0 w 302844"/>
                <a:gd name="connsiteY0" fmla="*/ 0 h 299589"/>
                <a:gd name="connsiteX1" fmla="*/ 58078 w 302844"/>
                <a:gd name="connsiteY1" fmla="*/ 0 h 299589"/>
                <a:gd name="connsiteX2" fmla="*/ 79238 w 302844"/>
                <a:gd name="connsiteY2" fmla="*/ 11202 h 299589"/>
                <a:gd name="connsiteX3" fmla="*/ 77780 w 302844"/>
                <a:gd name="connsiteY3" fmla="*/ 2253 h 299589"/>
                <a:gd name="connsiteX4" fmla="*/ 77413 w 302844"/>
                <a:gd name="connsiteY4" fmla="*/ 0 h 299589"/>
                <a:gd name="connsiteX5" fmla="*/ 270358 w 302844"/>
                <a:gd name="connsiteY5" fmla="*/ 0 h 299589"/>
                <a:gd name="connsiteX6" fmla="*/ 271318 w 302844"/>
                <a:gd name="connsiteY6" fmla="*/ 5729 h 299589"/>
                <a:gd name="connsiteX7" fmla="*/ 300366 w 302844"/>
                <a:gd name="connsiteY7" fmla="*/ 178991 h 299589"/>
                <a:gd name="connsiteX8" fmla="*/ 252455 w 302844"/>
                <a:gd name="connsiteY8" fmla="*/ 289579 h 299589"/>
                <a:gd name="connsiteX9" fmla="*/ 156632 w 302844"/>
                <a:gd name="connsiteY9" fmla="*/ 289579 h 299589"/>
                <a:gd name="connsiteX10" fmla="*/ 0 w 302844"/>
                <a:gd name="connsiteY10" fmla="*/ 192338 h 299589"/>
                <a:gd name="connsiteX11" fmla="*/ 0 w 302844"/>
                <a:gd name="connsiteY11" fmla="*/ 42889 h 29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844" h="299589">
                  <a:moveTo>
                    <a:pt x="0" y="0"/>
                  </a:moveTo>
                  <a:lnTo>
                    <a:pt x="58078" y="0"/>
                  </a:lnTo>
                  <a:lnTo>
                    <a:pt x="79238" y="11202"/>
                  </a:lnTo>
                  <a:cubicBezTo>
                    <a:pt x="79238" y="11202"/>
                    <a:pt x="79238" y="11202"/>
                    <a:pt x="77780" y="2253"/>
                  </a:cubicBezTo>
                  <a:lnTo>
                    <a:pt x="77413" y="0"/>
                  </a:lnTo>
                  <a:lnTo>
                    <a:pt x="270358" y="0"/>
                  </a:lnTo>
                  <a:lnTo>
                    <a:pt x="271318" y="5729"/>
                  </a:lnTo>
                  <a:cubicBezTo>
                    <a:pt x="279074" y="51987"/>
                    <a:pt x="288618" y="108920"/>
                    <a:pt x="300366" y="178991"/>
                  </a:cubicBezTo>
                  <a:cubicBezTo>
                    <a:pt x="309579" y="220938"/>
                    <a:pt x="292995" y="268606"/>
                    <a:pt x="252455" y="289579"/>
                  </a:cubicBezTo>
                  <a:cubicBezTo>
                    <a:pt x="221128" y="302926"/>
                    <a:pt x="191644" y="302926"/>
                    <a:pt x="156632" y="289579"/>
                  </a:cubicBezTo>
                  <a:cubicBezTo>
                    <a:pt x="156632" y="289579"/>
                    <a:pt x="156632" y="289579"/>
                    <a:pt x="0" y="192338"/>
                  </a:cubicBezTo>
                  <a:cubicBezTo>
                    <a:pt x="0" y="192338"/>
                    <a:pt x="0" y="192338"/>
                    <a:pt x="0" y="42889"/>
                  </a:cubicBezTo>
                  <a:close/>
                </a:path>
              </a:pathLst>
            </a:custGeom>
            <a:solidFill>
              <a:srgbClr val="3498DB"/>
            </a:solidFill>
            <a:ln w="9525">
              <a:noFill/>
              <a:round/>
            </a:ln>
          </p:spPr>
          <p:txBody>
            <a:bodyPr wrap="square" anchor="ctr">
              <a:noAutofit/>
            </a:bodyPr>
            <a:p>
              <a:pPr algn="ctr">
                <a:lnSpc>
                  <a:spcPct val="130000"/>
                </a:lnSpc>
              </a:pPr>
              <a:endParaRPr sz="1350">
                <a:latin typeface="+mn-ea"/>
                <a:cs typeface="微软雅黑" panose="020B0503020204020204" charset="-122"/>
                <a:sym typeface="Arial" panose="020B0604020202020204" pitchFamily="34" charset="0"/>
              </a:endParaRPr>
            </a:p>
          </p:txBody>
        </p:sp>
        <p:sp>
          <p:nvSpPr>
            <p:cNvPr id="16" name="任意多边形 47"/>
            <p:cNvSpPr/>
            <p:nvPr>
              <p:custDataLst>
                <p:tags r:id="rId20"/>
              </p:custDataLst>
            </p:nvPr>
          </p:nvSpPr>
          <p:spPr bwMode="auto">
            <a:xfrm>
              <a:off x="4918286" y="4709844"/>
              <a:ext cx="240025" cy="85188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solidFill>
              <a:srgbClr val="3498DB"/>
            </a:solidFill>
            <a:ln w="9525">
              <a:noFill/>
              <a:round/>
            </a:ln>
          </p:spPr>
          <p:txBody>
            <a:bodyPr anchor="ctr"/>
            <a:p>
              <a:pPr algn="ctr">
                <a:lnSpc>
                  <a:spcPct val="130000"/>
                </a:lnSpc>
              </a:pPr>
              <a:endParaRPr sz="1350">
                <a:latin typeface="+mn-ea"/>
                <a:cs typeface="微软雅黑" panose="020B0503020204020204" charset="-122"/>
                <a:sym typeface="Arial" panose="020B0604020202020204" pitchFamily="34" charset="0"/>
              </a:endParaRPr>
            </a:p>
          </p:txBody>
        </p:sp>
      </p:grpSp>
      <p:grpSp>
        <p:nvGrpSpPr>
          <p:cNvPr id="3" name="组合 2"/>
          <p:cNvGrpSpPr/>
          <p:nvPr>
            <p:custDataLst>
              <p:tags r:id="rId21"/>
            </p:custDataLst>
          </p:nvPr>
        </p:nvGrpSpPr>
        <p:grpSpPr>
          <a:xfrm>
            <a:off x="1006210" y="2473137"/>
            <a:ext cx="7169150" cy="1995805"/>
            <a:chOff x="1284463" y="2899583"/>
            <a:chExt cx="9558866" cy="2661072"/>
          </a:xfrm>
        </p:grpSpPr>
        <p:sp>
          <p:nvSpPr>
            <p:cNvPr id="17" name="文本框 16"/>
            <p:cNvSpPr txBox="1"/>
            <p:nvPr>
              <p:custDataLst>
                <p:tags r:id="rId22"/>
              </p:custDataLst>
            </p:nvPr>
          </p:nvSpPr>
          <p:spPr bwMode="auto">
            <a:xfrm>
              <a:off x="1284463" y="2899583"/>
              <a:ext cx="2810087" cy="41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0" anchor="b" anchorCtr="0">
              <a:noAutofit/>
            </a:bodyPr>
            <a:p>
              <a:pPr algn="r">
                <a:lnSpc>
                  <a:spcPct val="120000"/>
                </a:lnSpc>
                <a:spcBef>
                  <a:spcPct val="0"/>
                </a:spcBef>
              </a:pPr>
              <a:r>
                <a:rPr lang="zh-CN" altLang="en-US" sz="1600" b="1" spc="300" dirty="0">
                  <a:solidFill>
                    <a:srgbClr val="3498DB"/>
                  </a:solidFill>
                  <a:latin typeface="+mn-ea"/>
                  <a:cs typeface="微软雅黑" panose="020B0503020204020204" charset="-122"/>
                  <a:sym typeface="Arial" panose="020B0604020202020204" pitchFamily="34" charset="0"/>
                </a:rPr>
                <a:t>施工操作监测控制</a:t>
              </a:r>
              <a:endParaRPr lang="zh-CN" altLang="en-US" sz="1600" b="1" spc="300" dirty="0">
                <a:solidFill>
                  <a:srgbClr val="3498DB"/>
                </a:solidFill>
                <a:latin typeface="+mn-ea"/>
                <a:cs typeface="微软雅黑" panose="020B0503020204020204" charset="-122"/>
                <a:sym typeface="Arial" panose="020B0604020202020204" pitchFamily="34" charset="0"/>
              </a:endParaRPr>
            </a:p>
          </p:txBody>
        </p:sp>
        <p:sp>
          <p:nvSpPr>
            <p:cNvPr id="18" name="文本框 17"/>
            <p:cNvSpPr txBox="1"/>
            <p:nvPr>
              <p:custDataLst>
                <p:tags r:id="rId23"/>
              </p:custDataLst>
            </p:nvPr>
          </p:nvSpPr>
          <p:spPr bwMode="auto">
            <a:xfrm>
              <a:off x="7983467" y="2899583"/>
              <a:ext cx="2555127"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0" anchor="b" anchorCtr="0">
              <a:noAutofit/>
            </a:bodyPr>
            <a:p>
              <a:pPr algn="ctr">
                <a:lnSpc>
                  <a:spcPct val="120000"/>
                </a:lnSpc>
                <a:spcBef>
                  <a:spcPct val="0"/>
                </a:spcBef>
              </a:pPr>
              <a:r>
                <a:rPr lang="zh-CN" altLang="en-US" sz="1600" b="1" spc="300" dirty="0">
                  <a:solidFill>
                    <a:srgbClr val="9BBB59"/>
                  </a:solidFill>
                  <a:latin typeface="+mn-ea"/>
                  <a:cs typeface="微软雅黑" panose="020B0503020204020204" charset="-122"/>
                  <a:sym typeface="Arial" panose="020B0604020202020204" pitchFamily="34" charset="0"/>
                </a:rPr>
                <a:t>实时数据获取</a:t>
              </a:r>
              <a:endParaRPr lang="zh-CN" altLang="en-US" sz="1600" b="1" spc="300" dirty="0">
                <a:solidFill>
                  <a:srgbClr val="9BBB59"/>
                </a:solidFill>
                <a:latin typeface="+mn-ea"/>
                <a:cs typeface="微软雅黑" panose="020B0503020204020204" charset="-122"/>
                <a:sym typeface="Arial" panose="020B0604020202020204" pitchFamily="34" charset="0"/>
              </a:endParaRPr>
            </a:p>
          </p:txBody>
        </p:sp>
        <p:sp>
          <p:nvSpPr>
            <p:cNvPr id="19" name="矩形 18"/>
            <p:cNvSpPr/>
            <p:nvPr>
              <p:custDataLst>
                <p:tags r:id="rId24"/>
              </p:custDataLst>
            </p:nvPr>
          </p:nvSpPr>
          <p:spPr bwMode="auto">
            <a:xfrm>
              <a:off x="1284463" y="3461769"/>
              <a:ext cx="2810086" cy="209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0" rIns="67500" bIns="35100" anchor="t" anchorCtr="0">
              <a:noAutofit/>
            </a:bodyPr>
            <a:p>
              <a:pPr marL="285750" indent="-285750" algn="l"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设备启停控制</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algn="l"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设备安全监控</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algn="l"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施工操作指导</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algn="l"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成孔和密实监控</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p:txBody>
        </p:sp>
        <p:sp>
          <p:nvSpPr>
            <p:cNvPr id="20" name="矩形 19"/>
            <p:cNvSpPr/>
            <p:nvPr>
              <p:custDataLst>
                <p:tags r:id="rId25"/>
              </p:custDataLst>
            </p:nvPr>
          </p:nvSpPr>
          <p:spPr bwMode="auto">
            <a:xfrm>
              <a:off x="7983289" y="3461769"/>
              <a:ext cx="2860040" cy="196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0" rIns="67500" bIns="35100" anchor="t" anchorCtr="0">
              <a:noAutofit/>
            </a:bodyPr>
            <a:p>
              <a:pPr marL="285750" indent="-285750"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施工实时数据采集</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实时动态桩形图</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施工数据汇总</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a:p>
              <a:pPr marL="285750" indent="-285750" fontAlgn="auto">
                <a:lnSpc>
                  <a:spcPct val="150000"/>
                </a:lnSpc>
                <a:spcBef>
                  <a:spcPct val="0"/>
                </a:spcBef>
                <a:buFont typeface="Arial" panose="020B0604020202020204" pitchFamily="34" charset="0"/>
                <a:buChar char="•"/>
              </a:pPr>
              <a:r>
                <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rPr>
                <a:t>报表及图像输出</a:t>
              </a:r>
              <a:endParaRPr lang="zh-CN" altLang="en-US" sz="1400" spc="150" dirty="0">
                <a:solidFill>
                  <a:srgbClr val="000000">
                    <a:lumMod val="75000"/>
                    <a:lumOff val="25000"/>
                  </a:srgbClr>
                </a:solidFill>
                <a:latin typeface="+mn-ea"/>
                <a:cs typeface="微软雅黑" panose="020B0503020204020204" charset="-122"/>
                <a:sym typeface="Arial" panose="020B0604020202020204" pitchFamily="34" charset="0"/>
              </a:endParaRPr>
            </a:p>
          </p:txBody>
        </p:sp>
      </p:grpSp>
      <p:sp>
        <p:nvSpPr>
          <p:cNvPr id="4" name="文本框 3"/>
          <p:cNvSpPr txBox="1"/>
          <p:nvPr/>
        </p:nvSpPr>
        <p:spPr>
          <a:xfrm>
            <a:off x="3340100" y="1626235"/>
            <a:ext cx="2463800" cy="368300"/>
          </a:xfrm>
          <a:prstGeom prst="rect">
            <a:avLst/>
          </a:prstGeom>
          <a:noFill/>
        </p:spPr>
        <p:txBody>
          <a:bodyPr wrap="square" rtlCol="0">
            <a:spAutoFit/>
          </a:bodyPr>
          <a:p>
            <a:pPr algn="ctr"/>
            <a:r>
              <a:rPr lang="zh-CN" altLang="en-US" b="1">
                <a:solidFill>
                  <a:schemeClr val="accent5">
                    <a:lumMod val="50000"/>
                  </a:schemeClr>
                </a:solidFill>
              </a:rPr>
              <a:t>主要功能</a:t>
            </a:r>
            <a:endParaRPr lang="zh-CN" altLang="en-US" b="1">
              <a:solidFill>
                <a:schemeClr val="accent5">
                  <a:lumMod val="50000"/>
                </a:schemeClr>
              </a:solidFill>
            </a:endParaRPr>
          </a:p>
        </p:txBody>
      </p:sp>
      <p:sp>
        <p:nvSpPr>
          <p:cNvPr id="6" name="文本框 5"/>
          <p:cNvSpPr txBox="1"/>
          <p:nvPr/>
        </p:nvSpPr>
        <p:spPr>
          <a:xfrm>
            <a:off x="741680" y="5438140"/>
            <a:ext cx="7391400" cy="829945"/>
          </a:xfrm>
          <a:prstGeom prst="rect">
            <a:avLst/>
          </a:prstGeom>
          <a:noFill/>
        </p:spPr>
        <p:txBody>
          <a:bodyPr wrap="square" rtlCol="0">
            <a:spAutoFit/>
          </a:bodyPr>
          <a:p>
            <a:pPr fontAlgn="auto">
              <a:lnSpc>
                <a:spcPct val="150000"/>
              </a:lnSpc>
            </a:pPr>
            <a:r>
              <a:rPr lang="zh-CN" altLang="en-US" sz="1600"/>
              <a:t>施工中使用</a:t>
            </a:r>
            <a:r>
              <a:rPr lang="zh-CN" altLang="en-US" sz="1600" b="1">
                <a:solidFill>
                  <a:srgbClr val="FF0000"/>
                </a:solidFill>
              </a:rPr>
              <a:t>智能化的碎石桩质量管理监控系统</a:t>
            </a:r>
            <a:r>
              <a:rPr lang="zh-CN" altLang="en-US" sz="1600"/>
              <a:t>取代人工方式，是</a:t>
            </a:r>
            <a:r>
              <a:rPr lang="zh-CN" altLang="en-US" sz="1600" u="sng">
                <a:solidFill>
                  <a:srgbClr val="FF0000"/>
                </a:solidFill>
              </a:rPr>
              <a:t>施工质量、安全和获取准确连续的施工实时数据</a:t>
            </a:r>
            <a:r>
              <a:rPr lang="zh-CN" altLang="en-US" sz="1600"/>
              <a:t>的保障和发展趋势</a:t>
            </a:r>
            <a:endParaRPr lang="zh-CN" altLang="en-US"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7695565" cy="398780"/>
          </a:xfrm>
          <a:prstGeom prst="rect">
            <a:avLst/>
          </a:prstGeom>
          <a:noFill/>
        </p:spPr>
        <p:txBody>
          <a:bodyPr wrap="square" rtlCol="0">
            <a:spAutoFit/>
          </a:bodyPr>
          <a:p>
            <a:pPr algn="ctr"/>
            <a:r>
              <a:rPr lang="zh-CN" altLang="en-US" sz="2000" b="1">
                <a:solidFill>
                  <a:schemeClr val="accent5">
                    <a:lumMod val="50000"/>
                  </a:schemeClr>
                </a:solidFill>
              </a:rPr>
              <a:t>碎石桩施工质量监控管理系统工作原理</a:t>
            </a:r>
            <a:endParaRPr lang="zh-CN" altLang="en-US" sz="2000" b="1">
              <a:solidFill>
                <a:schemeClr val="accent5">
                  <a:lumMod val="50000"/>
                </a:schemeClr>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35842" name="图片 10"/>
          <p:cNvPicPr>
            <a:picLocks noChangeAspect="1"/>
          </p:cNvPicPr>
          <p:nvPr/>
        </p:nvPicPr>
        <p:blipFill>
          <a:blip r:embed="rId1"/>
          <a:stretch>
            <a:fillRect/>
          </a:stretch>
        </p:blipFill>
        <p:spPr>
          <a:xfrm>
            <a:off x="1094740" y="1455420"/>
            <a:ext cx="7340600" cy="4622800"/>
          </a:xfrm>
          <a:prstGeom prst="rect">
            <a:avLst/>
          </a:prstGeom>
          <a:noFill/>
          <a:ln w="9525">
            <a:solidFill>
              <a:schemeClr val="accent4">
                <a:lumMod val="50000"/>
              </a:schemeClr>
            </a:solidFill>
          </a:ln>
          <a:effectLst>
            <a:outerShdw blurRad="50800" dist="38100" dir="2700000" sx="102000" sy="102000" algn="tl"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矩形 60"/>
          <p:cNvSpPr/>
          <p:nvPr/>
        </p:nvSpPr>
        <p:spPr>
          <a:xfrm>
            <a:off x="304165" y="1882775"/>
            <a:ext cx="5758180" cy="360616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739775" y="869315"/>
            <a:ext cx="7921625" cy="398780"/>
          </a:xfrm>
          <a:prstGeom prst="rect">
            <a:avLst/>
          </a:prstGeom>
          <a:noFill/>
        </p:spPr>
        <p:txBody>
          <a:bodyPr wrap="square" rtlCol="0">
            <a:spAutoFit/>
          </a:bodyPr>
          <a:p>
            <a:pPr algn="ctr"/>
            <a:r>
              <a:rPr lang="zh-CN" altLang="en-US" sz="2000" b="1">
                <a:solidFill>
                  <a:schemeClr val="accent5">
                    <a:lumMod val="50000"/>
                  </a:schemeClr>
                </a:solidFill>
              </a:rPr>
              <a:t>碎石桩施工质量监测管理系统的硬件组成</a:t>
            </a:r>
            <a:endParaRPr lang="zh-CN" altLang="en-US" sz="2000" b="1">
              <a:solidFill>
                <a:schemeClr val="accent5">
                  <a:lumMod val="50000"/>
                </a:schemeClr>
              </a:solidFill>
              <a:sym typeface="+mn-ea"/>
            </a:endParaRPr>
          </a:p>
        </p:txBody>
      </p:sp>
      <p:sp>
        <p:nvSpPr>
          <p:cNvPr id="36" name="矩形 35"/>
          <p:cNvSpPr/>
          <p:nvPr>
            <p:custDataLst>
              <p:tags r:id="rId1"/>
            </p:custDataLst>
          </p:nvPr>
        </p:nvSpPr>
        <p:spPr>
          <a:xfrm>
            <a:off x="387350" y="2503805"/>
            <a:ext cx="1857375" cy="2606040"/>
          </a:xfrm>
          <a:prstGeom prst="rect">
            <a:avLst/>
          </a:prstGeom>
          <a:solidFill>
            <a:srgbClr val="1F74AD">
              <a:lumMod val="20000"/>
              <a:lumOff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微软雅黑" panose="020B0503020204020204" charset="-122"/>
              <a:ea typeface="微软雅黑" panose="020B0503020204020204" charset="-122"/>
            </a:endParaRPr>
          </a:p>
        </p:txBody>
      </p:sp>
      <p:pic>
        <p:nvPicPr>
          <p:cNvPr id="37" name="图片 36"/>
          <p:cNvPicPr>
            <a:picLocks noChangeAspect="1"/>
          </p:cNvPicPr>
          <p:nvPr>
            <p:custDataLst>
              <p:tags r:id="rId2"/>
            </p:custDataLst>
          </p:nvPr>
        </p:nvPicPr>
        <p:blipFill>
          <a:blip r:embed="rId3"/>
          <a:stretch>
            <a:fillRect/>
          </a:stretch>
        </p:blipFill>
        <p:spPr>
          <a:xfrm>
            <a:off x="527685" y="2591435"/>
            <a:ext cx="1716405" cy="2595245"/>
          </a:xfrm>
          <a:prstGeom prst="rect">
            <a:avLst/>
          </a:prstGeom>
        </p:spPr>
      </p:pic>
      <p:cxnSp>
        <p:nvCxnSpPr>
          <p:cNvPr id="38" name="直接连接符 37"/>
          <p:cNvCxnSpPr/>
          <p:nvPr>
            <p:custDataLst>
              <p:tags r:id="rId4"/>
            </p:custDataLst>
          </p:nvPr>
        </p:nvCxnSpPr>
        <p:spPr>
          <a:xfrm>
            <a:off x="3322287" y="2970227"/>
            <a:ext cx="0" cy="1703705"/>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39" name="椭圆 38"/>
          <p:cNvSpPr/>
          <p:nvPr>
            <p:custDataLst>
              <p:tags r:id="rId5"/>
            </p:custDataLst>
          </p:nvPr>
        </p:nvSpPr>
        <p:spPr>
          <a:xfrm>
            <a:off x="3228340" y="2867660"/>
            <a:ext cx="148590" cy="213360"/>
          </a:xfrm>
          <a:prstGeom prst="ellipse">
            <a:avLst/>
          </a:prstGeom>
          <a:solidFill>
            <a:srgbClr val="E7E6E6"/>
          </a:solidFill>
          <a:ln>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微软雅黑" panose="020B0503020204020204" charset="-122"/>
              <a:ea typeface="微软雅黑" panose="020B0503020204020204" charset="-122"/>
            </a:endParaRPr>
          </a:p>
        </p:txBody>
      </p:sp>
      <p:sp>
        <p:nvSpPr>
          <p:cNvPr id="40" name="文本框 39"/>
          <p:cNvSpPr txBox="1"/>
          <p:nvPr>
            <p:custDataLst>
              <p:tags r:id="rId6"/>
            </p:custDataLst>
          </p:nvPr>
        </p:nvSpPr>
        <p:spPr>
          <a:xfrm>
            <a:off x="3509645" y="2681605"/>
            <a:ext cx="2981325" cy="328295"/>
          </a:xfrm>
          <a:prstGeom prst="rect">
            <a:avLst/>
          </a:prstGeom>
          <a:noFill/>
        </p:spPr>
        <p:txBody>
          <a:bodyPr wrap="square" lIns="67500" tIns="35100" rIns="67500" bIns="0" anchor="ctr" anchorCtr="0">
            <a:noAutofit/>
          </a:bodyPr>
          <a:p>
            <a:pPr>
              <a:lnSpc>
                <a:spcPct val="120000"/>
              </a:lnSpc>
            </a:pPr>
            <a:r>
              <a:rPr lang="zh-CN" altLang="en-US" sz="1600" b="1" spc="300">
                <a:solidFill>
                  <a:srgbClr val="1F74AD"/>
                </a:solidFill>
                <a:latin typeface="+mn-ea"/>
                <a:cs typeface="+mn-ea"/>
              </a:rPr>
              <a:t>控制终端和显示器</a:t>
            </a:r>
            <a:endParaRPr lang="zh-CN" altLang="en-US" sz="1600" b="1" spc="300">
              <a:solidFill>
                <a:srgbClr val="1F74AD"/>
              </a:solidFill>
              <a:latin typeface="+mn-ea"/>
              <a:cs typeface="+mn-ea"/>
            </a:endParaRPr>
          </a:p>
        </p:txBody>
      </p:sp>
      <p:sp>
        <p:nvSpPr>
          <p:cNvPr id="41" name="矩形 40"/>
          <p:cNvSpPr/>
          <p:nvPr>
            <p:custDataLst>
              <p:tags r:id="rId7"/>
            </p:custDataLst>
          </p:nvPr>
        </p:nvSpPr>
        <p:spPr>
          <a:xfrm>
            <a:off x="3509645" y="2993390"/>
            <a:ext cx="2981325" cy="283210"/>
          </a:xfrm>
          <a:prstGeom prst="rect">
            <a:avLst/>
          </a:prstGeom>
        </p:spPr>
        <p:txBody>
          <a:bodyPr wrap="square" lIns="67500" tIns="0" rIns="67500" bIns="35100">
            <a:noAutofit/>
          </a:bodyPr>
          <a:p>
            <a:pPr>
              <a:lnSpc>
                <a:spcPct val="120000"/>
              </a:lnSpc>
            </a:pPr>
            <a:r>
              <a:rPr lang="zh-CN" altLang="en-US" sz="1400" spc="150">
                <a:latin typeface="+mn-ea"/>
              </a:rPr>
              <a:t>手持机或平板电脑</a:t>
            </a:r>
            <a:endParaRPr lang="zh-CN" altLang="en-US" sz="1400" spc="150">
              <a:latin typeface="+mn-ea"/>
            </a:endParaRPr>
          </a:p>
        </p:txBody>
      </p:sp>
      <p:sp>
        <p:nvSpPr>
          <p:cNvPr id="42" name="五边形 41"/>
          <p:cNvSpPr/>
          <p:nvPr>
            <p:custDataLst>
              <p:tags r:id="rId8"/>
            </p:custDataLst>
          </p:nvPr>
        </p:nvSpPr>
        <p:spPr>
          <a:xfrm>
            <a:off x="2475230" y="2806065"/>
            <a:ext cx="661035" cy="355600"/>
          </a:xfrm>
          <a:prstGeom prst="homePlat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45" name="文本框 44"/>
          <p:cNvSpPr txBox="1"/>
          <p:nvPr>
            <p:custDataLst>
              <p:tags r:id="rId9"/>
            </p:custDataLst>
          </p:nvPr>
        </p:nvSpPr>
        <p:spPr>
          <a:xfrm>
            <a:off x="2514600" y="2810510"/>
            <a:ext cx="504190" cy="343535"/>
          </a:xfrm>
          <a:prstGeom prst="rect">
            <a:avLst/>
          </a:prstGeom>
          <a:noFill/>
        </p:spPr>
        <p:txBody>
          <a:bodyPr wrap="square" lIns="67500" tIns="35100" rIns="67500" bIns="35100" rtlCol="0" anchor="ctr" anchorCtr="0">
            <a:normAutofit/>
          </a:bodyPr>
          <a:p>
            <a:pPr algn="ctr"/>
            <a:r>
              <a:rPr lang="en-US" altLang="zh-CN" sz="1600" b="1" dirty="0">
                <a:solidFill>
                  <a:sysClr val="window" lastClr="FFFFFF"/>
                </a:solidFill>
                <a:latin typeface="微软雅黑" panose="020B0503020204020204" charset="-122"/>
                <a:ea typeface="微软雅黑" panose="020B0503020204020204" charset="-122"/>
              </a:rPr>
              <a:t>A</a:t>
            </a:r>
            <a:endParaRPr lang="en-US" altLang="zh-CN" sz="1600" b="1" dirty="0">
              <a:solidFill>
                <a:sysClr val="window" lastClr="FFFFFF"/>
              </a:solidFill>
              <a:latin typeface="微软雅黑" panose="020B0503020204020204" charset="-122"/>
              <a:ea typeface="微软雅黑" panose="020B0503020204020204" charset="-122"/>
            </a:endParaRPr>
          </a:p>
        </p:txBody>
      </p:sp>
      <p:sp>
        <p:nvSpPr>
          <p:cNvPr id="46" name="椭圆 45"/>
          <p:cNvSpPr/>
          <p:nvPr>
            <p:custDataLst>
              <p:tags r:id="rId10"/>
            </p:custDataLst>
          </p:nvPr>
        </p:nvSpPr>
        <p:spPr>
          <a:xfrm>
            <a:off x="3228340" y="3749040"/>
            <a:ext cx="148590" cy="213360"/>
          </a:xfrm>
          <a:prstGeom prst="ellipse">
            <a:avLst/>
          </a:prstGeom>
          <a:solidFill>
            <a:srgbClr val="E7E6E6"/>
          </a:solidFill>
          <a:ln>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微软雅黑" panose="020B0503020204020204" charset="-122"/>
              <a:ea typeface="微软雅黑" panose="020B0503020204020204" charset="-122"/>
            </a:endParaRPr>
          </a:p>
        </p:txBody>
      </p:sp>
      <p:sp>
        <p:nvSpPr>
          <p:cNvPr id="47" name="文本框 46"/>
          <p:cNvSpPr txBox="1"/>
          <p:nvPr>
            <p:custDataLst>
              <p:tags r:id="rId11"/>
            </p:custDataLst>
          </p:nvPr>
        </p:nvSpPr>
        <p:spPr>
          <a:xfrm>
            <a:off x="3509645" y="3562350"/>
            <a:ext cx="2981325" cy="328295"/>
          </a:xfrm>
          <a:prstGeom prst="rect">
            <a:avLst/>
          </a:prstGeom>
          <a:noFill/>
        </p:spPr>
        <p:txBody>
          <a:bodyPr wrap="square" lIns="67500" tIns="35100" rIns="67500" bIns="0" anchor="ctr" anchorCtr="0">
            <a:noAutofit/>
          </a:bodyPr>
          <a:p>
            <a:pPr>
              <a:lnSpc>
                <a:spcPct val="120000"/>
              </a:lnSpc>
            </a:pPr>
            <a:r>
              <a:rPr lang="zh-CN" altLang="en-US" sz="1600" b="1" spc="300">
                <a:solidFill>
                  <a:srgbClr val="3498DB"/>
                </a:solidFill>
                <a:latin typeface="+mn-ea"/>
                <a:cs typeface="+mn-ea"/>
              </a:rPr>
              <a:t>系统电气控制柜</a:t>
            </a:r>
            <a:endParaRPr lang="zh-CN" altLang="en-US" sz="1600" b="1" spc="300">
              <a:solidFill>
                <a:srgbClr val="3498DB"/>
              </a:solidFill>
              <a:latin typeface="+mn-ea"/>
              <a:cs typeface="+mn-ea"/>
            </a:endParaRPr>
          </a:p>
        </p:txBody>
      </p:sp>
      <p:sp>
        <p:nvSpPr>
          <p:cNvPr id="48" name="矩形 47"/>
          <p:cNvSpPr/>
          <p:nvPr>
            <p:custDataLst>
              <p:tags r:id="rId12"/>
            </p:custDataLst>
          </p:nvPr>
        </p:nvSpPr>
        <p:spPr>
          <a:xfrm>
            <a:off x="3522980" y="3890645"/>
            <a:ext cx="2938780" cy="619125"/>
          </a:xfrm>
          <a:prstGeom prst="rect">
            <a:avLst/>
          </a:prstGeom>
        </p:spPr>
        <p:txBody>
          <a:bodyPr wrap="square" lIns="67500" tIns="0" rIns="67500" bIns="35100">
            <a:noAutofit/>
          </a:bodyPr>
          <a:p>
            <a:pPr>
              <a:lnSpc>
                <a:spcPct val="120000"/>
              </a:lnSpc>
            </a:pPr>
            <a:r>
              <a:rPr lang="zh-CN" altLang="en-US" sz="1400" spc="150">
                <a:latin typeface="+mn-ea"/>
              </a:rPr>
              <a:t>可编程控制器单元、变频器</a:t>
            </a:r>
            <a:endParaRPr lang="zh-CN" altLang="en-US" sz="1400" spc="150">
              <a:latin typeface="+mn-ea"/>
            </a:endParaRPr>
          </a:p>
          <a:p>
            <a:pPr>
              <a:lnSpc>
                <a:spcPct val="120000"/>
              </a:lnSpc>
            </a:pPr>
            <a:r>
              <a:rPr lang="zh-CN" altLang="en-US" sz="1400" spc="150">
                <a:latin typeface="+mn-ea"/>
              </a:rPr>
              <a:t>和低压电气系统</a:t>
            </a:r>
            <a:endParaRPr lang="zh-CN" altLang="en-US" sz="1400" spc="150">
              <a:latin typeface="+mn-ea"/>
            </a:endParaRPr>
          </a:p>
        </p:txBody>
      </p:sp>
      <p:sp>
        <p:nvSpPr>
          <p:cNvPr id="49" name="五边形 48"/>
          <p:cNvSpPr/>
          <p:nvPr>
            <p:custDataLst>
              <p:tags r:id="rId13"/>
            </p:custDataLst>
          </p:nvPr>
        </p:nvSpPr>
        <p:spPr>
          <a:xfrm>
            <a:off x="2475230" y="3686810"/>
            <a:ext cx="661035" cy="355600"/>
          </a:xfrm>
          <a:prstGeom prst="homePlat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50" name="文本框 49"/>
          <p:cNvSpPr txBox="1"/>
          <p:nvPr>
            <p:custDataLst>
              <p:tags r:id="rId14"/>
            </p:custDataLst>
          </p:nvPr>
        </p:nvSpPr>
        <p:spPr>
          <a:xfrm>
            <a:off x="2514600" y="3691255"/>
            <a:ext cx="504190" cy="343535"/>
          </a:xfrm>
          <a:prstGeom prst="rect">
            <a:avLst/>
          </a:prstGeom>
          <a:noFill/>
        </p:spPr>
        <p:txBody>
          <a:bodyPr wrap="square" lIns="67500" tIns="35100" rIns="67500" bIns="35100" rtlCol="0" anchor="ctr" anchorCtr="0">
            <a:normAutofit/>
          </a:bodyPr>
          <a:p>
            <a:pPr algn="ctr"/>
            <a:r>
              <a:rPr lang="en-US" altLang="zh-CN" sz="1600" b="1" dirty="0">
                <a:solidFill>
                  <a:sysClr val="window" lastClr="FFFFFF"/>
                </a:solidFill>
                <a:latin typeface="微软雅黑" panose="020B0503020204020204" charset="-122"/>
                <a:ea typeface="微软雅黑" panose="020B0503020204020204" charset="-122"/>
              </a:rPr>
              <a:t>B</a:t>
            </a:r>
            <a:endParaRPr lang="en-US" altLang="zh-CN" sz="1600" b="1" dirty="0">
              <a:solidFill>
                <a:sysClr val="window" lastClr="FFFFFF"/>
              </a:solidFill>
              <a:latin typeface="微软雅黑" panose="020B0503020204020204" charset="-122"/>
              <a:ea typeface="微软雅黑" panose="020B0503020204020204" charset="-122"/>
            </a:endParaRPr>
          </a:p>
        </p:txBody>
      </p:sp>
      <p:sp>
        <p:nvSpPr>
          <p:cNvPr id="51" name="椭圆 50"/>
          <p:cNvSpPr/>
          <p:nvPr>
            <p:custDataLst>
              <p:tags r:id="rId15"/>
            </p:custDataLst>
          </p:nvPr>
        </p:nvSpPr>
        <p:spPr>
          <a:xfrm>
            <a:off x="3228340" y="4696460"/>
            <a:ext cx="148590" cy="213360"/>
          </a:xfrm>
          <a:prstGeom prst="ellipse">
            <a:avLst/>
          </a:prstGeom>
          <a:solidFill>
            <a:srgbClr val="E7E6E6"/>
          </a:solidFill>
          <a:ln>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微软雅黑" panose="020B0503020204020204" charset="-122"/>
              <a:ea typeface="微软雅黑" panose="020B0503020204020204" charset="-122"/>
            </a:endParaRPr>
          </a:p>
        </p:txBody>
      </p:sp>
      <p:sp>
        <p:nvSpPr>
          <p:cNvPr id="52" name="文本框 51"/>
          <p:cNvSpPr txBox="1"/>
          <p:nvPr>
            <p:custDataLst>
              <p:tags r:id="rId16"/>
            </p:custDataLst>
          </p:nvPr>
        </p:nvSpPr>
        <p:spPr>
          <a:xfrm>
            <a:off x="3509645" y="4509770"/>
            <a:ext cx="2981325" cy="328295"/>
          </a:xfrm>
          <a:prstGeom prst="rect">
            <a:avLst/>
          </a:prstGeom>
          <a:noFill/>
        </p:spPr>
        <p:txBody>
          <a:bodyPr wrap="square" lIns="67500" tIns="35100" rIns="67500" bIns="0" anchor="ctr" anchorCtr="0">
            <a:noAutofit/>
          </a:bodyPr>
          <a:p>
            <a:pPr>
              <a:lnSpc>
                <a:spcPct val="120000"/>
              </a:lnSpc>
            </a:pPr>
            <a:r>
              <a:rPr lang="zh-CN" altLang="en-US" sz="1600" b="1" spc="300">
                <a:solidFill>
                  <a:srgbClr val="1AA3AA"/>
                </a:solidFill>
                <a:latin typeface="+mn-ea"/>
                <a:cs typeface="+mn-ea"/>
              </a:rPr>
              <a:t>传感器及执行器</a:t>
            </a:r>
            <a:endParaRPr lang="zh-CN" altLang="en-US" sz="1600" b="1" spc="300">
              <a:solidFill>
                <a:srgbClr val="1AA3AA"/>
              </a:solidFill>
              <a:latin typeface="+mn-ea"/>
              <a:cs typeface="+mn-ea"/>
            </a:endParaRPr>
          </a:p>
        </p:txBody>
      </p:sp>
      <p:sp>
        <p:nvSpPr>
          <p:cNvPr id="53" name="矩形 52"/>
          <p:cNvSpPr/>
          <p:nvPr>
            <p:custDataLst>
              <p:tags r:id="rId17"/>
            </p:custDataLst>
          </p:nvPr>
        </p:nvSpPr>
        <p:spPr>
          <a:xfrm>
            <a:off x="3509645" y="4821555"/>
            <a:ext cx="2981325" cy="283210"/>
          </a:xfrm>
          <a:prstGeom prst="rect">
            <a:avLst/>
          </a:prstGeom>
        </p:spPr>
        <p:txBody>
          <a:bodyPr wrap="square" lIns="67500" tIns="0" rIns="67500" bIns="35100">
            <a:noAutofit/>
          </a:bodyPr>
          <a:p>
            <a:pPr>
              <a:lnSpc>
                <a:spcPct val="120000"/>
              </a:lnSpc>
            </a:pPr>
            <a:r>
              <a:rPr lang="zh-CN" altLang="en-US" sz="1400" spc="150">
                <a:latin typeface="+mn-ea"/>
              </a:rPr>
              <a:t>编码器、变送器、传感器等</a:t>
            </a:r>
            <a:endParaRPr lang="zh-CN" altLang="en-US" sz="1400" spc="150">
              <a:latin typeface="+mn-ea"/>
            </a:endParaRPr>
          </a:p>
        </p:txBody>
      </p:sp>
      <p:sp>
        <p:nvSpPr>
          <p:cNvPr id="54" name="五边形 53"/>
          <p:cNvSpPr/>
          <p:nvPr>
            <p:custDataLst>
              <p:tags r:id="rId18"/>
            </p:custDataLst>
          </p:nvPr>
        </p:nvSpPr>
        <p:spPr>
          <a:xfrm>
            <a:off x="2475230" y="4634230"/>
            <a:ext cx="661035" cy="355600"/>
          </a:xfrm>
          <a:prstGeom prst="homePlat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55" name="文本框 54"/>
          <p:cNvSpPr txBox="1"/>
          <p:nvPr>
            <p:custDataLst>
              <p:tags r:id="rId19"/>
            </p:custDataLst>
          </p:nvPr>
        </p:nvSpPr>
        <p:spPr>
          <a:xfrm>
            <a:off x="2514600" y="4639310"/>
            <a:ext cx="504190" cy="343535"/>
          </a:xfrm>
          <a:prstGeom prst="rect">
            <a:avLst/>
          </a:prstGeom>
          <a:noFill/>
        </p:spPr>
        <p:txBody>
          <a:bodyPr wrap="square" lIns="67500" tIns="35100" rIns="67500" bIns="35100" rtlCol="0" anchor="ctr" anchorCtr="0">
            <a:normAutofit/>
          </a:bodyPr>
          <a:p>
            <a:pPr algn="ctr"/>
            <a:r>
              <a:rPr lang="en-US" altLang="zh-CN" sz="1600" b="1" dirty="0">
                <a:solidFill>
                  <a:sysClr val="window" lastClr="FFFFFF"/>
                </a:solidFill>
                <a:latin typeface="微软雅黑" panose="020B0503020204020204" charset="-122"/>
                <a:ea typeface="微软雅黑" panose="020B0503020204020204" charset="-122"/>
              </a:rPr>
              <a:t>C</a:t>
            </a:r>
            <a:endParaRPr lang="en-US" altLang="zh-CN" sz="1600" b="1" dirty="0">
              <a:solidFill>
                <a:sysClr val="window" lastClr="FFFFFF"/>
              </a:solidFill>
              <a:latin typeface="微软雅黑" panose="020B0503020204020204" charset="-122"/>
              <a:ea typeface="微软雅黑" panose="020B0503020204020204" charset="-122"/>
            </a:endParaRPr>
          </a:p>
        </p:txBody>
      </p:sp>
      <p:sp>
        <p:nvSpPr>
          <p:cNvPr id="56" name="文本框 55"/>
          <p:cNvSpPr txBox="1"/>
          <p:nvPr/>
        </p:nvSpPr>
        <p:spPr>
          <a:xfrm>
            <a:off x="3502660" y="2039620"/>
            <a:ext cx="1390015" cy="368300"/>
          </a:xfrm>
          <a:prstGeom prst="rect">
            <a:avLst/>
          </a:prstGeom>
          <a:noFill/>
        </p:spPr>
        <p:txBody>
          <a:bodyPr wrap="square" rtlCol="0">
            <a:spAutoFit/>
          </a:bodyPr>
          <a:p>
            <a:pPr algn="ctr"/>
            <a:r>
              <a:rPr lang="zh-CN" altLang="en-US" b="1">
                <a:solidFill>
                  <a:schemeClr val="accent1">
                    <a:lumMod val="50000"/>
                  </a:schemeClr>
                </a:solidFill>
              </a:rPr>
              <a:t>硬件组成</a:t>
            </a:r>
            <a:endParaRPr lang="zh-CN" altLang="en-US" b="1">
              <a:solidFill>
                <a:schemeClr val="accent1">
                  <a:lumMod val="50000"/>
                </a:schemeClr>
              </a:solidFill>
            </a:endParaRPr>
          </a:p>
        </p:txBody>
      </p:sp>
      <p:pic>
        <p:nvPicPr>
          <p:cNvPr id="2" name="图片 -2147482621" descr="IPC2"/>
          <p:cNvPicPr>
            <a:picLocks noChangeAspect="1"/>
          </p:cNvPicPr>
          <p:nvPr/>
        </p:nvPicPr>
        <p:blipFill>
          <a:blip r:embed="rId20"/>
          <a:stretch>
            <a:fillRect/>
          </a:stretch>
        </p:blipFill>
        <p:spPr>
          <a:xfrm>
            <a:off x="6490970" y="1882775"/>
            <a:ext cx="2321560" cy="1584960"/>
          </a:xfrm>
          <a:prstGeom prst="rect">
            <a:avLst/>
          </a:prstGeom>
          <a:noFill/>
          <a:ln w="9525">
            <a:noFill/>
          </a:ln>
        </p:spPr>
      </p:pic>
      <p:pic>
        <p:nvPicPr>
          <p:cNvPr id="59" name="图片 58"/>
          <p:cNvPicPr>
            <a:picLocks noChangeAspect="1"/>
          </p:cNvPicPr>
          <p:nvPr/>
        </p:nvPicPr>
        <p:blipFill>
          <a:blip r:embed="rId21"/>
          <a:stretch>
            <a:fillRect/>
          </a:stretch>
        </p:blipFill>
        <p:spPr>
          <a:xfrm>
            <a:off x="6637655" y="3749040"/>
            <a:ext cx="1084580" cy="1739265"/>
          </a:xfrm>
          <a:prstGeom prst="rect">
            <a:avLst/>
          </a:prstGeom>
        </p:spPr>
      </p:pic>
      <p:sp>
        <p:nvSpPr>
          <p:cNvPr id="3" name="文本框 2"/>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accent5">
                    <a:lumMod val="50000"/>
                  </a:schemeClr>
                </a:solidFill>
              </a:rPr>
              <a:t>碎石桩施工质量监测管理系统的软件组成</a:t>
            </a:r>
            <a:endParaRPr lang="zh-CN" altLang="en-US" sz="2000" b="1">
              <a:solidFill>
                <a:schemeClr val="accent5">
                  <a:lumMod val="50000"/>
                </a:schemeClr>
              </a:solidFill>
              <a:sym typeface="+mn-ea"/>
            </a:endParaRPr>
          </a:p>
        </p:txBody>
      </p:sp>
      <p:sp>
        <p:nvSpPr>
          <p:cNvPr id="3" name="矩形 2"/>
          <p:cNvSpPr/>
          <p:nvPr>
            <p:custDataLst>
              <p:tags r:id="rId1"/>
            </p:custDataLst>
          </p:nvPr>
        </p:nvSpPr>
        <p:spPr>
          <a:xfrm>
            <a:off x="720668" y="2259423"/>
            <a:ext cx="2100943" cy="3189514"/>
          </a:xfrm>
          <a:prstGeom prst="rect">
            <a:avLst/>
          </a:prstGeom>
          <a:solidFill>
            <a:srgbClr val="1F74AD">
              <a:lumMod val="20000"/>
              <a:lumOff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mn-ea"/>
            </a:endParaRPr>
          </a:p>
        </p:txBody>
      </p:sp>
      <p:cxnSp>
        <p:nvCxnSpPr>
          <p:cNvPr id="58" name="直接连接符 57"/>
          <p:cNvCxnSpPr>
            <a:endCxn id="9" idx="0"/>
          </p:cNvCxnSpPr>
          <p:nvPr>
            <p:custDataLst>
              <p:tags r:id="rId2"/>
            </p:custDataLst>
          </p:nvPr>
        </p:nvCxnSpPr>
        <p:spPr>
          <a:xfrm>
            <a:off x="4260215" y="2508250"/>
            <a:ext cx="0" cy="2506980"/>
          </a:xfrm>
          <a:prstGeom prst="line">
            <a:avLst/>
          </a:prstGeom>
          <a:ln w="3175" cap="rnd">
            <a:solidFill>
              <a:sysClr val="window" lastClr="FFFFFF">
                <a:lumMod val="8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6" name="椭圆 5"/>
          <p:cNvSpPr/>
          <p:nvPr>
            <p:custDataLst>
              <p:tags r:id="rId3"/>
            </p:custDataLst>
          </p:nvPr>
        </p:nvSpPr>
        <p:spPr>
          <a:xfrm>
            <a:off x="4166523" y="2406123"/>
            <a:ext cx="187319" cy="187319"/>
          </a:xfrm>
          <a:prstGeom prst="ellipse">
            <a:avLst/>
          </a:prstGeom>
          <a:solidFill>
            <a:srgbClr val="E7E6E6"/>
          </a:solidFill>
          <a:ln>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mn-ea"/>
            </a:endParaRPr>
          </a:p>
        </p:txBody>
      </p:sp>
      <p:sp>
        <p:nvSpPr>
          <p:cNvPr id="27" name="文本框 26"/>
          <p:cNvSpPr txBox="1"/>
          <p:nvPr>
            <p:custDataLst>
              <p:tags r:id="rId4"/>
            </p:custDataLst>
          </p:nvPr>
        </p:nvSpPr>
        <p:spPr>
          <a:xfrm>
            <a:off x="4447498" y="2219870"/>
            <a:ext cx="3757495" cy="288589"/>
          </a:xfrm>
          <a:prstGeom prst="rect">
            <a:avLst/>
          </a:prstGeom>
          <a:noFill/>
        </p:spPr>
        <p:txBody>
          <a:bodyPr wrap="square" lIns="67500" tIns="35100" rIns="67500" bIns="0" anchor="ctr" anchorCtr="0">
            <a:noAutofit/>
          </a:bodyPr>
          <a:p>
            <a:pPr>
              <a:lnSpc>
                <a:spcPct val="120000"/>
              </a:lnSpc>
            </a:pPr>
            <a:r>
              <a:rPr lang="zh-CN" altLang="zh-CN" sz="1600" b="1" spc="300">
                <a:solidFill>
                  <a:srgbClr val="1F74AD"/>
                </a:solidFill>
                <a:latin typeface="+mn-ea"/>
                <a:cs typeface="+mn-ea"/>
              </a:rPr>
              <a:t>施工管理系统下位机软件</a:t>
            </a:r>
            <a:endParaRPr lang="zh-CN" altLang="zh-CN" sz="1600" b="1" spc="300">
              <a:solidFill>
                <a:srgbClr val="1F74AD"/>
              </a:solidFill>
              <a:latin typeface="+mn-ea"/>
              <a:cs typeface="+mn-ea"/>
            </a:endParaRPr>
          </a:p>
        </p:txBody>
      </p:sp>
      <p:sp>
        <p:nvSpPr>
          <p:cNvPr id="28" name="矩形 27"/>
          <p:cNvSpPr/>
          <p:nvPr>
            <p:custDataLst>
              <p:tags r:id="rId5"/>
            </p:custDataLst>
          </p:nvPr>
        </p:nvSpPr>
        <p:spPr>
          <a:xfrm>
            <a:off x="4447540" y="2531745"/>
            <a:ext cx="3757295" cy="533400"/>
          </a:xfrm>
          <a:prstGeom prst="rect">
            <a:avLst/>
          </a:prstGeom>
        </p:spPr>
        <p:txBody>
          <a:bodyPr wrap="square" lIns="67500" tIns="0" rIns="67500" bIns="35100">
            <a:noAutofit/>
          </a:bodyPr>
          <a:p>
            <a:pPr>
              <a:lnSpc>
                <a:spcPct val="120000"/>
              </a:lnSpc>
            </a:pPr>
            <a:r>
              <a:rPr lang="zh-CN" altLang="en-US" sz="1300" spc="150">
                <a:latin typeface="+mn-ea"/>
              </a:rPr>
              <a:t>和终端控制设备相连的控制器底层软件，用于数据采集和控制安全</a:t>
            </a:r>
            <a:endParaRPr lang="zh-CN" altLang="en-US" sz="1300" spc="150">
              <a:latin typeface="+mn-ea"/>
            </a:endParaRPr>
          </a:p>
        </p:txBody>
      </p:sp>
      <p:sp>
        <p:nvSpPr>
          <p:cNvPr id="10" name="五边形 9"/>
          <p:cNvSpPr/>
          <p:nvPr>
            <p:custDataLst>
              <p:tags r:id="rId6"/>
            </p:custDataLst>
          </p:nvPr>
        </p:nvSpPr>
        <p:spPr>
          <a:xfrm>
            <a:off x="3119653" y="2343993"/>
            <a:ext cx="832245" cy="311580"/>
          </a:xfrm>
          <a:prstGeom prst="homePlate">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mn-ea"/>
            </a:endParaRPr>
          </a:p>
        </p:txBody>
      </p:sp>
      <p:sp>
        <p:nvSpPr>
          <p:cNvPr id="43" name="文本框 42"/>
          <p:cNvSpPr txBox="1"/>
          <p:nvPr>
            <p:custDataLst>
              <p:tags r:id="rId7"/>
            </p:custDataLst>
          </p:nvPr>
        </p:nvSpPr>
        <p:spPr>
          <a:xfrm>
            <a:off x="3159164" y="2348924"/>
            <a:ext cx="635072" cy="301718"/>
          </a:xfrm>
          <a:prstGeom prst="rect">
            <a:avLst/>
          </a:prstGeom>
          <a:noFill/>
        </p:spPr>
        <p:txBody>
          <a:bodyPr wrap="square" lIns="67500" tIns="35100" rIns="67500" bIns="35100" rtlCol="0" anchor="ctr" anchorCtr="0">
            <a:noAutofit/>
          </a:bodyPr>
          <a:p>
            <a:pPr algn="ctr"/>
            <a:r>
              <a:rPr lang="en-US" altLang="zh-CN" sz="1600" b="1" dirty="0">
                <a:solidFill>
                  <a:sysClr val="window" lastClr="FFFFFF"/>
                </a:solidFill>
                <a:latin typeface="+mn-ea"/>
              </a:rPr>
              <a:t>A</a:t>
            </a:r>
            <a:endParaRPr lang="en-US" altLang="zh-CN" sz="1600" b="1" dirty="0">
              <a:solidFill>
                <a:sysClr val="window" lastClr="FFFFFF"/>
              </a:solidFill>
              <a:latin typeface="+mn-ea"/>
            </a:endParaRPr>
          </a:p>
        </p:txBody>
      </p:sp>
      <p:sp>
        <p:nvSpPr>
          <p:cNvPr id="7" name="椭圆 6"/>
          <p:cNvSpPr/>
          <p:nvPr>
            <p:custDataLst>
              <p:tags r:id="rId8"/>
            </p:custDataLst>
          </p:nvPr>
        </p:nvSpPr>
        <p:spPr>
          <a:xfrm>
            <a:off x="4166523" y="3251397"/>
            <a:ext cx="187319" cy="187319"/>
          </a:xfrm>
          <a:prstGeom prst="ellipse">
            <a:avLst/>
          </a:prstGeom>
          <a:solidFill>
            <a:srgbClr val="E7E6E6"/>
          </a:solidFill>
          <a:ln>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mn-ea"/>
            </a:endParaRPr>
          </a:p>
        </p:txBody>
      </p:sp>
      <p:sp>
        <p:nvSpPr>
          <p:cNvPr id="2" name="文本框 1"/>
          <p:cNvSpPr txBox="1"/>
          <p:nvPr>
            <p:custDataLst>
              <p:tags r:id="rId9"/>
            </p:custDataLst>
          </p:nvPr>
        </p:nvSpPr>
        <p:spPr>
          <a:xfrm>
            <a:off x="4447498" y="3148964"/>
            <a:ext cx="3757495" cy="288589"/>
          </a:xfrm>
          <a:prstGeom prst="rect">
            <a:avLst/>
          </a:prstGeom>
          <a:noFill/>
        </p:spPr>
        <p:txBody>
          <a:bodyPr wrap="square" lIns="67500" tIns="35100" rIns="67500" bIns="0" anchor="ctr" anchorCtr="0">
            <a:noAutofit/>
          </a:bodyPr>
          <a:p>
            <a:pPr>
              <a:lnSpc>
                <a:spcPct val="120000"/>
              </a:lnSpc>
            </a:pPr>
            <a:r>
              <a:rPr lang="zh-CN" altLang="en-US" sz="1600" b="1" spc="300">
                <a:solidFill>
                  <a:srgbClr val="3498DB"/>
                </a:solidFill>
                <a:latin typeface="+mn-ea"/>
                <a:cs typeface="+mn-ea"/>
              </a:rPr>
              <a:t>绞车变频控制软件</a:t>
            </a:r>
            <a:endParaRPr lang="zh-CN" altLang="en-US" sz="1600" b="1" spc="300">
              <a:solidFill>
                <a:srgbClr val="3498DB"/>
              </a:solidFill>
              <a:latin typeface="+mn-ea"/>
              <a:cs typeface="+mn-ea"/>
            </a:endParaRPr>
          </a:p>
        </p:txBody>
      </p:sp>
      <p:sp>
        <p:nvSpPr>
          <p:cNvPr id="26" name="矩形 25"/>
          <p:cNvSpPr/>
          <p:nvPr>
            <p:custDataLst>
              <p:tags r:id="rId10"/>
            </p:custDataLst>
          </p:nvPr>
        </p:nvSpPr>
        <p:spPr>
          <a:xfrm>
            <a:off x="4447540" y="3460750"/>
            <a:ext cx="3757295" cy="559435"/>
          </a:xfrm>
          <a:prstGeom prst="rect">
            <a:avLst/>
          </a:prstGeom>
        </p:spPr>
        <p:txBody>
          <a:bodyPr wrap="square" lIns="67500" tIns="0" rIns="67500" bIns="35100">
            <a:noAutofit/>
          </a:bodyPr>
          <a:p>
            <a:pPr>
              <a:lnSpc>
                <a:spcPct val="120000"/>
              </a:lnSpc>
            </a:pPr>
            <a:r>
              <a:rPr lang="zh-CN" altLang="en-US" sz="1400" spc="150">
                <a:latin typeface="+mn-ea"/>
              </a:rPr>
              <a:t>超重控制提升，超轻控制下放（安全和倾斜控制）</a:t>
            </a:r>
            <a:endParaRPr lang="zh-CN" altLang="en-US" sz="1400" spc="150">
              <a:latin typeface="+mn-ea"/>
            </a:endParaRPr>
          </a:p>
        </p:txBody>
      </p:sp>
      <p:sp>
        <p:nvSpPr>
          <p:cNvPr id="13" name="五边形 12"/>
          <p:cNvSpPr/>
          <p:nvPr>
            <p:custDataLst>
              <p:tags r:id="rId11"/>
            </p:custDataLst>
          </p:nvPr>
        </p:nvSpPr>
        <p:spPr>
          <a:xfrm>
            <a:off x="3119653" y="3189266"/>
            <a:ext cx="832245" cy="311580"/>
          </a:xfrm>
          <a:prstGeom prst="homePlat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mn-ea"/>
            </a:endParaRPr>
          </a:p>
        </p:txBody>
      </p:sp>
      <p:sp>
        <p:nvSpPr>
          <p:cNvPr id="44" name="文本框 43"/>
          <p:cNvSpPr txBox="1"/>
          <p:nvPr>
            <p:custDataLst>
              <p:tags r:id="rId12"/>
            </p:custDataLst>
          </p:nvPr>
        </p:nvSpPr>
        <p:spPr>
          <a:xfrm>
            <a:off x="3159164" y="3194198"/>
            <a:ext cx="635072" cy="301718"/>
          </a:xfrm>
          <a:prstGeom prst="rect">
            <a:avLst/>
          </a:prstGeom>
          <a:noFill/>
        </p:spPr>
        <p:txBody>
          <a:bodyPr wrap="square" lIns="67500" tIns="35100" rIns="67500" bIns="35100" rtlCol="0" anchor="ctr" anchorCtr="0">
            <a:noAutofit/>
          </a:bodyPr>
          <a:p>
            <a:pPr algn="ctr"/>
            <a:r>
              <a:rPr lang="en-US" altLang="zh-CN" sz="1500" b="1" dirty="0">
                <a:solidFill>
                  <a:sysClr val="window" lastClr="FFFFFF"/>
                </a:solidFill>
                <a:latin typeface="+mn-ea"/>
              </a:rPr>
              <a:t>B</a:t>
            </a:r>
            <a:endParaRPr lang="en-US" altLang="zh-CN" sz="1500" b="1" dirty="0">
              <a:solidFill>
                <a:sysClr val="window" lastClr="FFFFFF"/>
              </a:solidFill>
              <a:latin typeface="+mn-ea"/>
            </a:endParaRPr>
          </a:p>
        </p:txBody>
      </p:sp>
      <p:sp>
        <p:nvSpPr>
          <p:cNvPr id="8" name="椭圆 7"/>
          <p:cNvSpPr/>
          <p:nvPr>
            <p:custDataLst>
              <p:tags r:id="rId13"/>
            </p:custDataLst>
          </p:nvPr>
        </p:nvSpPr>
        <p:spPr>
          <a:xfrm>
            <a:off x="4166523" y="4124611"/>
            <a:ext cx="187319" cy="187319"/>
          </a:xfrm>
          <a:prstGeom prst="ellipse">
            <a:avLst/>
          </a:prstGeom>
          <a:solidFill>
            <a:srgbClr val="E7E6E6"/>
          </a:solidFill>
          <a:ln>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mn-ea"/>
            </a:endParaRPr>
          </a:p>
        </p:txBody>
      </p:sp>
      <p:sp>
        <p:nvSpPr>
          <p:cNvPr id="23" name="文本框 22"/>
          <p:cNvSpPr txBox="1"/>
          <p:nvPr>
            <p:custDataLst>
              <p:tags r:id="rId14"/>
            </p:custDataLst>
          </p:nvPr>
        </p:nvSpPr>
        <p:spPr>
          <a:xfrm>
            <a:off x="4447498" y="4022177"/>
            <a:ext cx="3757495" cy="288589"/>
          </a:xfrm>
          <a:prstGeom prst="rect">
            <a:avLst/>
          </a:prstGeom>
          <a:noFill/>
        </p:spPr>
        <p:txBody>
          <a:bodyPr wrap="square" lIns="67500" tIns="35100" rIns="67500" bIns="0" anchor="ctr" anchorCtr="0">
            <a:noAutofit/>
          </a:bodyPr>
          <a:p>
            <a:pPr>
              <a:lnSpc>
                <a:spcPct val="120000"/>
              </a:lnSpc>
            </a:pPr>
            <a:r>
              <a:rPr lang="zh-CN" altLang="en-US" sz="1600" b="1" spc="300">
                <a:solidFill>
                  <a:srgbClr val="1AA3AA"/>
                </a:solidFill>
                <a:latin typeface="+mn-ea"/>
                <a:cs typeface="+mn-ea"/>
              </a:rPr>
              <a:t>施工管理系统上位机软件</a:t>
            </a:r>
            <a:endParaRPr lang="zh-CN" altLang="en-US" sz="1600" b="1" spc="300">
              <a:solidFill>
                <a:srgbClr val="1AA3AA"/>
              </a:solidFill>
              <a:latin typeface="+mn-ea"/>
              <a:cs typeface="+mn-ea"/>
            </a:endParaRPr>
          </a:p>
        </p:txBody>
      </p:sp>
      <p:sp>
        <p:nvSpPr>
          <p:cNvPr id="24" name="矩形 23"/>
          <p:cNvSpPr/>
          <p:nvPr>
            <p:custDataLst>
              <p:tags r:id="rId15"/>
            </p:custDataLst>
          </p:nvPr>
        </p:nvSpPr>
        <p:spPr>
          <a:xfrm>
            <a:off x="4447540" y="4333875"/>
            <a:ext cx="3757295" cy="541020"/>
          </a:xfrm>
          <a:prstGeom prst="rect">
            <a:avLst/>
          </a:prstGeom>
        </p:spPr>
        <p:txBody>
          <a:bodyPr wrap="square" lIns="67500" tIns="0" rIns="67500" bIns="35100">
            <a:noAutofit/>
          </a:bodyPr>
          <a:p>
            <a:pPr>
              <a:lnSpc>
                <a:spcPct val="120000"/>
              </a:lnSpc>
            </a:pPr>
            <a:r>
              <a:rPr lang="zh-CN" altLang="en-US" sz="1400" spc="150">
                <a:latin typeface="+mn-ea"/>
              </a:rPr>
              <a:t>终端控制设备（电脑或工控机）控制器软件（设备启停、数据记录、</a:t>
            </a:r>
            <a:r>
              <a:rPr lang="en-US" altLang="zh-CN" sz="1400" spc="150">
                <a:latin typeface="+mn-ea"/>
              </a:rPr>
              <a:t>GPD</a:t>
            </a:r>
            <a:r>
              <a:rPr lang="zh-CN" altLang="en-US" sz="1400" spc="150">
                <a:latin typeface="+mn-ea"/>
              </a:rPr>
              <a:t>导航）</a:t>
            </a:r>
            <a:endParaRPr lang="zh-CN" altLang="en-US" sz="1400" spc="150">
              <a:latin typeface="+mn-ea"/>
            </a:endParaRPr>
          </a:p>
        </p:txBody>
      </p:sp>
      <p:sp>
        <p:nvSpPr>
          <p:cNvPr id="12" name="五边形 11"/>
          <p:cNvSpPr/>
          <p:nvPr>
            <p:custDataLst>
              <p:tags r:id="rId16"/>
            </p:custDataLst>
          </p:nvPr>
        </p:nvSpPr>
        <p:spPr>
          <a:xfrm>
            <a:off x="3119653" y="4062480"/>
            <a:ext cx="832245" cy="311580"/>
          </a:xfrm>
          <a:prstGeom prst="homePlat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mn-ea"/>
            </a:endParaRPr>
          </a:p>
        </p:txBody>
      </p:sp>
      <p:sp>
        <p:nvSpPr>
          <p:cNvPr id="45" name="文本框 44"/>
          <p:cNvSpPr txBox="1"/>
          <p:nvPr>
            <p:custDataLst>
              <p:tags r:id="rId17"/>
            </p:custDataLst>
          </p:nvPr>
        </p:nvSpPr>
        <p:spPr>
          <a:xfrm>
            <a:off x="3159164" y="4067411"/>
            <a:ext cx="635072" cy="301718"/>
          </a:xfrm>
          <a:prstGeom prst="rect">
            <a:avLst/>
          </a:prstGeom>
          <a:noFill/>
        </p:spPr>
        <p:txBody>
          <a:bodyPr wrap="square" lIns="67500" tIns="35100" rIns="67500" bIns="35100" rtlCol="0" anchor="ctr" anchorCtr="0">
            <a:noAutofit/>
          </a:bodyPr>
          <a:p>
            <a:pPr algn="ctr"/>
            <a:r>
              <a:rPr lang="en-US" altLang="zh-CN" sz="1700" b="1" dirty="0">
                <a:solidFill>
                  <a:sysClr val="window" lastClr="FFFFFF"/>
                </a:solidFill>
                <a:latin typeface="+mn-ea"/>
              </a:rPr>
              <a:t>C</a:t>
            </a:r>
            <a:endParaRPr lang="en-US" altLang="zh-CN" sz="1700" b="1" dirty="0">
              <a:solidFill>
                <a:sysClr val="window" lastClr="FFFFFF"/>
              </a:solidFill>
              <a:latin typeface="+mn-ea"/>
            </a:endParaRPr>
          </a:p>
        </p:txBody>
      </p:sp>
      <p:sp>
        <p:nvSpPr>
          <p:cNvPr id="9" name="椭圆 8"/>
          <p:cNvSpPr/>
          <p:nvPr>
            <p:custDataLst>
              <p:tags r:id="rId18"/>
            </p:custDataLst>
          </p:nvPr>
        </p:nvSpPr>
        <p:spPr>
          <a:xfrm>
            <a:off x="4166523" y="5015367"/>
            <a:ext cx="187319" cy="187319"/>
          </a:xfrm>
          <a:prstGeom prst="ellipse">
            <a:avLst/>
          </a:prstGeom>
          <a:solidFill>
            <a:srgbClr val="E7E6E6"/>
          </a:solidFill>
          <a:ln>
            <a:solidFill>
              <a:srgbClr val="69A35B"/>
            </a:solid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mn-ea"/>
            </a:endParaRPr>
          </a:p>
        </p:txBody>
      </p:sp>
      <p:sp>
        <p:nvSpPr>
          <p:cNvPr id="21" name="文本框 20"/>
          <p:cNvSpPr txBox="1"/>
          <p:nvPr>
            <p:custDataLst>
              <p:tags r:id="rId19"/>
            </p:custDataLst>
          </p:nvPr>
        </p:nvSpPr>
        <p:spPr>
          <a:xfrm>
            <a:off x="4447498" y="4909361"/>
            <a:ext cx="3757495" cy="288589"/>
          </a:xfrm>
          <a:prstGeom prst="rect">
            <a:avLst/>
          </a:prstGeom>
          <a:noFill/>
        </p:spPr>
        <p:txBody>
          <a:bodyPr wrap="square" lIns="67500" tIns="35100" rIns="67500" bIns="0" anchor="ctr" anchorCtr="0">
            <a:noAutofit/>
          </a:bodyPr>
          <a:p>
            <a:pPr>
              <a:lnSpc>
                <a:spcPct val="120000"/>
              </a:lnSpc>
            </a:pPr>
            <a:r>
              <a:rPr lang="zh-CN" altLang="en-US" sz="1600" b="1" spc="300">
                <a:solidFill>
                  <a:srgbClr val="69A35B"/>
                </a:solidFill>
                <a:latin typeface="+mn-ea"/>
                <a:cs typeface="+mn-ea"/>
              </a:rPr>
              <a:t>碎石桩数据存取及分析软件</a:t>
            </a:r>
            <a:endParaRPr lang="zh-CN" altLang="en-US" sz="1600" b="1" spc="300">
              <a:solidFill>
                <a:srgbClr val="69A35B"/>
              </a:solidFill>
              <a:latin typeface="+mn-ea"/>
              <a:cs typeface="+mn-ea"/>
            </a:endParaRPr>
          </a:p>
        </p:txBody>
      </p:sp>
      <p:sp>
        <p:nvSpPr>
          <p:cNvPr id="22" name="矩形 21"/>
          <p:cNvSpPr/>
          <p:nvPr>
            <p:custDataLst>
              <p:tags r:id="rId20"/>
            </p:custDataLst>
          </p:nvPr>
        </p:nvSpPr>
        <p:spPr>
          <a:xfrm>
            <a:off x="4447540" y="5228590"/>
            <a:ext cx="3757295" cy="643890"/>
          </a:xfrm>
          <a:prstGeom prst="rect">
            <a:avLst/>
          </a:prstGeom>
        </p:spPr>
        <p:txBody>
          <a:bodyPr wrap="square" lIns="67500" tIns="0" rIns="67500" bIns="35100">
            <a:noAutofit/>
          </a:bodyPr>
          <a:p>
            <a:pPr>
              <a:lnSpc>
                <a:spcPct val="120000"/>
              </a:lnSpc>
            </a:pPr>
            <a:r>
              <a:rPr lang="zh-CN" altLang="en-US" sz="1400" spc="150">
                <a:latin typeface="+mn-ea"/>
              </a:rPr>
              <a:t>用于离机处理的办公室软件，对施工数据进行汇总、分析、图表化处理</a:t>
            </a:r>
            <a:endParaRPr lang="zh-CN" altLang="en-US" sz="1400" spc="150">
              <a:latin typeface="+mn-ea"/>
            </a:endParaRPr>
          </a:p>
        </p:txBody>
      </p:sp>
      <p:sp>
        <p:nvSpPr>
          <p:cNvPr id="11" name="五边形 10"/>
          <p:cNvSpPr/>
          <p:nvPr>
            <p:custDataLst>
              <p:tags r:id="rId21"/>
            </p:custDataLst>
          </p:nvPr>
        </p:nvSpPr>
        <p:spPr>
          <a:xfrm>
            <a:off x="3119653" y="4953236"/>
            <a:ext cx="832245" cy="311580"/>
          </a:xfrm>
          <a:prstGeom prst="homePlat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lnSpcReduction="10000"/>
          </a:bodyPr>
          <a:p>
            <a:pPr lvl="0" algn="ctr">
              <a:lnSpc>
                <a:spcPct val="140000"/>
              </a:lnSpc>
            </a:pPr>
            <a:endParaRPr lang="en-US" altLang="zh-CN" sz="1500" b="1" dirty="0">
              <a:solidFill>
                <a:sysClr val="window" lastClr="FFFFFF"/>
              </a:solidFill>
              <a:latin typeface="+mn-ea"/>
            </a:endParaRPr>
          </a:p>
        </p:txBody>
      </p:sp>
      <p:sp>
        <p:nvSpPr>
          <p:cNvPr id="46" name="文本框 45"/>
          <p:cNvSpPr txBox="1"/>
          <p:nvPr>
            <p:custDataLst>
              <p:tags r:id="rId22"/>
            </p:custDataLst>
          </p:nvPr>
        </p:nvSpPr>
        <p:spPr>
          <a:xfrm>
            <a:off x="3159164" y="4958167"/>
            <a:ext cx="635072" cy="301718"/>
          </a:xfrm>
          <a:prstGeom prst="rect">
            <a:avLst/>
          </a:prstGeom>
          <a:noFill/>
        </p:spPr>
        <p:txBody>
          <a:bodyPr wrap="square" lIns="67500" tIns="35100" rIns="67500" bIns="35100" rtlCol="0" anchor="ctr" anchorCtr="0">
            <a:noAutofit/>
          </a:bodyPr>
          <a:p>
            <a:pPr algn="ctr"/>
            <a:r>
              <a:rPr lang="en-US" altLang="zh-CN" b="1" dirty="0">
                <a:solidFill>
                  <a:sysClr val="window" lastClr="FFFFFF"/>
                </a:solidFill>
                <a:latin typeface="+mn-ea"/>
              </a:rPr>
              <a:t>D</a:t>
            </a:r>
            <a:endParaRPr lang="en-US" altLang="zh-CN" b="1" dirty="0">
              <a:solidFill>
                <a:sysClr val="window" lastClr="FFFFFF"/>
              </a:solidFill>
              <a:latin typeface="+mn-ea"/>
            </a:endParaRPr>
          </a:p>
        </p:txBody>
      </p:sp>
      <p:sp>
        <p:nvSpPr>
          <p:cNvPr id="56" name="文本框 55"/>
          <p:cNvSpPr txBox="1"/>
          <p:nvPr/>
        </p:nvSpPr>
        <p:spPr>
          <a:xfrm>
            <a:off x="3432175" y="1699895"/>
            <a:ext cx="1390015" cy="368300"/>
          </a:xfrm>
          <a:prstGeom prst="rect">
            <a:avLst/>
          </a:prstGeom>
          <a:noFill/>
        </p:spPr>
        <p:txBody>
          <a:bodyPr wrap="square" rtlCol="0">
            <a:spAutoFit/>
          </a:bodyPr>
          <a:p>
            <a:pPr algn="ctr"/>
            <a:r>
              <a:rPr lang="zh-CN" altLang="en-US" b="1">
                <a:solidFill>
                  <a:schemeClr val="accent1">
                    <a:lumMod val="50000"/>
                  </a:schemeClr>
                </a:solidFill>
                <a:latin typeface="+mn-ea"/>
              </a:rPr>
              <a:t>软件组成</a:t>
            </a:r>
            <a:endParaRPr lang="zh-CN" altLang="en-US" b="1">
              <a:solidFill>
                <a:schemeClr val="accent1">
                  <a:lumMod val="50000"/>
                </a:schemeClr>
              </a:solidFill>
              <a:latin typeface="+mn-ea"/>
            </a:endParaRPr>
          </a:p>
        </p:txBody>
      </p:sp>
      <p:pic>
        <p:nvPicPr>
          <p:cNvPr id="4" name="图片 3"/>
          <p:cNvPicPr>
            <a:picLocks noChangeAspect="1"/>
          </p:cNvPicPr>
          <p:nvPr/>
        </p:nvPicPr>
        <p:blipFill>
          <a:blip r:embed="rId23"/>
          <a:stretch>
            <a:fillRect/>
          </a:stretch>
        </p:blipFill>
        <p:spPr>
          <a:xfrm>
            <a:off x="1023620" y="2430145"/>
            <a:ext cx="1656080" cy="3154045"/>
          </a:xfrm>
          <a:prstGeom prst="rect">
            <a:avLst/>
          </a:prstGeom>
        </p:spPr>
      </p:pic>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施工操作监测控制</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3" name="图片 2"/>
          <p:cNvPicPr>
            <a:picLocks noChangeAspect="1"/>
          </p:cNvPicPr>
          <p:nvPr/>
        </p:nvPicPr>
        <p:blipFill>
          <a:blip r:embed="rId1"/>
          <a:stretch>
            <a:fillRect/>
          </a:stretch>
        </p:blipFill>
        <p:spPr>
          <a:xfrm>
            <a:off x="739775" y="2166620"/>
            <a:ext cx="3977005" cy="2486660"/>
          </a:xfrm>
          <a:prstGeom prst="rect">
            <a:avLst/>
          </a:prstGeom>
        </p:spPr>
      </p:pic>
      <p:sp>
        <p:nvSpPr>
          <p:cNvPr id="4" name="文本框 3"/>
          <p:cNvSpPr txBox="1"/>
          <p:nvPr/>
        </p:nvSpPr>
        <p:spPr>
          <a:xfrm>
            <a:off x="2990850" y="1649095"/>
            <a:ext cx="3162300" cy="368300"/>
          </a:xfrm>
          <a:prstGeom prst="rect">
            <a:avLst/>
          </a:prstGeom>
          <a:noFill/>
        </p:spPr>
        <p:txBody>
          <a:bodyPr wrap="square" rtlCol="0">
            <a:spAutoFit/>
          </a:bodyPr>
          <a:p>
            <a:r>
              <a:rPr lang="zh-CN" altLang="en-US" b="1"/>
              <a:t>终端控制平板电脑的主页面</a:t>
            </a:r>
            <a:endParaRPr lang="zh-CN" altLang="en-US" b="1"/>
          </a:p>
        </p:txBody>
      </p:sp>
      <p:pic>
        <p:nvPicPr>
          <p:cNvPr id="2" name="图片 -2147482619" descr="微信图片_201908102206251"/>
          <p:cNvPicPr>
            <a:picLocks noChangeAspect="1"/>
          </p:cNvPicPr>
          <p:nvPr/>
        </p:nvPicPr>
        <p:blipFill>
          <a:blip r:embed="rId2"/>
          <a:stretch>
            <a:fillRect/>
          </a:stretch>
        </p:blipFill>
        <p:spPr>
          <a:xfrm>
            <a:off x="4794885" y="2171700"/>
            <a:ext cx="3964305" cy="2481580"/>
          </a:xfrm>
          <a:prstGeom prst="rect">
            <a:avLst/>
          </a:prstGeom>
          <a:noFill/>
          <a:ln w="9525">
            <a:noFill/>
          </a:ln>
        </p:spPr>
      </p:pic>
      <p:sp>
        <p:nvSpPr>
          <p:cNvPr id="6" name="云形标注 5"/>
          <p:cNvSpPr/>
          <p:nvPr/>
        </p:nvSpPr>
        <p:spPr>
          <a:xfrm>
            <a:off x="3972560" y="5242560"/>
            <a:ext cx="3859530" cy="977900"/>
          </a:xfrm>
          <a:prstGeom prst="cloudCallout">
            <a:avLst>
              <a:gd name="adj1" fmla="val -48733"/>
              <a:gd name="adj2" fmla="val -101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可采用彩色触屏技术，操作和使用更直观、方便</a:t>
            </a:r>
            <a:endParaRPr lang="zh-CN"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3" name="文本框 2"/>
          <p:cNvSpPr txBox="1"/>
          <p:nvPr/>
        </p:nvSpPr>
        <p:spPr>
          <a:xfrm>
            <a:off x="948055" y="842010"/>
            <a:ext cx="7060565" cy="398780"/>
          </a:xfrm>
          <a:prstGeom prst="rect">
            <a:avLst/>
          </a:prstGeom>
          <a:noFill/>
        </p:spPr>
        <p:txBody>
          <a:bodyPr wrap="square" rtlCol="0">
            <a:spAutoFit/>
          </a:bodyPr>
          <a:p>
            <a:pPr algn="ctr"/>
            <a:r>
              <a:rPr lang="zh-CN" altLang="en-US" sz="2000" b="1">
                <a:solidFill>
                  <a:schemeClr val="accent3">
                    <a:lumMod val="50000"/>
                  </a:schemeClr>
                </a:solidFill>
              </a:rPr>
              <a:t>目前振冲碎石桩工程全过程流程示意图</a:t>
            </a:r>
            <a:r>
              <a:rPr lang="en-US" altLang="zh-CN" sz="2000" b="1">
                <a:solidFill>
                  <a:schemeClr val="accent3">
                    <a:lumMod val="50000"/>
                  </a:schemeClr>
                </a:solidFill>
              </a:rPr>
              <a:t>--</a:t>
            </a:r>
            <a:r>
              <a:rPr lang="zh-CN" altLang="en-US" sz="2000" b="1">
                <a:solidFill>
                  <a:srgbClr val="FF0000"/>
                </a:solidFill>
              </a:rPr>
              <a:t>流程的单向性</a:t>
            </a:r>
            <a:endParaRPr lang="zh-CN" altLang="en-US" sz="2000" b="1">
              <a:solidFill>
                <a:srgbClr val="FF0000"/>
              </a:solidFill>
            </a:endParaRPr>
          </a:p>
        </p:txBody>
      </p:sp>
      <p:sp>
        <p:nvSpPr>
          <p:cNvPr id="20534" name="圆角矩形 20533"/>
          <p:cNvSpPr/>
          <p:nvPr/>
        </p:nvSpPr>
        <p:spPr>
          <a:xfrm>
            <a:off x="606425" y="4203065"/>
            <a:ext cx="2543175" cy="1600200"/>
          </a:xfrm>
          <a:prstGeom prst="roundRect">
            <a:avLst>
              <a:gd name="adj" fmla="val 12699"/>
            </a:avLst>
          </a:prstGeom>
          <a:gradFill rotWithShape="1">
            <a:gsLst>
              <a:gs pos="0">
                <a:schemeClr val="accent1">
                  <a:gamma/>
                  <a:shade val="79216"/>
                  <a:invGamma/>
                </a:schemeClr>
              </a:gs>
              <a:gs pos="100000">
                <a:schemeClr val="accent1"/>
              </a:gs>
            </a:gsLst>
            <a:lin ang="5400000" scaled="1"/>
            <a:tileRect/>
          </a:gradFill>
          <a:ln w="9525">
            <a:noFill/>
          </a:ln>
        </p:spPr>
        <p:txBody>
          <a:bodyPr/>
          <a:p>
            <a:endParaRPr lang="zh-CN" altLang="en-US"/>
          </a:p>
        </p:txBody>
      </p:sp>
      <p:sp>
        <p:nvSpPr>
          <p:cNvPr id="20536" name="圆角矩形 20535"/>
          <p:cNvSpPr/>
          <p:nvPr/>
        </p:nvSpPr>
        <p:spPr>
          <a:xfrm>
            <a:off x="660400" y="4631690"/>
            <a:ext cx="2408238" cy="1114425"/>
          </a:xfrm>
          <a:prstGeom prst="roundRect">
            <a:avLst>
              <a:gd name="adj" fmla="val 16667"/>
            </a:avLst>
          </a:prstGeom>
          <a:solidFill>
            <a:srgbClr val="FFFFFF"/>
          </a:solidFill>
          <a:ln w="9525">
            <a:noFill/>
          </a:ln>
          <a:effectLst>
            <a:prstShdw prst="shdw17" dist="17961" dir="13499999">
              <a:srgbClr val="FFFFFF">
                <a:gamma/>
                <a:shade val="60000"/>
                <a:invGamma/>
              </a:srgbClr>
            </a:prstShdw>
          </a:effectLst>
        </p:spPr>
        <p:txBody>
          <a:bodyPr/>
          <a:p>
            <a:endParaRPr lang="zh-CN" altLang="en-US"/>
          </a:p>
        </p:txBody>
      </p:sp>
      <p:sp>
        <p:nvSpPr>
          <p:cNvPr id="20537" name="Text Box 18"/>
          <p:cNvSpPr txBox="1"/>
          <p:nvPr/>
        </p:nvSpPr>
        <p:spPr>
          <a:xfrm>
            <a:off x="1062038" y="4226878"/>
            <a:ext cx="1651000" cy="398780"/>
          </a:xfrm>
          <a:prstGeom prst="rect">
            <a:avLst/>
          </a:prstGeom>
          <a:noFill/>
          <a:ln w="9525">
            <a:noFill/>
          </a:ln>
        </p:spPr>
        <p:txBody>
          <a:bodyPr>
            <a:spAutoFit/>
          </a:bodyPr>
          <a:p>
            <a:pPr algn="ctr">
              <a:spcBef>
                <a:spcPct val="50000"/>
              </a:spcBef>
            </a:pPr>
            <a:r>
              <a:rPr lang="zh-CN" altLang="en-US" sz="2000" b="1" i="0">
                <a:solidFill>
                  <a:srgbClr val="FFFFFF"/>
                </a:solidFill>
                <a:ea typeface="宋体" panose="02010600030101010101" pitchFamily="2" charset="-122"/>
              </a:rPr>
              <a:t>效果检测</a:t>
            </a:r>
            <a:endParaRPr lang="zh-CN" altLang="en-US" sz="2000" b="1" i="0">
              <a:solidFill>
                <a:srgbClr val="FFFFFF"/>
              </a:solidFill>
              <a:ea typeface="宋体" panose="02010600030101010101" pitchFamily="2" charset="-122"/>
            </a:endParaRPr>
          </a:p>
        </p:txBody>
      </p:sp>
      <p:sp>
        <p:nvSpPr>
          <p:cNvPr id="20538" name="Text Box 9"/>
          <p:cNvSpPr txBox="1"/>
          <p:nvPr/>
        </p:nvSpPr>
        <p:spPr>
          <a:xfrm>
            <a:off x="701675" y="4709478"/>
            <a:ext cx="2316163" cy="737235"/>
          </a:xfrm>
          <a:prstGeom prst="rect">
            <a:avLst/>
          </a:prstGeom>
          <a:noFill/>
          <a:ln w="9525">
            <a:noFill/>
          </a:ln>
        </p:spPr>
        <p:txBody>
          <a:bodyPr>
            <a:spAutoFit/>
          </a:bodyPr>
          <a:p>
            <a:pPr algn="l" eaLnBrk="0" hangingPunct="0"/>
            <a:r>
              <a:rPr lang="zh-CN" altLang="en-US" sz="1400" i="0">
                <a:solidFill>
                  <a:srgbClr val="000000"/>
                </a:solidFill>
                <a:ea typeface="宋体" panose="02010600030101010101" pitchFamily="2" charset="-122"/>
              </a:rPr>
              <a:t>按规范和设计要求，对振冲桩的施工质量进行检测和评定</a:t>
            </a:r>
            <a:endParaRPr lang="zh-CN" altLang="en-US" sz="1400" i="0">
              <a:solidFill>
                <a:srgbClr val="000000"/>
              </a:solidFill>
              <a:ea typeface="宋体" panose="02010600030101010101" pitchFamily="2" charset="-122"/>
            </a:endParaRPr>
          </a:p>
        </p:txBody>
      </p:sp>
      <p:sp>
        <p:nvSpPr>
          <p:cNvPr id="20539" name="圆角矩形 20538"/>
          <p:cNvSpPr/>
          <p:nvPr/>
        </p:nvSpPr>
        <p:spPr>
          <a:xfrm>
            <a:off x="606425" y="1840865"/>
            <a:ext cx="2543175" cy="1600200"/>
          </a:xfrm>
          <a:prstGeom prst="roundRect">
            <a:avLst>
              <a:gd name="adj" fmla="val 12699"/>
            </a:avLst>
          </a:prstGeom>
          <a:gradFill rotWithShape="1">
            <a:gsLst>
              <a:gs pos="0">
                <a:schemeClr val="folHlink">
                  <a:gamma/>
                  <a:shade val="69804"/>
                  <a:invGamma/>
                </a:schemeClr>
              </a:gs>
              <a:gs pos="100000">
                <a:schemeClr val="folHlink"/>
              </a:gs>
            </a:gsLst>
            <a:lin ang="5400000" scaled="1"/>
            <a:tileRect/>
          </a:gradFill>
          <a:ln w="9525">
            <a:noFill/>
          </a:ln>
        </p:spPr>
        <p:txBody>
          <a:bodyPr/>
          <a:p>
            <a:endParaRPr lang="zh-CN" altLang="en-US"/>
          </a:p>
        </p:txBody>
      </p:sp>
      <p:sp>
        <p:nvSpPr>
          <p:cNvPr id="20540" name="圆角矩形 20539"/>
          <p:cNvSpPr/>
          <p:nvPr/>
        </p:nvSpPr>
        <p:spPr>
          <a:xfrm>
            <a:off x="660400" y="2269490"/>
            <a:ext cx="2408238" cy="1114425"/>
          </a:xfrm>
          <a:prstGeom prst="roundRect">
            <a:avLst>
              <a:gd name="adj" fmla="val 16667"/>
            </a:avLst>
          </a:prstGeom>
          <a:solidFill>
            <a:srgbClr val="FFFFFF"/>
          </a:solidFill>
          <a:ln w="9525">
            <a:noFill/>
          </a:ln>
          <a:effectLst>
            <a:prstShdw prst="shdw17" dist="17961" dir="13499999">
              <a:srgbClr val="FFFFFF">
                <a:gamma/>
                <a:shade val="60000"/>
                <a:invGamma/>
              </a:srgbClr>
            </a:prstShdw>
          </a:effectLst>
        </p:spPr>
        <p:txBody>
          <a:bodyPr/>
          <a:p>
            <a:endParaRPr lang="zh-CN" altLang="en-US"/>
          </a:p>
        </p:txBody>
      </p:sp>
      <p:sp>
        <p:nvSpPr>
          <p:cNvPr id="20541" name="Text Box 18"/>
          <p:cNvSpPr txBox="1"/>
          <p:nvPr/>
        </p:nvSpPr>
        <p:spPr>
          <a:xfrm>
            <a:off x="1062038" y="1864678"/>
            <a:ext cx="1651000" cy="398780"/>
          </a:xfrm>
          <a:prstGeom prst="rect">
            <a:avLst/>
          </a:prstGeom>
          <a:noFill/>
          <a:ln w="9525">
            <a:noFill/>
          </a:ln>
        </p:spPr>
        <p:txBody>
          <a:bodyPr>
            <a:spAutoFit/>
          </a:bodyPr>
          <a:p>
            <a:pPr algn="ctr">
              <a:spcBef>
                <a:spcPct val="50000"/>
              </a:spcBef>
            </a:pPr>
            <a:r>
              <a:rPr lang="zh-CN" altLang="en-US" sz="2000" b="1" i="0">
                <a:solidFill>
                  <a:srgbClr val="FFFFFF"/>
                </a:solidFill>
                <a:ea typeface="宋体" panose="02010600030101010101" pitchFamily="2" charset="-122"/>
              </a:rPr>
              <a:t>地质勘察</a:t>
            </a:r>
            <a:endParaRPr lang="zh-CN" altLang="en-US" sz="2000" b="1" i="0">
              <a:solidFill>
                <a:srgbClr val="FFFFFF"/>
              </a:solidFill>
              <a:ea typeface="宋体" panose="02010600030101010101" pitchFamily="2" charset="-122"/>
            </a:endParaRPr>
          </a:p>
        </p:txBody>
      </p:sp>
      <p:sp>
        <p:nvSpPr>
          <p:cNvPr id="20542" name="Text Box 9"/>
          <p:cNvSpPr txBox="1"/>
          <p:nvPr/>
        </p:nvSpPr>
        <p:spPr>
          <a:xfrm>
            <a:off x="701675" y="2347278"/>
            <a:ext cx="2316163" cy="953135"/>
          </a:xfrm>
          <a:prstGeom prst="rect">
            <a:avLst/>
          </a:prstGeom>
          <a:noFill/>
          <a:ln w="9525">
            <a:noFill/>
          </a:ln>
        </p:spPr>
        <p:txBody>
          <a:bodyPr>
            <a:spAutoFit/>
          </a:bodyPr>
          <a:p>
            <a:pPr algn="l" eaLnBrk="0" hangingPunct="0"/>
            <a:r>
              <a:rPr lang="zh-CN" altLang="en-US" sz="1400" i="0">
                <a:solidFill>
                  <a:srgbClr val="000000"/>
                </a:solidFill>
                <a:ea typeface="宋体" panose="02010600030101010101" pitchFamily="2" charset="-122"/>
              </a:rPr>
              <a:t>获取工程地质的基本状况和原始土层的详细物理力学指标，是振冲桩设计的重要依据</a:t>
            </a:r>
            <a:endParaRPr lang="zh-CN" altLang="en-US" sz="1400" i="0">
              <a:solidFill>
                <a:srgbClr val="000000"/>
              </a:solidFill>
              <a:ea typeface="宋体" panose="02010600030101010101" pitchFamily="2" charset="-122"/>
            </a:endParaRPr>
          </a:p>
        </p:txBody>
      </p:sp>
      <p:sp>
        <p:nvSpPr>
          <p:cNvPr id="20543" name="圆角矩形 20542"/>
          <p:cNvSpPr/>
          <p:nvPr/>
        </p:nvSpPr>
        <p:spPr>
          <a:xfrm>
            <a:off x="5940425" y="4203065"/>
            <a:ext cx="2543175" cy="1600200"/>
          </a:xfrm>
          <a:prstGeom prst="roundRect">
            <a:avLst>
              <a:gd name="adj" fmla="val 12699"/>
            </a:avLst>
          </a:prstGeom>
          <a:gradFill rotWithShape="1">
            <a:gsLst>
              <a:gs pos="0">
                <a:schemeClr val="hlink">
                  <a:gamma/>
                  <a:shade val="79216"/>
                  <a:invGamma/>
                </a:schemeClr>
              </a:gs>
              <a:gs pos="100000">
                <a:schemeClr val="hlink"/>
              </a:gs>
            </a:gsLst>
            <a:lin ang="5400000" scaled="1"/>
            <a:tileRect/>
          </a:gradFill>
          <a:ln w="9525">
            <a:noFill/>
          </a:ln>
        </p:spPr>
        <p:txBody>
          <a:bodyPr/>
          <a:p>
            <a:endParaRPr lang="zh-CN" altLang="en-US"/>
          </a:p>
        </p:txBody>
      </p:sp>
      <p:sp>
        <p:nvSpPr>
          <p:cNvPr id="20544" name="圆角矩形 20543"/>
          <p:cNvSpPr/>
          <p:nvPr/>
        </p:nvSpPr>
        <p:spPr>
          <a:xfrm>
            <a:off x="5994400" y="4631690"/>
            <a:ext cx="2408238" cy="1114425"/>
          </a:xfrm>
          <a:prstGeom prst="roundRect">
            <a:avLst>
              <a:gd name="adj" fmla="val 16667"/>
            </a:avLst>
          </a:prstGeom>
          <a:solidFill>
            <a:srgbClr val="FFFFFF"/>
          </a:solidFill>
          <a:ln w="9525">
            <a:noFill/>
          </a:ln>
          <a:effectLst>
            <a:prstShdw prst="shdw17" dist="17961" dir="13499999">
              <a:srgbClr val="FFFFFF">
                <a:gamma/>
                <a:shade val="60000"/>
                <a:invGamma/>
              </a:srgbClr>
            </a:prstShdw>
          </a:effectLst>
        </p:spPr>
        <p:txBody>
          <a:bodyPr/>
          <a:p>
            <a:endParaRPr lang="zh-CN" altLang="en-US"/>
          </a:p>
        </p:txBody>
      </p:sp>
      <p:sp>
        <p:nvSpPr>
          <p:cNvPr id="20545" name="Text Box 18"/>
          <p:cNvSpPr txBox="1"/>
          <p:nvPr/>
        </p:nvSpPr>
        <p:spPr>
          <a:xfrm>
            <a:off x="6396038" y="4226878"/>
            <a:ext cx="1651000" cy="398780"/>
          </a:xfrm>
          <a:prstGeom prst="rect">
            <a:avLst/>
          </a:prstGeom>
          <a:noFill/>
          <a:ln w="9525">
            <a:noFill/>
          </a:ln>
        </p:spPr>
        <p:txBody>
          <a:bodyPr>
            <a:spAutoFit/>
          </a:bodyPr>
          <a:p>
            <a:pPr algn="ctr">
              <a:spcBef>
                <a:spcPct val="50000"/>
              </a:spcBef>
            </a:pPr>
            <a:r>
              <a:rPr lang="zh-CN" altLang="en-US" sz="2000" b="1" i="0">
                <a:solidFill>
                  <a:srgbClr val="FFFFFF"/>
                </a:solidFill>
                <a:ea typeface="宋体" panose="02010600030101010101" pitchFamily="2" charset="-122"/>
              </a:rPr>
              <a:t>振冲桩施工</a:t>
            </a:r>
            <a:endParaRPr lang="zh-CN" altLang="en-US" sz="2000" b="1" i="0">
              <a:solidFill>
                <a:srgbClr val="FFFFFF"/>
              </a:solidFill>
              <a:ea typeface="宋体" panose="02010600030101010101" pitchFamily="2" charset="-122"/>
            </a:endParaRPr>
          </a:p>
        </p:txBody>
      </p:sp>
      <p:sp>
        <p:nvSpPr>
          <p:cNvPr id="20546" name="Text Box 9"/>
          <p:cNvSpPr txBox="1"/>
          <p:nvPr/>
        </p:nvSpPr>
        <p:spPr>
          <a:xfrm>
            <a:off x="6035675" y="4709478"/>
            <a:ext cx="2316163" cy="521970"/>
          </a:xfrm>
          <a:prstGeom prst="rect">
            <a:avLst/>
          </a:prstGeom>
          <a:noFill/>
          <a:ln w="9525">
            <a:noFill/>
          </a:ln>
        </p:spPr>
        <p:txBody>
          <a:bodyPr>
            <a:spAutoFit/>
          </a:bodyPr>
          <a:p>
            <a:pPr algn="l" eaLnBrk="0" hangingPunct="0"/>
            <a:r>
              <a:rPr lang="zh-CN" altLang="en-US" sz="1400" i="0">
                <a:solidFill>
                  <a:srgbClr val="000000"/>
                </a:solidFill>
                <a:ea typeface="宋体" panose="02010600030101010101" pitchFamily="2" charset="-122"/>
              </a:rPr>
              <a:t>按设计要求进行振冲桩的制桩施工</a:t>
            </a:r>
            <a:endParaRPr lang="zh-CN" altLang="en-US" sz="1400" i="0">
              <a:solidFill>
                <a:srgbClr val="000000"/>
              </a:solidFill>
              <a:ea typeface="宋体" panose="02010600030101010101" pitchFamily="2" charset="-122"/>
            </a:endParaRPr>
          </a:p>
        </p:txBody>
      </p:sp>
      <p:sp>
        <p:nvSpPr>
          <p:cNvPr id="20547" name="圆角矩形 20546"/>
          <p:cNvSpPr/>
          <p:nvPr/>
        </p:nvSpPr>
        <p:spPr>
          <a:xfrm>
            <a:off x="5940425" y="1840865"/>
            <a:ext cx="2543175" cy="1600200"/>
          </a:xfrm>
          <a:prstGeom prst="roundRect">
            <a:avLst>
              <a:gd name="adj" fmla="val 12699"/>
            </a:avLst>
          </a:prstGeom>
          <a:gradFill rotWithShape="1">
            <a:gsLst>
              <a:gs pos="0">
                <a:schemeClr val="accent2">
                  <a:gamma/>
                  <a:shade val="79216"/>
                  <a:invGamma/>
                </a:schemeClr>
              </a:gs>
              <a:gs pos="100000">
                <a:schemeClr val="accent2"/>
              </a:gs>
            </a:gsLst>
            <a:lin ang="5400000" scaled="1"/>
            <a:tileRect/>
          </a:gradFill>
          <a:ln w="9525">
            <a:noFill/>
          </a:ln>
        </p:spPr>
        <p:txBody>
          <a:bodyPr/>
          <a:p>
            <a:endParaRPr lang="zh-CN" altLang="en-US"/>
          </a:p>
        </p:txBody>
      </p:sp>
      <p:sp>
        <p:nvSpPr>
          <p:cNvPr id="20548" name="圆角矩形 20547"/>
          <p:cNvSpPr/>
          <p:nvPr/>
        </p:nvSpPr>
        <p:spPr>
          <a:xfrm>
            <a:off x="5994400" y="2269490"/>
            <a:ext cx="2408238" cy="1114425"/>
          </a:xfrm>
          <a:prstGeom prst="roundRect">
            <a:avLst>
              <a:gd name="adj" fmla="val 16667"/>
            </a:avLst>
          </a:prstGeom>
          <a:solidFill>
            <a:srgbClr val="FFFFFF"/>
          </a:solidFill>
          <a:ln w="9525">
            <a:noFill/>
          </a:ln>
          <a:effectLst>
            <a:prstShdw prst="shdw17" dist="17961" dir="13499999">
              <a:srgbClr val="FFFFFF">
                <a:gamma/>
                <a:shade val="60000"/>
                <a:invGamma/>
              </a:srgbClr>
            </a:prstShdw>
          </a:effectLst>
        </p:spPr>
        <p:txBody>
          <a:bodyPr/>
          <a:p>
            <a:endParaRPr lang="zh-CN" altLang="en-US"/>
          </a:p>
        </p:txBody>
      </p:sp>
      <p:sp>
        <p:nvSpPr>
          <p:cNvPr id="20549" name="Text Box 18"/>
          <p:cNvSpPr txBox="1"/>
          <p:nvPr/>
        </p:nvSpPr>
        <p:spPr>
          <a:xfrm>
            <a:off x="6396038" y="1864678"/>
            <a:ext cx="1651000" cy="398780"/>
          </a:xfrm>
          <a:prstGeom prst="rect">
            <a:avLst/>
          </a:prstGeom>
          <a:noFill/>
          <a:ln w="9525">
            <a:noFill/>
          </a:ln>
        </p:spPr>
        <p:txBody>
          <a:bodyPr>
            <a:spAutoFit/>
          </a:bodyPr>
          <a:p>
            <a:pPr algn="ctr">
              <a:spcBef>
                <a:spcPct val="50000"/>
              </a:spcBef>
            </a:pPr>
            <a:r>
              <a:rPr lang="zh-CN" altLang="en-US" sz="2000" b="1" i="0">
                <a:solidFill>
                  <a:srgbClr val="FFFFFF"/>
                </a:solidFill>
                <a:ea typeface="宋体" panose="02010600030101010101" pitchFamily="2" charset="-122"/>
              </a:rPr>
              <a:t>振冲桩设计</a:t>
            </a:r>
            <a:endParaRPr lang="zh-CN" altLang="en-US" sz="2000" b="1" i="0">
              <a:solidFill>
                <a:srgbClr val="FFFFFF"/>
              </a:solidFill>
              <a:ea typeface="宋体" panose="02010600030101010101" pitchFamily="2" charset="-122"/>
            </a:endParaRPr>
          </a:p>
        </p:txBody>
      </p:sp>
      <p:sp>
        <p:nvSpPr>
          <p:cNvPr id="20550" name="Text Box 9"/>
          <p:cNvSpPr txBox="1"/>
          <p:nvPr/>
        </p:nvSpPr>
        <p:spPr>
          <a:xfrm>
            <a:off x="6035675" y="2347278"/>
            <a:ext cx="2316163" cy="953135"/>
          </a:xfrm>
          <a:prstGeom prst="rect">
            <a:avLst/>
          </a:prstGeom>
          <a:noFill/>
          <a:ln w="9525">
            <a:noFill/>
          </a:ln>
        </p:spPr>
        <p:txBody>
          <a:bodyPr>
            <a:spAutoFit/>
          </a:bodyPr>
          <a:p>
            <a:pPr algn="l" eaLnBrk="0" hangingPunct="0"/>
            <a:r>
              <a:rPr lang="zh-CN" altLang="en-US" sz="1400" i="0">
                <a:solidFill>
                  <a:srgbClr val="000000"/>
                </a:solidFill>
                <a:ea typeface="宋体" panose="02010600030101010101" pitchFamily="2" charset="-122"/>
              </a:rPr>
              <a:t>通过分析和计算，制定满足地基加固要求的振冲桩施工基本参数、施工工艺和检测方法</a:t>
            </a:r>
            <a:endParaRPr lang="zh-CN" altLang="en-US" sz="1400" i="0">
              <a:solidFill>
                <a:srgbClr val="000000"/>
              </a:solidFill>
              <a:ea typeface="宋体" panose="02010600030101010101" pitchFamily="2" charset="-122"/>
            </a:endParaRPr>
          </a:p>
        </p:txBody>
      </p:sp>
      <p:grpSp>
        <p:nvGrpSpPr>
          <p:cNvPr id="20551" name="组合 20550"/>
          <p:cNvGrpSpPr/>
          <p:nvPr/>
        </p:nvGrpSpPr>
        <p:grpSpPr>
          <a:xfrm>
            <a:off x="3204210" y="2593340"/>
            <a:ext cx="2522855" cy="2437130"/>
            <a:chOff x="1968" y="1488"/>
            <a:chExt cx="1776" cy="1766"/>
          </a:xfrm>
        </p:grpSpPr>
        <p:sp>
          <p:nvSpPr>
            <p:cNvPr id="20552" name="任意多边形 20551"/>
            <p:cNvSpPr/>
            <p:nvPr/>
          </p:nvSpPr>
          <p:spPr>
            <a:xfrm rot="6774404">
              <a:off x="2004" y="1578"/>
              <a:ext cx="1688" cy="1664"/>
            </a:xfrm>
            <a:custGeom>
              <a:avLst/>
              <a:gdLst>
                <a:gd name="txL" fmla="*/ 3163 w 21600"/>
                <a:gd name="txT" fmla="*/ 3163 h 21600"/>
                <a:gd name="txR" fmla="*/ 18437 w 21600"/>
                <a:gd name="txB" fmla="*/ 18437 h 21600"/>
              </a:gdLst>
              <a:ahLst/>
              <a:cxnLst>
                <a:cxn ang="270">
                  <a:pos x="16689" y="1746"/>
                </a:cxn>
                <a:cxn ang="270">
                  <a:pos x="10657" y="1438"/>
                </a:cxn>
                <a:cxn ang="270">
                  <a:pos x="15121" y="4156"/>
                </a:cxn>
                <a:cxn ang="0">
                  <a:pos x="23223" y="5516"/>
                </a:cxn>
                <a:cxn ang="0">
                  <a:pos x="21035" y="10942"/>
                </a:cxn>
                <a:cxn ang="0">
                  <a:pos x="15609" y="8754"/>
                </a:cxn>
              </a:cxnLst>
              <a:rect l="txL" t="txT" r="txR" b="txB"/>
              <a:pathLst>
                <a:path w="21600" h="21600">
                  <a:moveTo>
                    <a:pt x="18093" y="7698"/>
                  </a:moveTo>
                  <a:arcTo wR="7926" hR="7926" stAng="-1382348" swAng="-4070034"/>
                  <a:lnTo>
                    <a:pt x="10635" y="1"/>
                  </a:lnTo>
                  <a:arcTo wR="10800" hR="10800" stAng="-5452382" swAng="4070034"/>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hlink"/>
              </a:extrusionClr>
            </a:sp3d>
          </p:spPr>
          <p:txBody>
            <a:bodyPr/>
            <a:p>
              <a:endParaRPr lang="zh-CN" altLang="en-US"/>
            </a:p>
          </p:txBody>
        </p:sp>
        <p:sp>
          <p:nvSpPr>
            <p:cNvPr id="20553" name="任意多边形 20552"/>
            <p:cNvSpPr/>
            <p:nvPr/>
          </p:nvSpPr>
          <p:spPr>
            <a:xfrm rot="12174404">
              <a:off x="1968" y="1567"/>
              <a:ext cx="1688" cy="1664"/>
            </a:xfrm>
            <a:custGeom>
              <a:avLst/>
              <a:gdLst>
                <a:gd name="txL" fmla="*/ 3163 w 21600"/>
                <a:gd name="txT" fmla="*/ 3163 h 21600"/>
                <a:gd name="txR" fmla="*/ 18437 w 21600"/>
                <a:gd name="txB" fmla="*/ 18437 h 21600"/>
              </a:gdLst>
              <a:ahLst/>
              <a:cxnLst>
                <a:cxn ang="270">
                  <a:pos x="16689" y="1746"/>
                </a:cxn>
                <a:cxn ang="270">
                  <a:pos x="10657" y="1438"/>
                </a:cxn>
                <a:cxn ang="270">
                  <a:pos x="15121" y="4156"/>
                </a:cxn>
                <a:cxn ang="0">
                  <a:pos x="23223" y="5516"/>
                </a:cxn>
                <a:cxn ang="0">
                  <a:pos x="21035" y="10942"/>
                </a:cxn>
                <a:cxn ang="0">
                  <a:pos x="15609" y="8754"/>
                </a:cxn>
              </a:cxnLst>
              <a:rect l="txL" t="txT" r="txR" b="txB"/>
              <a:pathLst>
                <a:path w="21600" h="21600">
                  <a:moveTo>
                    <a:pt x="18093" y="7698"/>
                  </a:moveTo>
                  <a:arcTo wR="7926" hR="7926" stAng="-1382348" swAng="-4070034"/>
                  <a:lnTo>
                    <a:pt x="10635" y="1"/>
                  </a:lnTo>
                  <a:arcTo wR="10800" hR="10800" stAng="-5452382" swAng="4070034"/>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accent1"/>
              </a:extrusionClr>
            </a:sp3d>
          </p:spPr>
          <p:txBody>
            <a:bodyPr/>
            <a:p>
              <a:endParaRPr lang="zh-CN" altLang="en-US"/>
            </a:p>
          </p:txBody>
        </p:sp>
        <p:sp>
          <p:nvSpPr>
            <p:cNvPr id="20554" name="任意多边形 20553"/>
            <p:cNvSpPr/>
            <p:nvPr/>
          </p:nvSpPr>
          <p:spPr>
            <a:xfrm rot="17574404">
              <a:off x="2029" y="1500"/>
              <a:ext cx="1688" cy="1664"/>
            </a:xfrm>
            <a:custGeom>
              <a:avLst/>
              <a:gdLst>
                <a:gd name="txL" fmla="*/ 3163 w 21600"/>
                <a:gd name="txT" fmla="*/ 3163 h 21600"/>
                <a:gd name="txR" fmla="*/ 18437 w 21600"/>
                <a:gd name="txB" fmla="*/ 18437 h 21600"/>
              </a:gdLst>
              <a:ahLst/>
              <a:cxnLst>
                <a:cxn ang="270">
                  <a:pos x="16689" y="1746"/>
                </a:cxn>
                <a:cxn ang="270">
                  <a:pos x="10657" y="1438"/>
                </a:cxn>
                <a:cxn ang="270">
                  <a:pos x="15121" y="4156"/>
                </a:cxn>
                <a:cxn ang="0">
                  <a:pos x="23223" y="5516"/>
                </a:cxn>
                <a:cxn ang="0">
                  <a:pos x="21035" y="10942"/>
                </a:cxn>
                <a:cxn ang="0">
                  <a:pos x="15609" y="8754"/>
                </a:cxn>
              </a:cxnLst>
              <a:rect l="txL" t="txT" r="txR" b="txB"/>
              <a:pathLst>
                <a:path w="21600" h="21600">
                  <a:moveTo>
                    <a:pt x="18093" y="7698"/>
                  </a:moveTo>
                  <a:arcTo wR="7926" hR="7926" stAng="-1382348" swAng="-4070034"/>
                  <a:lnTo>
                    <a:pt x="10635" y="1"/>
                  </a:lnTo>
                  <a:arcTo wR="10800" hR="10800" stAng="-5452382" swAng="4070034"/>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folHlink"/>
              </a:extrusionClr>
            </a:sp3d>
          </p:spPr>
          <p:txBody>
            <a:bodyPr/>
            <a:p>
              <a:endParaRPr lang="zh-CN" altLang="en-US"/>
            </a:p>
          </p:txBody>
        </p:sp>
        <p:sp>
          <p:nvSpPr>
            <p:cNvPr id="20555" name="任意多边形 20554"/>
            <p:cNvSpPr/>
            <p:nvPr/>
          </p:nvSpPr>
          <p:spPr>
            <a:xfrm rot="22974404">
              <a:off x="2056" y="1536"/>
              <a:ext cx="1688" cy="1664"/>
            </a:xfrm>
            <a:custGeom>
              <a:avLst/>
              <a:gdLst>
                <a:gd name="txL" fmla="*/ 3163 w 21600"/>
                <a:gd name="txT" fmla="*/ 3163 h 21600"/>
                <a:gd name="txR" fmla="*/ 18437 w 21600"/>
                <a:gd name="txB" fmla="*/ 18437 h 21600"/>
              </a:gdLst>
              <a:ahLst/>
              <a:cxnLst>
                <a:cxn ang="270">
                  <a:pos x="16689" y="1746"/>
                </a:cxn>
                <a:cxn ang="270">
                  <a:pos x="10657" y="1438"/>
                </a:cxn>
                <a:cxn ang="270">
                  <a:pos x="15121" y="4156"/>
                </a:cxn>
                <a:cxn ang="0">
                  <a:pos x="23223" y="5516"/>
                </a:cxn>
                <a:cxn ang="0">
                  <a:pos x="21035" y="10942"/>
                </a:cxn>
                <a:cxn ang="0">
                  <a:pos x="15609" y="8754"/>
                </a:cxn>
              </a:cxnLst>
              <a:rect l="txL" t="txT" r="txR" b="txB"/>
              <a:pathLst>
                <a:path w="21600" h="21600">
                  <a:moveTo>
                    <a:pt x="18093" y="7698"/>
                  </a:moveTo>
                  <a:arcTo wR="7926" hR="7926" stAng="-1382348" swAng="-4070034"/>
                  <a:lnTo>
                    <a:pt x="10635" y="1"/>
                  </a:lnTo>
                  <a:arcTo wR="10800" hR="10800" stAng="-5452382" swAng="4070034"/>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accent2"/>
              </a:extrusionClr>
            </a:sp3d>
          </p:spPr>
          <p:txBody>
            <a:bodyPr/>
            <a:p>
              <a:endParaRPr lang="zh-CN"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施工操作监测控制</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2" name="图片 -2147482616" descr="微信图片_201908102209164"/>
          <p:cNvPicPr>
            <a:picLocks noChangeAspect="1"/>
          </p:cNvPicPr>
          <p:nvPr>
            <p:custDataLst>
              <p:tags r:id="rId1"/>
            </p:custDataLst>
          </p:nvPr>
        </p:nvPicPr>
        <p:blipFill>
          <a:blip r:embed="rId2"/>
          <a:stretch>
            <a:fillRect/>
          </a:stretch>
        </p:blipFill>
        <p:spPr>
          <a:xfrm>
            <a:off x="471805" y="1387475"/>
            <a:ext cx="4724400" cy="2958465"/>
          </a:xfrm>
          <a:prstGeom prst="rect">
            <a:avLst/>
          </a:prstGeom>
          <a:noFill/>
          <a:ln w="9525">
            <a:noFill/>
          </a:ln>
          <a:effectLst>
            <a:outerShdw blurRad="50800" dist="38100" dir="2700000" sx="103000" sy="103000" algn="tl" rotWithShape="0">
              <a:prstClr val="black">
                <a:alpha val="40000"/>
              </a:prstClr>
            </a:outerShdw>
          </a:effectLst>
        </p:spPr>
      </p:pic>
      <p:pic>
        <p:nvPicPr>
          <p:cNvPr id="3" name="图片 -2147482615" descr="微信图片_20190810220942"/>
          <p:cNvPicPr>
            <a:picLocks noChangeAspect="1"/>
          </p:cNvPicPr>
          <p:nvPr>
            <p:custDataLst>
              <p:tags r:id="rId3"/>
            </p:custDataLst>
          </p:nvPr>
        </p:nvPicPr>
        <p:blipFill>
          <a:blip r:embed="rId4"/>
          <a:stretch>
            <a:fillRect/>
          </a:stretch>
        </p:blipFill>
        <p:spPr>
          <a:xfrm>
            <a:off x="3951605" y="3018155"/>
            <a:ext cx="4808220" cy="3011170"/>
          </a:xfrm>
          <a:prstGeom prst="rect">
            <a:avLst/>
          </a:prstGeom>
          <a:noFill/>
          <a:ln w="9525">
            <a:noFill/>
          </a:ln>
          <a:effectLst>
            <a:outerShdw blurRad="50800" dist="38100" dir="2700000" sx="103000" sy="103000" algn="tl" rotWithShape="0">
              <a:prstClr val="black">
                <a:alpha val="40000"/>
              </a:prstClr>
            </a:outerShdw>
          </a:effectLst>
        </p:spPr>
      </p:pic>
      <p:sp>
        <p:nvSpPr>
          <p:cNvPr id="4" name="文本框 3"/>
          <p:cNvSpPr txBox="1"/>
          <p:nvPr/>
        </p:nvSpPr>
        <p:spPr>
          <a:xfrm>
            <a:off x="5473700" y="1793240"/>
            <a:ext cx="2767965" cy="337185"/>
          </a:xfrm>
          <a:prstGeom prst="rect">
            <a:avLst/>
          </a:prstGeom>
          <a:noFill/>
        </p:spPr>
        <p:txBody>
          <a:bodyPr wrap="square" rtlCol="0">
            <a:spAutoFit/>
          </a:bodyPr>
          <a:p>
            <a:r>
              <a:rPr lang="zh-CN" altLang="en-US" sz="1600"/>
              <a:t>设备和操作安全参数设置</a:t>
            </a:r>
            <a:endParaRPr lang="zh-CN" altLang="en-US" sz="1600"/>
          </a:p>
        </p:txBody>
      </p:sp>
      <p:sp>
        <p:nvSpPr>
          <p:cNvPr id="5" name="文本框 4"/>
          <p:cNvSpPr txBox="1"/>
          <p:nvPr/>
        </p:nvSpPr>
        <p:spPr>
          <a:xfrm>
            <a:off x="1183640" y="5552440"/>
            <a:ext cx="2767965" cy="337185"/>
          </a:xfrm>
          <a:prstGeom prst="rect">
            <a:avLst/>
          </a:prstGeom>
          <a:noFill/>
        </p:spPr>
        <p:txBody>
          <a:bodyPr wrap="square" rtlCol="0">
            <a:spAutoFit/>
          </a:bodyPr>
          <a:p>
            <a:r>
              <a:rPr lang="zh-CN" altLang="en-US" sz="1600"/>
              <a:t>石料承重参数设置参数设置</a:t>
            </a:r>
            <a:endParaRPr lang="zh-CN" altLang="en-US"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14" descr="微信图片_201908102209165"/>
          <p:cNvPicPr>
            <a:picLocks noChangeAspect="1"/>
          </p:cNvPicPr>
          <p:nvPr>
            <p:custDataLst>
              <p:tags r:id="rId1"/>
            </p:custDataLst>
          </p:nvPr>
        </p:nvPicPr>
        <p:blipFill>
          <a:blip r:embed="rId2"/>
          <a:stretch>
            <a:fillRect/>
          </a:stretch>
        </p:blipFill>
        <p:spPr>
          <a:xfrm>
            <a:off x="498475" y="1395730"/>
            <a:ext cx="4876800" cy="3053080"/>
          </a:xfrm>
          <a:prstGeom prst="rect">
            <a:avLst/>
          </a:prstGeom>
          <a:noFill/>
          <a:ln w="9525">
            <a:solidFill>
              <a:schemeClr val="accent1"/>
            </a:solidFill>
          </a:ln>
          <a:effectLst>
            <a:outerShdw blurRad="50800" dist="38100" dir="2700000" sx="103000" sy="103000" algn="tl" rotWithShape="0">
              <a:prstClr val="black">
                <a:alpha val="40000"/>
              </a:prstClr>
            </a:outerShdw>
          </a:effectLst>
        </p:spPr>
      </p:pic>
      <p:pic>
        <p:nvPicPr>
          <p:cNvPr id="3" name="图片 -2147482613" descr="微信图片_201908102209166"/>
          <p:cNvPicPr>
            <a:picLocks noChangeAspect="1"/>
          </p:cNvPicPr>
          <p:nvPr>
            <p:custDataLst>
              <p:tags r:id="rId3"/>
            </p:custDataLst>
          </p:nvPr>
        </p:nvPicPr>
        <p:blipFill>
          <a:blip r:embed="rId4"/>
          <a:stretch>
            <a:fillRect/>
          </a:stretch>
        </p:blipFill>
        <p:spPr>
          <a:xfrm>
            <a:off x="3749675" y="2790190"/>
            <a:ext cx="5091430" cy="3188335"/>
          </a:xfrm>
          <a:prstGeom prst="rect">
            <a:avLst/>
          </a:prstGeom>
          <a:noFill/>
          <a:ln w="9525">
            <a:solidFill>
              <a:schemeClr val="accent1"/>
            </a:solidFill>
          </a:ln>
          <a:effectLst>
            <a:outerShdw blurRad="50800" dist="38100" dir="2700000" sx="103000" sy="103000" algn="tl" rotWithShape="0">
              <a:prstClr val="black">
                <a:alpha val="40000"/>
              </a:prstClr>
            </a:outerShdw>
          </a:effectLst>
        </p:spPr>
      </p:pic>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施工操作监测控制</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sp>
        <p:nvSpPr>
          <p:cNvPr id="4" name="文本框 3"/>
          <p:cNvSpPr txBox="1"/>
          <p:nvPr/>
        </p:nvSpPr>
        <p:spPr>
          <a:xfrm>
            <a:off x="5626100" y="1513840"/>
            <a:ext cx="2767965" cy="337185"/>
          </a:xfrm>
          <a:prstGeom prst="rect">
            <a:avLst/>
          </a:prstGeom>
          <a:noFill/>
        </p:spPr>
        <p:txBody>
          <a:bodyPr wrap="square" rtlCol="0">
            <a:spAutoFit/>
          </a:bodyPr>
          <a:p>
            <a:r>
              <a:rPr lang="zh-CN" altLang="en-US" sz="1600"/>
              <a:t>密实参数设置</a:t>
            </a:r>
            <a:endParaRPr lang="zh-CN" altLang="en-US" sz="1600"/>
          </a:p>
        </p:txBody>
      </p:sp>
      <p:sp>
        <p:nvSpPr>
          <p:cNvPr id="5" name="文本框 4"/>
          <p:cNvSpPr txBox="1"/>
          <p:nvPr/>
        </p:nvSpPr>
        <p:spPr>
          <a:xfrm>
            <a:off x="904875" y="5641340"/>
            <a:ext cx="2767965" cy="337185"/>
          </a:xfrm>
          <a:prstGeom prst="rect">
            <a:avLst/>
          </a:prstGeom>
          <a:noFill/>
        </p:spPr>
        <p:txBody>
          <a:bodyPr wrap="square" rtlCol="0">
            <a:spAutoFit/>
          </a:bodyPr>
          <a:p>
            <a:pPr algn="r"/>
            <a:r>
              <a:rPr lang="zh-CN" altLang="en-US" sz="1600"/>
              <a:t>其它辅助功能参数设置</a:t>
            </a:r>
            <a:endParaRPr lang="zh-CN" altLang="en-US"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2775" y="1482090"/>
            <a:ext cx="4779010" cy="2991485"/>
          </a:xfrm>
          <a:prstGeom prst="rect">
            <a:avLst/>
          </a:prstGeom>
          <a:noFill/>
          <a:ln w="9525">
            <a:solidFill>
              <a:schemeClr val="accent1"/>
            </a:solidFill>
          </a:ln>
          <a:effectLst>
            <a:outerShdw blurRad="50800" dist="38100" dir="2700000" sx="103000" sy="103000" algn="tl" rotWithShape="0">
              <a:prstClr val="black">
                <a:alpha val="40000"/>
              </a:prstClr>
            </a:outerShdw>
          </a:effectLst>
        </p:spPr>
      </p:pic>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施工操作监测控制</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3" name="图片 19"/>
          <p:cNvPicPr>
            <a:picLocks noChangeAspect="1"/>
          </p:cNvPicPr>
          <p:nvPr/>
        </p:nvPicPr>
        <p:blipFill>
          <a:blip r:embed="rId2"/>
          <a:stretch>
            <a:fillRect/>
          </a:stretch>
        </p:blipFill>
        <p:spPr>
          <a:xfrm>
            <a:off x="4256405" y="2417445"/>
            <a:ext cx="4502785" cy="3376930"/>
          </a:xfrm>
          <a:prstGeom prst="rect">
            <a:avLst/>
          </a:prstGeom>
          <a:noFill/>
          <a:ln w="9525">
            <a:solidFill>
              <a:schemeClr val="accent1"/>
            </a:solidFill>
          </a:ln>
          <a:effectLst>
            <a:outerShdw blurRad="50800" dist="38100" dir="2700000" sx="103000" sy="103000" algn="tl" rotWithShape="0">
              <a:prstClr val="black">
                <a:alpha val="40000"/>
              </a:prstClr>
            </a:outerShdw>
          </a:effectLst>
        </p:spPr>
      </p:pic>
      <p:sp>
        <p:nvSpPr>
          <p:cNvPr id="4" name="文本框 3"/>
          <p:cNvSpPr txBox="1"/>
          <p:nvPr/>
        </p:nvSpPr>
        <p:spPr>
          <a:xfrm>
            <a:off x="5626100" y="1513840"/>
            <a:ext cx="2767965" cy="337185"/>
          </a:xfrm>
          <a:prstGeom prst="rect">
            <a:avLst/>
          </a:prstGeom>
          <a:noFill/>
        </p:spPr>
        <p:txBody>
          <a:bodyPr wrap="square" rtlCol="0">
            <a:spAutoFit/>
          </a:bodyPr>
          <a:p>
            <a:r>
              <a:rPr lang="zh-CN" altLang="en-US" sz="1600"/>
              <a:t>拟施工桩点选择</a:t>
            </a:r>
            <a:endParaRPr lang="zh-CN" altLang="en-US" sz="1600"/>
          </a:p>
        </p:txBody>
      </p:sp>
      <p:sp>
        <p:nvSpPr>
          <p:cNvPr id="5" name="文本框 4"/>
          <p:cNvSpPr txBox="1"/>
          <p:nvPr/>
        </p:nvSpPr>
        <p:spPr>
          <a:xfrm>
            <a:off x="1308100" y="5298440"/>
            <a:ext cx="2767965" cy="337185"/>
          </a:xfrm>
          <a:prstGeom prst="rect">
            <a:avLst/>
          </a:prstGeom>
          <a:noFill/>
        </p:spPr>
        <p:txBody>
          <a:bodyPr wrap="square" rtlCol="0">
            <a:spAutoFit/>
          </a:bodyPr>
          <a:p>
            <a:pPr algn="r"/>
            <a:r>
              <a:rPr lang="en-US" altLang="zh-CN" sz="1600"/>
              <a:t>GPS</a:t>
            </a:r>
            <a:r>
              <a:rPr lang="zh-CN" altLang="en-US" sz="1600"/>
              <a:t>施工设备就位</a:t>
            </a:r>
            <a:endParaRPr lang="en-US" altLang="zh-CN"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施工操作监测控制</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2" name="图片 1"/>
          <p:cNvPicPr>
            <a:picLocks noChangeAspect="1"/>
          </p:cNvPicPr>
          <p:nvPr/>
        </p:nvPicPr>
        <p:blipFill>
          <a:blip r:embed="rId1"/>
          <a:stretch>
            <a:fillRect/>
          </a:stretch>
        </p:blipFill>
        <p:spPr>
          <a:xfrm>
            <a:off x="3061335" y="1689100"/>
            <a:ext cx="5774055" cy="3614420"/>
          </a:xfrm>
          <a:prstGeom prst="rect">
            <a:avLst/>
          </a:prstGeom>
          <a:noFill/>
          <a:ln w="9525">
            <a:noFill/>
          </a:ln>
          <a:effectLst>
            <a:outerShdw blurRad="50800" dist="38100" dir="2700000" sx="102000" sy="102000" algn="tl" rotWithShape="0">
              <a:prstClr val="black">
                <a:alpha val="40000"/>
              </a:prstClr>
            </a:outerShdw>
          </a:effectLst>
        </p:spPr>
      </p:pic>
      <p:sp>
        <p:nvSpPr>
          <p:cNvPr id="3" name="文本框 2"/>
          <p:cNvSpPr txBox="1"/>
          <p:nvPr/>
        </p:nvSpPr>
        <p:spPr>
          <a:xfrm>
            <a:off x="492125" y="1689100"/>
            <a:ext cx="2590165" cy="4507865"/>
          </a:xfrm>
          <a:prstGeom prst="rect">
            <a:avLst/>
          </a:prstGeom>
          <a:noFill/>
        </p:spPr>
        <p:txBody>
          <a:bodyPr wrap="square" rtlCol="0">
            <a:spAutoFit/>
          </a:bodyPr>
          <a:p>
            <a:pPr fontAlgn="auto">
              <a:lnSpc>
                <a:spcPct val="150000"/>
              </a:lnSpc>
            </a:pPr>
            <a:r>
              <a:rPr lang="zh-CN" altLang="en-US" sz="1400"/>
              <a:t>按制定工艺施工过程中的实时参数显示：</a:t>
            </a:r>
            <a:endParaRPr lang="zh-CN" altLang="en-US" sz="1400"/>
          </a:p>
          <a:p>
            <a:pPr marL="285750" indent="-285750" fontAlgn="auto">
              <a:lnSpc>
                <a:spcPct val="150000"/>
              </a:lnSpc>
              <a:buFont typeface="Arial" panose="020B0604020202020204" pitchFamily="34" charset="0"/>
              <a:buChar char="•"/>
            </a:pPr>
            <a:r>
              <a:rPr lang="zh-CN" altLang="en-US" sz="1400"/>
              <a:t>时间</a:t>
            </a:r>
            <a:endParaRPr lang="zh-CN" altLang="en-US" sz="1400"/>
          </a:p>
          <a:p>
            <a:pPr marL="285750" indent="-285750" fontAlgn="auto">
              <a:lnSpc>
                <a:spcPct val="150000"/>
              </a:lnSpc>
              <a:buFont typeface="Arial" panose="020B0604020202020204" pitchFamily="34" charset="0"/>
              <a:buChar char="•"/>
            </a:pPr>
            <a:r>
              <a:rPr lang="zh-CN" altLang="en-US" sz="1400"/>
              <a:t>深度</a:t>
            </a:r>
            <a:endParaRPr lang="zh-CN" altLang="en-US" sz="1400"/>
          </a:p>
          <a:p>
            <a:pPr marL="285750" indent="-285750" fontAlgn="auto">
              <a:lnSpc>
                <a:spcPct val="150000"/>
              </a:lnSpc>
              <a:buFont typeface="Arial" panose="020B0604020202020204" pitchFamily="34" charset="0"/>
              <a:buChar char="•"/>
            </a:pPr>
            <a:r>
              <a:rPr lang="zh-CN" altLang="en-US" sz="1400"/>
              <a:t>电流</a:t>
            </a:r>
            <a:endParaRPr lang="zh-CN" altLang="en-US" sz="1400"/>
          </a:p>
          <a:p>
            <a:pPr marL="285750" indent="-285750" fontAlgn="auto">
              <a:lnSpc>
                <a:spcPct val="150000"/>
              </a:lnSpc>
              <a:buFont typeface="Arial" panose="020B0604020202020204" pitchFamily="34" charset="0"/>
              <a:buChar char="•"/>
            </a:pPr>
            <a:r>
              <a:rPr lang="zh-CN" altLang="en-US" sz="1400"/>
              <a:t>填料量</a:t>
            </a:r>
            <a:endParaRPr lang="zh-CN" altLang="en-US" sz="1400"/>
          </a:p>
          <a:p>
            <a:pPr marL="285750" indent="-285750" fontAlgn="auto">
              <a:lnSpc>
                <a:spcPct val="150000"/>
              </a:lnSpc>
              <a:buFont typeface="Arial" panose="020B0604020202020204" pitchFamily="34" charset="0"/>
              <a:buChar char="•"/>
            </a:pPr>
            <a:r>
              <a:rPr lang="zh-CN" altLang="en-US" sz="1400"/>
              <a:t>卷扬张力</a:t>
            </a:r>
            <a:endParaRPr lang="zh-CN" altLang="en-US" sz="1400"/>
          </a:p>
          <a:p>
            <a:pPr marL="285750" indent="-285750" fontAlgn="auto">
              <a:lnSpc>
                <a:spcPct val="150000"/>
              </a:lnSpc>
              <a:buFont typeface="Arial" panose="020B0604020202020204" pitchFamily="34" charset="0"/>
              <a:buChar char="•"/>
            </a:pPr>
            <a:r>
              <a:rPr lang="zh-CN" altLang="en-US" sz="1400"/>
              <a:t>桩体位置</a:t>
            </a:r>
            <a:endParaRPr lang="zh-CN" altLang="en-US" sz="1400"/>
          </a:p>
          <a:p>
            <a:pPr marL="285750" indent="-285750" fontAlgn="auto">
              <a:lnSpc>
                <a:spcPct val="150000"/>
              </a:lnSpc>
              <a:buFont typeface="Arial" panose="020B0604020202020204" pitchFamily="34" charset="0"/>
              <a:buChar char="•"/>
            </a:pPr>
            <a:r>
              <a:rPr lang="zh-CN" altLang="en-US" sz="1400"/>
              <a:t>振冲器工作状况</a:t>
            </a:r>
            <a:endParaRPr lang="zh-CN" altLang="en-US" sz="1400"/>
          </a:p>
          <a:p>
            <a:pPr marL="285750" indent="-285750" fontAlgn="auto">
              <a:lnSpc>
                <a:spcPct val="150000"/>
              </a:lnSpc>
              <a:buFont typeface="Arial" panose="020B0604020202020204" pitchFamily="34" charset="0"/>
              <a:buChar char="•"/>
            </a:pPr>
            <a:r>
              <a:rPr lang="zh-CN" altLang="en-US" sz="1400"/>
              <a:t>密实度提示</a:t>
            </a:r>
            <a:endParaRPr lang="zh-CN" altLang="en-US" sz="1400"/>
          </a:p>
          <a:p>
            <a:pPr marL="285750" indent="-285750" fontAlgn="auto">
              <a:lnSpc>
                <a:spcPct val="150000"/>
              </a:lnSpc>
              <a:buFont typeface="Arial" panose="020B0604020202020204" pitchFamily="34" charset="0"/>
              <a:buChar char="•"/>
            </a:pPr>
            <a:r>
              <a:rPr lang="zh-CN" altLang="en-US" sz="1400"/>
              <a:t>模拟动画演示</a:t>
            </a:r>
            <a:endParaRPr lang="zh-CN" altLang="en-US" sz="1400"/>
          </a:p>
          <a:p>
            <a:pPr marL="285750" indent="-285750" fontAlgn="auto">
              <a:lnSpc>
                <a:spcPct val="150000"/>
              </a:lnSpc>
              <a:buFont typeface="Arial" panose="020B0604020202020204" pitchFamily="34" charset="0"/>
              <a:buChar char="•"/>
            </a:pPr>
            <a:r>
              <a:rPr lang="zh-CN" altLang="en-US" sz="1400"/>
              <a:t>终孔提示</a:t>
            </a:r>
            <a:endParaRPr lang="zh-CN" altLang="en-US" sz="1400"/>
          </a:p>
          <a:p>
            <a:pPr marL="285750" indent="-285750" fontAlgn="auto">
              <a:lnSpc>
                <a:spcPct val="150000"/>
              </a:lnSpc>
            </a:pPr>
            <a:endParaRPr lang="zh-CN" altLang="en-US" sz="1400"/>
          </a:p>
          <a:p>
            <a:endParaRPr lang="zh-CN"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施工实时数据的获取和导出</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3" name="图片 2" descr="360截图20191026185659070"/>
          <p:cNvPicPr>
            <a:picLocks noChangeAspect="1"/>
          </p:cNvPicPr>
          <p:nvPr/>
        </p:nvPicPr>
        <p:blipFill>
          <a:blip r:embed="rId1"/>
          <a:stretch>
            <a:fillRect/>
          </a:stretch>
        </p:blipFill>
        <p:spPr>
          <a:xfrm>
            <a:off x="447675" y="1452245"/>
            <a:ext cx="6071235" cy="3413125"/>
          </a:xfrm>
          <a:prstGeom prst="rect">
            <a:avLst/>
          </a:prstGeom>
        </p:spPr>
      </p:pic>
      <p:pic>
        <p:nvPicPr>
          <p:cNvPr id="2" name="图片 -2147482603" descr="微信图片_201908102209152"/>
          <p:cNvPicPr>
            <a:picLocks noChangeAspect="1"/>
          </p:cNvPicPr>
          <p:nvPr/>
        </p:nvPicPr>
        <p:blipFill>
          <a:blip r:embed="rId2"/>
          <a:stretch>
            <a:fillRect/>
          </a:stretch>
        </p:blipFill>
        <p:spPr>
          <a:xfrm>
            <a:off x="4312285" y="2705735"/>
            <a:ext cx="4338955" cy="2716530"/>
          </a:xfrm>
          <a:prstGeom prst="rect">
            <a:avLst/>
          </a:prstGeom>
          <a:noFill/>
          <a:ln w="9525">
            <a:noFill/>
          </a:ln>
        </p:spPr>
      </p:pic>
      <p:sp>
        <p:nvSpPr>
          <p:cNvPr id="4" name="云形标注 3"/>
          <p:cNvSpPr/>
          <p:nvPr/>
        </p:nvSpPr>
        <p:spPr>
          <a:xfrm>
            <a:off x="663575" y="5422265"/>
            <a:ext cx="2476500" cy="887730"/>
          </a:xfrm>
          <a:prstGeom prst="cloudCallout">
            <a:avLst>
              <a:gd name="adj1" fmla="val 96615"/>
              <a:gd name="adj2"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可用</a:t>
            </a:r>
            <a:r>
              <a:rPr lang="en-US" altLang="zh-CN" sz="1600"/>
              <a:t>USB</a:t>
            </a:r>
            <a:r>
              <a:rPr lang="zh-CN" altLang="en-US" sz="1600"/>
              <a:t>直接导出实时数据</a:t>
            </a:r>
            <a:endParaRPr lang="zh-CN" altLang="en-US"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739775" y="869315"/>
            <a:ext cx="8019415" cy="398780"/>
          </a:xfrm>
          <a:prstGeom prst="rect">
            <a:avLst/>
          </a:prstGeom>
          <a:noFill/>
        </p:spPr>
        <p:txBody>
          <a:bodyPr wrap="square" rtlCol="0">
            <a:spAutoFit/>
          </a:bodyPr>
          <a:p>
            <a:pPr algn="ctr"/>
            <a:r>
              <a:rPr lang="zh-CN" altLang="en-US" sz="2000" b="1">
                <a:solidFill>
                  <a:schemeClr val="tx2">
                    <a:lumMod val="50000"/>
                  </a:schemeClr>
                </a:solidFill>
              </a:rPr>
              <a:t>碎石桩制桩质量监控管理系统的应用</a:t>
            </a:r>
            <a:r>
              <a:rPr lang="en-US" altLang="zh-CN" sz="2000" b="1">
                <a:solidFill>
                  <a:schemeClr val="tx2">
                    <a:lumMod val="50000"/>
                  </a:schemeClr>
                </a:solidFill>
              </a:rPr>
              <a:t>--</a:t>
            </a:r>
            <a:r>
              <a:rPr lang="zh-CN" altLang="en-US" sz="2000" b="1">
                <a:solidFill>
                  <a:srgbClr val="FF0000"/>
                </a:solidFill>
              </a:rPr>
              <a:t>施工实时数据汇总和分析</a:t>
            </a:r>
            <a:endParaRPr lang="zh-CN" altLang="en-US" sz="2000" b="1">
              <a:solidFill>
                <a:srgbClr val="FF0000"/>
              </a:solidFill>
              <a:sym typeface="+mn-ea"/>
            </a:endParaRPr>
          </a:p>
        </p:txBody>
      </p:sp>
      <p:sp>
        <p:nvSpPr>
          <p:cNvPr id="57" name="文本框 56"/>
          <p:cNvSpPr txBox="1"/>
          <p:nvPr/>
        </p:nvSpPr>
        <p:spPr>
          <a:xfrm>
            <a:off x="1183640" y="257810"/>
            <a:ext cx="4773930" cy="460375"/>
          </a:xfrm>
          <a:prstGeom prst="rect">
            <a:avLst/>
          </a:prstGeom>
          <a:noFill/>
        </p:spPr>
        <p:txBody>
          <a:bodyPr wrap="none" rtlCol="0" anchor="t">
            <a:spAutoFit/>
          </a:bodyPr>
          <a:p>
            <a:r>
              <a:rPr lang="zh-CN" altLang="zh-CN" sz="2400" b="1" dirty="0">
                <a:latin typeface="Calibri" panose="020F0502020204030204" charset="0"/>
                <a:sym typeface="+mn-ea"/>
              </a:rPr>
              <a:t>振冲碎石桩施工质量监控管理系统</a:t>
            </a:r>
            <a:endParaRPr lang="zh-CN" altLang="en-US" sz="2400" b="1" dirty="0">
              <a:latin typeface="Calibri" panose="020F0502020204030204" charset="0"/>
              <a:sym typeface="+mn-ea"/>
            </a:endParaRPr>
          </a:p>
        </p:txBody>
      </p:sp>
      <p:pic>
        <p:nvPicPr>
          <p:cNvPr id="3" name="图片 2"/>
          <p:cNvPicPr>
            <a:picLocks noChangeAspect="1"/>
          </p:cNvPicPr>
          <p:nvPr/>
        </p:nvPicPr>
        <p:blipFill>
          <a:blip r:embed="rId1"/>
          <a:stretch>
            <a:fillRect/>
          </a:stretch>
        </p:blipFill>
        <p:spPr>
          <a:xfrm>
            <a:off x="1131570" y="1268095"/>
            <a:ext cx="6880860" cy="4739640"/>
          </a:xfrm>
          <a:prstGeom prst="rect">
            <a:avLst/>
          </a:prstGeom>
        </p:spPr>
      </p:pic>
      <p:sp>
        <p:nvSpPr>
          <p:cNvPr id="4" name="文本框 3"/>
          <p:cNvSpPr txBox="1"/>
          <p:nvPr/>
        </p:nvSpPr>
        <p:spPr>
          <a:xfrm>
            <a:off x="3061335" y="5908040"/>
            <a:ext cx="3477895" cy="337185"/>
          </a:xfrm>
          <a:prstGeom prst="rect">
            <a:avLst/>
          </a:prstGeom>
          <a:noFill/>
        </p:spPr>
        <p:txBody>
          <a:bodyPr wrap="square" rtlCol="0">
            <a:spAutoFit/>
          </a:bodyPr>
          <a:p>
            <a:r>
              <a:rPr lang="zh-CN" altLang="en-US" sz="1600"/>
              <a:t>碎石桩质量控制核心参数综合曲线</a:t>
            </a:r>
            <a:endParaRPr lang="zh-CN" altLang="en-US"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767205" y="842010"/>
            <a:ext cx="5505450" cy="398780"/>
          </a:xfrm>
          <a:prstGeom prst="rect">
            <a:avLst/>
          </a:prstGeom>
          <a:noFill/>
        </p:spPr>
        <p:txBody>
          <a:bodyPr wrap="square" rtlCol="0">
            <a:spAutoFit/>
          </a:bodyPr>
          <a:p>
            <a:pPr algn="ctr"/>
            <a:r>
              <a:rPr lang="zh-CN" altLang="en-US" sz="2000" b="1">
                <a:solidFill>
                  <a:schemeClr val="accent3">
                    <a:lumMod val="50000"/>
                  </a:schemeClr>
                </a:solidFill>
              </a:rPr>
              <a:t>振冲行业的发展</a:t>
            </a:r>
            <a:r>
              <a:rPr lang="en-US" altLang="zh-CN" sz="2000" b="1">
                <a:solidFill>
                  <a:schemeClr val="accent3">
                    <a:lumMod val="50000"/>
                  </a:schemeClr>
                </a:solidFill>
              </a:rPr>
              <a:t>--</a:t>
            </a:r>
            <a:r>
              <a:rPr lang="zh-CN" altLang="en-US" sz="2000" b="1" u="sng">
                <a:solidFill>
                  <a:srgbClr val="FF0000"/>
                </a:solidFill>
              </a:rPr>
              <a:t>施工管理需求的持续升级</a:t>
            </a:r>
            <a:endParaRPr lang="zh-CN" altLang="en-US" sz="2000" b="1" u="sng">
              <a:solidFill>
                <a:srgbClr val="FF0000"/>
              </a:solidFill>
            </a:endParaRPr>
          </a:p>
        </p:txBody>
      </p:sp>
      <p:sp>
        <p:nvSpPr>
          <p:cNvPr id="31811" name="任意多边形 31810"/>
          <p:cNvSpPr/>
          <p:nvPr/>
        </p:nvSpPr>
        <p:spPr>
          <a:xfrm>
            <a:off x="671513" y="2404745"/>
            <a:ext cx="7999412" cy="2476500"/>
          </a:xfrm>
          <a:custGeom>
            <a:avLst/>
            <a:gdLst/>
            <a:ahLst/>
            <a:cxnLst/>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solidFill>
            <a:schemeClr val="accent1">
              <a:alpha val="100000"/>
            </a:schemeClr>
          </a:solidFill>
          <a:ln w="9525"/>
          <a:scene3d>
            <a:camera prst="legacyPerspectiveTop">
              <a:rot lat="0" lon="0" rev="0"/>
            </a:camera>
            <a:lightRig rig="legacyNormal3" dir="r"/>
          </a:scene3d>
          <a:sp3d extrusionH="1801800" prstMaterial="legacyPlastic">
            <a:bevelT w="13500" h="13500" prst="angle"/>
            <a:bevelB w="13500" h="13500" prst="angle"/>
            <a:extrusionClr>
              <a:schemeClr val="accent1"/>
            </a:extrusionClr>
          </a:sp3d>
        </p:spPr>
        <p:txBody>
          <a:bodyPr/>
          <a:p>
            <a:endParaRPr lang="zh-CN" altLang="en-US"/>
          </a:p>
        </p:txBody>
      </p:sp>
      <p:grpSp>
        <p:nvGrpSpPr>
          <p:cNvPr id="31822" name="组合 31821"/>
          <p:cNvGrpSpPr/>
          <p:nvPr/>
        </p:nvGrpSpPr>
        <p:grpSpPr>
          <a:xfrm>
            <a:off x="600075" y="4973320"/>
            <a:ext cx="1808163" cy="314325"/>
            <a:chOff x="406" y="980"/>
            <a:chExt cx="2330" cy="294"/>
          </a:xfrm>
        </p:grpSpPr>
        <p:sp>
          <p:nvSpPr>
            <p:cNvPr id="31823" name="圆角矩形 31822"/>
            <p:cNvSpPr/>
            <p:nvPr/>
          </p:nvSpPr>
          <p:spPr>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tileRect/>
            </a:gradFill>
            <a:ln w="12700">
              <a:noFill/>
            </a:ln>
            <a:effectLst>
              <a:outerShdw dist="35921" dir="2699999" algn="ctr" rotWithShape="0">
                <a:srgbClr val="080808">
                  <a:alpha val="50000"/>
                </a:srgbClr>
              </a:outerShdw>
            </a:effectLst>
          </p:spPr>
          <p:txBody>
            <a:bodyPr/>
            <a:p>
              <a:endParaRPr lang="zh-CN" altLang="en-US"/>
            </a:p>
          </p:txBody>
        </p:sp>
        <p:sp>
          <p:nvSpPr>
            <p:cNvPr id="31824" name="新月形 31823"/>
            <p:cNvSpPr/>
            <p:nvPr/>
          </p:nvSpPr>
          <p:spPr>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sp>
          <p:nvSpPr>
            <p:cNvPr id="31825" name="新月形 31824"/>
            <p:cNvSpPr/>
            <p:nvPr/>
          </p:nvSpPr>
          <p:spPr>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grpSp>
      <p:sp>
        <p:nvSpPr>
          <p:cNvPr id="31826" name="Text Box 18"/>
          <p:cNvSpPr txBox="1"/>
          <p:nvPr/>
        </p:nvSpPr>
        <p:spPr>
          <a:xfrm>
            <a:off x="815975" y="4951095"/>
            <a:ext cx="1316038" cy="368300"/>
          </a:xfrm>
          <a:prstGeom prst="rect">
            <a:avLst/>
          </a:prstGeom>
          <a:noFill/>
          <a:ln w="9525">
            <a:noFill/>
          </a:ln>
        </p:spPr>
        <p:txBody>
          <a:bodyPr>
            <a:spAutoFit/>
          </a:bodyPr>
          <a:p>
            <a:pPr algn="ctr">
              <a:spcBef>
                <a:spcPct val="50000"/>
              </a:spcBef>
            </a:pPr>
            <a:r>
              <a:rPr lang="en-US" altLang="zh-CN" b="1" i="0">
                <a:solidFill>
                  <a:srgbClr val="FFFFFF"/>
                </a:solidFill>
                <a:latin typeface="Calibri" panose="020F0502020204030204" charset="0"/>
                <a:ea typeface="Arial" panose="020B0604020202020204" pitchFamily="34" charset="0"/>
              </a:rPr>
              <a:t>1976~1994</a:t>
            </a:r>
            <a:endParaRPr lang="en-US" altLang="zh-CN" b="1" i="0">
              <a:solidFill>
                <a:srgbClr val="FFFFFF"/>
              </a:solidFill>
              <a:latin typeface="Calibri" panose="020F0502020204030204" charset="0"/>
              <a:ea typeface="Arial" panose="020B0604020202020204" pitchFamily="34" charset="0"/>
            </a:endParaRPr>
          </a:p>
        </p:txBody>
      </p:sp>
      <p:sp>
        <p:nvSpPr>
          <p:cNvPr id="31828" name="矩形 31827"/>
          <p:cNvSpPr/>
          <p:nvPr/>
        </p:nvSpPr>
        <p:spPr>
          <a:xfrm>
            <a:off x="623888" y="5322570"/>
            <a:ext cx="1768475" cy="829945"/>
          </a:xfrm>
          <a:prstGeom prst="rect">
            <a:avLst/>
          </a:prstGeom>
          <a:noFill/>
          <a:ln w="9525">
            <a:noFill/>
          </a:ln>
        </p:spPr>
        <p:txBody>
          <a:bodyPr>
            <a:spAutoFit/>
          </a:bodyPr>
          <a:p>
            <a:pPr algn="ctr"/>
            <a:r>
              <a:rPr lang="zh-CN" altLang="en-US" sz="1600" i="0">
                <a:ea typeface="Arial" panose="020B0604020202020204" pitchFamily="34" charset="0"/>
              </a:rPr>
              <a:t>技术萌芽</a:t>
            </a:r>
            <a:r>
              <a:rPr lang="zh-CN" altLang="en-US" sz="1600" i="0">
                <a:ea typeface="Arial" panose="020B0604020202020204" pitchFamily="34" charset="0"/>
              </a:rPr>
              <a:t>阶段</a:t>
            </a:r>
            <a:endParaRPr lang="zh-CN" altLang="en-US" sz="1600" i="0">
              <a:ea typeface="Arial" panose="020B0604020202020204" pitchFamily="34" charset="0"/>
            </a:endParaRPr>
          </a:p>
          <a:p>
            <a:pPr algn="ctr"/>
            <a:endParaRPr lang="zh-CN" altLang="en-US" sz="1600" i="0">
              <a:ea typeface="Arial" panose="020B0604020202020204" pitchFamily="34" charset="0"/>
            </a:endParaRPr>
          </a:p>
          <a:p>
            <a:pPr algn="ctr"/>
            <a:r>
              <a:rPr lang="zh-CN" altLang="en-US" sz="1600" b="1" i="0" u="sng">
                <a:solidFill>
                  <a:srgbClr val="FF0000"/>
                </a:solidFill>
                <a:ea typeface="Arial" panose="020B0604020202020204" pitchFamily="34" charset="0"/>
              </a:rPr>
              <a:t>摸石头过河</a:t>
            </a:r>
            <a:endParaRPr lang="zh-CN" altLang="en-US" sz="1600" b="1" i="0" u="sng">
              <a:solidFill>
                <a:srgbClr val="FF0000"/>
              </a:solidFill>
              <a:ea typeface="Arial" panose="020B0604020202020204" pitchFamily="34" charset="0"/>
            </a:endParaRPr>
          </a:p>
        </p:txBody>
      </p:sp>
      <p:sp>
        <p:nvSpPr>
          <p:cNvPr id="31829" name="矩形 31828"/>
          <p:cNvSpPr/>
          <p:nvPr/>
        </p:nvSpPr>
        <p:spPr>
          <a:xfrm>
            <a:off x="2723198" y="4613910"/>
            <a:ext cx="1770062" cy="829945"/>
          </a:xfrm>
          <a:prstGeom prst="rect">
            <a:avLst/>
          </a:prstGeom>
          <a:noFill/>
          <a:ln w="9525">
            <a:noFill/>
          </a:ln>
        </p:spPr>
        <p:txBody>
          <a:bodyPr>
            <a:spAutoFit/>
          </a:bodyPr>
          <a:p>
            <a:pPr algn="ctr"/>
            <a:r>
              <a:rPr lang="zh-CN" altLang="en-US" sz="1600" i="0">
                <a:cs typeface="Arial" panose="020B0604020202020204" pitchFamily="34" charset="0"/>
              </a:rPr>
              <a:t>应用成长</a:t>
            </a:r>
            <a:r>
              <a:rPr lang="zh-CN" altLang="en-US" sz="1600" i="0">
                <a:cs typeface="Arial" panose="020B0604020202020204" pitchFamily="34" charset="0"/>
              </a:rPr>
              <a:t>阶段</a:t>
            </a:r>
            <a:endParaRPr lang="zh-CN" altLang="en-US" sz="1600" i="0">
              <a:cs typeface="Arial" panose="020B0604020202020204" pitchFamily="34" charset="0"/>
            </a:endParaRPr>
          </a:p>
          <a:p>
            <a:pPr algn="ctr"/>
            <a:endParaRPr lang="zh-CN" altLang="en-US" sz="1600" i="0">
              <a:cs typeface="Arial" panose="020B0604020202020204" pitchFamily="34" charset="0"/>
            </a:endParaRPr>
          </a:p>
          <a:p>
            <a:pPr algn="ctr"/>
            <a:r>
              <a:rPr lang="zh-CN" altLang="en-US" sz="1600" b="1" i="0" u="sng">
                <a:solidFill>
                  <a:srgbClr val="FF0000"/>
                </a:solidFill>
                <a:cs typeface="Arial" panose="020B0604020202020204" pitchFamily="34" charset="0"/>
              </a:rPr>
              <a:t>老中医治病</a:t>
            </a:r>
            <a:endParaRPr lang="zh-CN" altLang="en-US" sz="1600" b="1" i="0" u="sng">
              <a:solidFill>
                <a:srgbClr val="FF0000"/>
              </a:solidFill>
              <a:cs typeface="Arial" panose="020B0604020202020204" pitchFamily="34" charset="0"/>
            </a:endParaRPr>
          </a:p>
        </p:txBody>
      </p:sp>
      <p:sp>
        <p:nvSpPr>
          <p:cNvPr id="31830" name="矩形 31829"/>
          <p:cNvSpPr/>
          <p:nvPr/>
        </p:nvSpPr>
        <p:spPr>
          <a:xfrm>
            <a:off x="4795838" y="3793808"/>
            <a:ext cx="1770062" cy="1198880"/>
          </a:xfrm>
          <a:prstGeom prst="rect">
            <a:avLst/>
          </a:prstGeom>
          <a:noFill/>
          <a:ln w="9525">
            <a:noFill/>
          </a:ln>
        </p:spPr>
        <p:txBody>
          <a:bodyPr>
            <a:spAutoFit/>
          </a:bodyPr>
          <a:p>
            <a:pPr algn="ctr"/>
            <a:r>
              <a:rPr lang="zh-CN" altLang="en-US" sz="1600" i="0">
                <a:cs typeface="Arial" panose="020B0604020202020204" pitchFamily="34" charset="0"/>
              </a:rPr>
              <a:t>数字信息化</a:t>
            </a:r>
            <a:r>
              <a:rPr lang="zh-CN" altLang="en-US" sz="1600" i="0">
                <a:cs typeface="Arial" panose="020B0604020202020204" pitchFamily="34" charset="0"/>
              </a:rPr>
              <a:t>初级阶段</a:t>
            </a:r>
            <a:endParaRPr lang="zh-CN" altLang="en-US" sz="1600" i="0">
              <a:cs typeface="Arial" panose="020B0604020202020204" pitchFamily="34" charset="0"/>
            </a:endParaRPr>
          </a:p>
          <a:p>
            <a:pPr algn="ctr"/>
            <a:endParaRPr lang="zh-CN" altLang="en-US" sz="1600" i="0">
              <a:cs typeface="Arial" panose="020B0604020202020204" pitchFamily="34" charset="0"/>
            </a:endParaRPr>
          </a:p>
          <a:p>
            <a:pPr algn="ctr"/>
            <a:r>
              <a:rPr lang="zh-CN" altLang="en-US" sz="1600" b="1" i="0" u="sng">
                <a:solidFill>
                  <a:srgbClr val="FF0000"/>
                </a:solidFill>
                <a:cs typeface="Arial" panose="020B0604020202020204" pitchFamily="34" charset="0"/>
              </a:rPr>
              <a:t>计算</a:t>
            </a:r>
            <a:r>
              <a:rPr lang="zh-CN" altLang="en-US" sz="2400" b="1" i="0" u="sng">
                <a:solidFill>
                  <a:srgbClr val="FF0000"/>
                </a:solidFill>
                <a:cs typeface="Arial" panose="020B0604020202020204" pitchFamily="34" charset="0"/>
              </a:rPr>
              <a:t>器</a:t>
            </a:r>
            <a:r>
              <a:rPr lang="zh-CN" altLang="en-US" sz="1600" b="1" i="0" u="sng">
                <a:solidFill>
                  <a:srgbClr val="FF0000"/>
                </a:solidFill>
                <a:cs typeface="Arial" panose="020B0604020202020204" pitchFamily="34" charset="0"/>
              </a:rPr>
              <a:t>时代</a:t>
            </a:r>
            <a:endParaRPr lang="zh-CN" altLang="en-US" sz="1600" b="1" i="0" u="sng">
              <a:solidFill>
                <a:srgbClr val="FF0000"/>
              </a:solidFill>
              <a:cs typeface="Arial" panose="020B0604020202020204" pitchFamily="34" charset="0"/>
            </a:endParaRPr>
          </a:p>
        </p:txBody>
      </p:sp>
      <p:sp>
        <p:nvSpPr>
          <p:cNvPr id="31831" name="矩形 31830"/>
          <p:cNvSpPr/>
          <p:nvPr/>
        </p:nvSpPr>
        <p:spPr>
          <a:xfrm>
            <a:off x="6900863" y="2966720"/>
            <a:ext cx="1770062" cy="1076325"/>
          </a:xfrm>
          <a:prstGeom prst="rect">
            <a:avLst/>
          </a:prstGeom>
          <a:noFill/>
          <a:ln w="9525">
            <a:noFill/>
          </a:ln>
        </p:spPr>
        <p:txBody>
          <a:bodyPr>
            <a:spAutoFit/>
          </a:bodyPr>
          <a:p>
            <a:pPr algn="ctr"/>
            <a:r>
              <a:rPr lang="zh-CN" altLang="en-US" sz="1600" i="0">
                <a:ea typeface="Arial" panose="020B0604020202020204" pitchFamily="34" charset="0"/>
              </a:rPr>
              <a:t>智慧</a:t>
            </a:r>
            <a:r>
              <a:rPr lang="zh-CN" altLang="en-US" sz="1600" i="0">
                <a:ea typeface="Arial" panose="020B0604020202020204" pitchFamily="34" charset="0"/>
              </a:rPr>
              <a:t>振冲阶段</a:t>
            </a:r>
            <a:endParaRPr lang="zh-CN" altLang="en-US" sz="1600" i="0">
              <a:ea typeface="Arial" panose="020B0604020202020204" pitchFamily="34" charset="0"/>
            </a:endParaRPr>
          </a:p>
          <a:p>
            <a:pPr algn="ctr"/>
            <a:endParaRPr lang="zh-CN" altLang="en-US" sz="1600" i="0">
              <a:ea typeface="Arial" panose="020B0604020202020204" pitchFamily="34" charset="0"/>
            </a:endParaRPr>
          </a:p>
          <a:p>
            <a:pPr algn="ctr"/>
            <a:r>
              <a:rPr lang="zh-CN" altLang="en-US" sz="1600" b="1" i="0" u="sng">
                <a:solidFill>
                  <a:srgbClr val="FF0000"/>
                </a:solidFill>
                <a:ea typeface="Arial" panose="020B0604020202020204" pitchFamily="34" charset="0"/>
              </a:rPr>
              <a:t>振冲综合管理智能化</a:t>
            </a:r>
            <a:endParaRPr lang="zh-CN" altLang="en-US" sz="1600" b="1" i="0" u="sng">
              <a:solidFill>
                <a:srgbClr val="FF0000"/>
              </a:solidFill>
              <a:ea typeface="Arial" panose="020B0604020202020204" pitchFamily="34" charset="0"/>
            </a:endParaRPr>
          </a:p>
        </p:txBody>
      </p:sp>
      <p:grpSp>
        <p:nvGrpSpPr>
          <p:cNvPr id="31832" name="组合 31831"/>
          <p:cNvGrpSpPr/>
          <p:nvPr/>
        </p:nvGrpSpPr>
        <p:grpSpPr>
          <a:xfrm>
            <a:off x="2730500" y="4174808"/>
            <a:ext cx="1808163" cy="312737"/>
            <a:chOff x="406" y="980"/>
            <a:chExt cx="2330" cy="294"/>
          </a:xfrm>
        </p:grpSpPr>
        <p:sp>
          <p:nvSpPr>
            <p:cNvPr id="31833" name="圆角矩形 31832"/>
            <p:cNvSpPr/>
            <p:nvPr/>
          </p:nvSpPr>
          <p:spPr>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tileRect/>
            </a:gradFill>
            <a:ln w="12700">
              <a:noFill/>
            </a:ln>
            <a:effectLst>
              <a:outerShdw dist="35921" dir="2699999" algn="ctr" rotWithShape="0">
                <a:srgbClr val="080808">
                  <a:alpha val="50000"/>
                </a:srgbClr>
              </a:outerShdw>
            </a:effectLst>
          </p:spPr>
          <p:txBody>
            <a:bodyPr/>
            <a:p>
              <a:endParaRPr lang="zh-CN" altLang="en-US"/>
            </a:p>
          </p:txBody>
        </p:sp>
        <p:sp>
          <p:nvSpPr>
            <p:cNvPr id="31834" name="新月形 31833"/>
            <p:cNvSpPr/>
            <p:nvPr/>
          </p:nvSpPr>
          <p:spPr>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sp>
          <p:nvSpPr>
            <p:cNvPr id="31835" name="新月形 31834"/>
            <p:cNvSpPr/>
            <p:nvPr/>
          </p:nvSpPr>
          <p:spPr>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grpSp>
      <p:sp>
        <p:nvSpPr>
          <p:cNvPr id="31836" name="Text Box 18"/>
          <p:cNvSpPr txBox="1"/>
          <p:nvPr/>
        </p:nvSpPr>
        <p:spPr>
          <a:xfrm>
            <a:off x="2944813" y="4152583"/>
            <a:ext cx="1317625" cy="368300"/>
          </a:xfrm>
          <a:prstGeom prst="rect">
            <a:avLst/>
          </a:prstGeom>
          <a:noFill/>
          <a:ln w="9525">
            <a:noFill/>
          </a:ln>
        </p:spPr>
        <p:txBody>
          <a:bodyPr>
            <a:spAutoFit/>
          </a:bodyPr>
          <a:p>
            <a:pPr algn="ctr">
              <a:spcBef>
                <a:spcPct val="50000"/>
              </a:spcBef>
            </a:pPr>
            <a:r>
              <a:rPr lang="en-US" altLang="zh-CN" b="1" i="0">
                <a:solidFill>
                  <a:srgbClr val="FFFFFF"/>
                </a:solidFill>
                <a:latin typeface="Calibri" panose="020F0502020204030204" charset="0"/>
                <a:cs typeface="Arial" panose="020B0604020202020204" pitchFamily="34" charset="0"/>
              </a:rPr>
              <a:t>1994~2014</a:t>
            </a:r>
            <a:endParaRPr lang="en-US" altLang="zh-CN" b="1" i="0">
              <a:solidFill>
                <a:srgbClr val="FFFFFF"/>
              </a:solidFill>
              <a:latin typeface="Calibri" panose="020F0502020204030204" charset="0"/>
              <a:ea typeface="Arial" panose="020B0604020202020204" pitchFamily="34" charset="0"/>
            </a:endParaRPr>
          </a:p>
        </p:txBody>
      </p:sp>
      <p:grpSp>
        <p:nvGrpSpPr>
          <p:cNvPr id="31837" name="组合 31836"/>
          <p:cNvGrpSpPr/>
          <p:nvPr/>
        </p:nvGrpSpPr>
        <p:grpSpPr>
          <a:xfrm>
            <a:off x="4760913" y="3362008"/>
            <a:ext cx="1808162" cy="314325"/>
            <a:chOff x="406" y="980"/>
            <a:chExt cx="2330" cy="294"/>
          </a:xfrm>
        </p:grpSpPr>
        <p:sp>
          <p:nvSpPr>
            <p:cNvPr id="31838" name="圆角矩形 31837"/>
            <p:cNvSpPr/>
            <p:nvPr/>
          </p:nvSpPr>
          <p:spPr>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tileRect/>
            </a:gradFill>
            <a:ln w="12700">
              <a:noFill/>
            </a:ln>
            <a:effectLst>
              <a:outerShdw dist="35921" dir="2699999" algn="ctr" rotWithShape="0">
                <a:srgbClr val="080808">
                  <a:alpha val="50000"/>
                </a:srgbClr>
              </a:outerShdw>
            </a:effectLst>
          </p:spPr>
          <p:txBody>
            <a:bodyPr/>
            <a:p>
              <a:endParaRPr lang="zh-CN" altLang="en-US"/>
            </a:p>
          </p:txBody>
        </p:sp>
        <p:sp>
          <p:nvSpPr>
            <p:cNvPr id="31839" name="新月形 31838"/>
            <p:cNvSpPr/>
            <p:nvPr/>
          </p:nvSpPr>
          <p:spPr>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sp>
          <p:nvSpPr>
            <p:cNvPr id="31840" name="新月形 31839"/>
            <p:cNvSpPr/>
            <p:nvPr/>
          </p:nvSpPr>
          <p:spPr>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grpSp>
      <p:sp>
        <p:nvSpPr>
          <p:cNvPr id="31841" name="Text Box 18"/>
          <p:cNvSpPr txBox="1"/>
          <p:nvPr/>
        </p:nvSpPr>
        <p:spPr>
          <a:xfrm>
            <a:off x="4976813" y="3339783"/>
            <a:ext cx="1316037" cy="368300"/>
          </a:xfrm>
          <a:prstGeom prst="rect">
            <a:avLst/>
          </a:prstGeom>
          <a:noFill/>
          <a:ln w="9525">
            <a:noFill/>
          </a:ln>
        </p:spPr>
        <p:txBody>
          <a:bodyPr>
            <a:spAutoFit/>
          </a:bodyPr>
          <a:p>
            <a:pPr algn="ctr">
              <a:spcBef>
                <a:spcPct val="50000"/>
              </a:spcBef>
            </a:pPr>
            <a:r>
              <a:rPr lang="en-US" altLang="zh-CN" b="1" i="0">
                <a:solidFill>
                  <a:srgbClr val="FFFFFF"/>
                </a:solidFill>
                <a:latin typeface="Calibri" panose="020F0502020204030204" charset="0"/>
                <a:ea typeface="Arial" panose="020B0604020202020204" pitchFamily="34" charset="0"/>
              </a:rPr>
              <a:t>2014~</a:t>
            </a:r>
            <a:r>
              <a:rPr lang="zh-CN" altLang="en-US" b="1" i="0">
                <a:solidFill>
                  <a:srgbClr val="FFFFFF"/>
                </a:solidFill>
                <a:latin typeface="Calibri" panose="020F0502020204030204" charset="0"/>
                <a:ea typeface="Arial" panose="020B0604020202020204" pitchFamily="34" charset="0"/>
              </a:rPr>
              <a:t>现在</a:t>
            </a:r>
            <a:endParaRPr lang="zh-CN" altLang="en-US" b="1" i="0">
              <a:solidFill>
                <a:srgbClr val="FFFFFF"/>
              </a:solidFill>
              <a:latin typeface="Calibri" panose="020F0502020204030204" charset="0"/>
              <a:ea typeface="Arial" panose="020B0604020202020204" pitchFamily="34" charset="0"/>
            </a:endParaRPr>
          </a:p>
        </p:txBody>
      </p:sp>
      <p:grpSp>
        <p:nvGrpSpPr>
          <p:cNvPr id="31842" name="组合 31841"/>
          <p:cNvGrpSpPr/>
          <p:nvPr/>
        </p:nvGrpSpPr>
        <p:grpSpPr>
          <a:xfrm>
            <a:off x="6878638" y="2571433"/>
            <a:ext cx="1808162" cy="314325"/>
            <a:chOff x="406" y="980"/>
            <a:chExt cx="2330" cy="294"/>
          </a:xfrm>
        </p:grpSpPr>
        <p:sp>
          <p:nvSpPr>
            <p:cNvPr id="31843" name="圆角矩形 31842"/>
            <p:cNvSpPr/>
            <p:nvPr/>
          </p:nvSpPr>
          <p:spPr>
            <a:xfrm>
              <a:off x="406" y="980"/>
              <a:ext cx="2330" cy="294"/>
            </a:xfrm>
            <a:prstGeom prst="roundRect">
              <a:avLst>
                <a:gd name="adj" fmla="val 50000"/>
              </a:avLst>
            </a:prstGeom>
            <a:gradFill rotWithShape="1">
              <a:gsLst>
                <a:gs pos="0">
                  <a:srgbClr val="B68A1C"/>
                </a:gs>
                <a:gs pos="50000">
                  <a:srgbClr val="B68A1C">
                    <a:gamma/>
                    <a:tint val="72941"/>
                    <a:invGamma/>
                  </a:srgbClr>
                </a:gs>
                <a:gs pos="100000">
                  <a:srgbClr val="B68A1C"/>
                </a:gs>
              </a:gsLst>
              <a:lin ang="0" scaled="1"/>
              <a:tileRect/>
            </a:gradFill>
            <a:ln w="12700">
              <a:noFill/>
            </a:ln>
            <a:effectLst>
              <a:outerShdw dist="35921" dir="2699999" algn="ctr" rotWithShape="0">
                <a:srgbClr val="080808">
                  <a:alpha val="50000"/>
                </a:srgbClr>
              </a:outerShdw>
            </a:effectLst>
          </p:spPr>
          <p:txBody>
            <a:bodyPr/>
            <a:p>
              <a:endParaRPr lang="zh-CN" altLang="en-US"/>
            </a:p>
          </p:txBody>
        </p:sp>
        <p:sp>
          <p:nvSpPr>
            <p:cNvPr id="31844" name="新月形 31843"/>
            <p:cNvSpPr/>
            <p:nvPr/>
          </p:nvSpPr>
          <p:spPr>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sp>
          <p:nvSpPr>
            <p:cNvPr id="31845" name="新月形 31844"/>
            <p:cNvSpPr/>
            <p:nvPr/>
          </p:nvSpPr>
          <p:spPr>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tileRect/>
            </a:gradFill>
            <a:ln w="9525">
              <a:noFill/>
            </a:ln>
          </p:spPr>
          <p:txBody>
            <a:bodyPr/>
            <a:p>
              <a:endParaRPr lang="zh-CN" altLang="en-US"/>
            </a:p>
          </p:txBody>
        </p:sp>
      </p:grpSp>
      <p:sp>
        <p:nvSpPr>
          <p:cNvPr id="31846" name="Text Box 18"/>
          <p:cNvSpPr txBox="1"/>
          <p:nvPr/>
        </p:nvSpPr>
        <p:spPr>
          <a:xfrm>
            <a:off x="7094538" y="2549208"/>
            <a:ext cx="1316037" cy="368300"/>
          </a:xfrm>
          <a:prstGeom prst="rect">
            <a:avLst/>
          </a:prstGeom>
          <a:noFill/>
          <a:ln w="9525">
            <a:noFill/>
          </a:ln>
        </p:spPr>
        <p:txBody>
          <a:bodyPr>
            <a:spAutoFit/>
          </a:bodyPr>
          <a:p>
            <a:pPr algn="ctr">
              <a:spcBef>
                <a:spcPct val="50000"/>
              </a:spcBef>
            </a:pPr>
            <a:r>
              <a:rPr lang="zh-CN" altLang="en-US" b="1" i="0">
                <a:solidFill>
                  <a:srgbClr val="FFFFFF"/>
                </a:solidFill>
                <a:latin typeface="Calibri" panose="020F0502020204030204" charset="0"/>
                <a:cs typeface="Arial" panose="020B0604020202020204" pitchFamily="34" charset="0"/>
              </a:rPr>
              <a:t>明天</a:t>
            </a:r>
            <a:endParaRPr lang="zh-CN" altLang="en-US" b="1" i="0">
              <a:solidFill>
                <a:srgbClr val="FFFFFF"/>
              </a:solidFill>
              <a:latin typeface="Calibri" panose="020F0502020204030204" charset="0"/>
              <a:cs typeface="Arial" panose="020B0604020202020204" pitchFamily="34" charset="0"/>
            </a:endParaRPr>
          </a:p>
        </p:txBody>
      </p:sp>
      <p:sp>
        <p:nvSpPr>
          <p:cNvPr id="2" name="文本框 1"/>
          <p:cNvSpPr txBox="1"/>
          <p:nvPr/>
        </p:nvSpPr>
        <p:spPr>
          <a:xfrm>
            <a:off x="883920" y="3252470"/>
            <a:ext cx="1839595" cy="953135"/>
          </a:xfrm>
          <a:prstGeom prst="rect">
            <a:avLst/>
          </a:prstGeom>
          <a:noFill/>
        </p:spPr>
        <p:txBody>
          <a:bodyPr wrap="square" rtlCol="0">
            <a:spAutoFit/>
          </a:bodyPr>
          <a:p>
            <a:pPr marL="285750" indent="-285750">
              <a:buFont typeface="Arial" panose="020B0604020202020204" pitchFamily="34" charset="0"/>
              <a:buChar char="•"/>
            </a:pPr>
            <a:r>
              <a:rPr lang="zh-CN" altLang="en-US" sz="1400"/>
              <a:t>技术引进</a:t>
            </a:r>
            <a:r>
              <a:rPr lang="en-US" altLang="zh-CN" sz="1400"/>
              <a:t>/</a:t>
            </a:r>
            <a:r>
              <a:rPr lang="zh-CN" altLang="en-US" sz="1400"/>
              <a:t>研究</a:t>
            </a:r>
            <a:endParaRPr lang="zh-CN" altLang="en-US" sz="1400"/>
          </a:p>
          <a:p>
            <a:pPr marL="285750" indent="-285750">
              <a:buFont typeface="Arial" panose="020B0604020202020204" pitchFamily="34" charset="0"/>
              <a:buChar char="•"/>
            </a:pPr>
            <a:r>
              <a:rPr lang="zh-CN" altLang="en-US" sz="1400"/>
              <a:t>处理效果</a:t>
            </a:r>
            <a:endParaRPr lang="zh-CN" altLang="en-US" sz="1400"/>
          </a:p>
          <a:p>
            <a:pPr marL="285750" indent="-285750">
              <a:buFont typeface="Arial" panose="020B0604020202020204" pitchFamily="34" charset="0"/>
              <a:buChar char="•"/>
            </a:pPr>
            <a:r>
              <a:rPr lang="zh-CN" altLang="en-US" sz="1400"/>
              <a:t>适用</a:t>
            </a:r>
            <a:r>
              <a:rPr lang="zh-CN" altLang="en-US" sz="1400"/>
              <a:t>范围</a:t>
            </a:r>
            <a:endParaRPr lang="zh-CN" altLang="en-US" sz="1400"/>
          </a:p>
          <a:p>
            <a:pPr marL="285750" indent="-285750">
              <a:buFont typeface="Arial" panose="020B0604020202020204" pitchFamily="34" charset="0"/>
              <a:buChar char="•"/>
            </a:pPr>
            <a:r>
              <a:rPr lang="zh-CN" altLang="en-US" sz="1400"/>
              <a:t>工程项目</a:t>
            </a:r>
            <a:r>
              <a:rPr lang="zh-CN" altLang="en-US" sz="1400"/>
              <a:t>试点</a:t>
            </a:r>
            <a:endParaRPr lang="zh-CN" altLang="en-US" sz="1400"/>
          </a:p>
        </p:txBody>
      </p:sp>
      <p:sp>
        <p:nvSpPr>
          <p:cNvPr id="4" name="文本框 3"/>
          <p:cNvSpPr txBox="1"/>
          <p:nvPr/>
        </p:nvSpPr>
        <p:spPr>
          <a:xfrm>
            <a:off x="2706370" y="2613660"/>
            <a:ext cx="2326640" cy="1168400"/>
          </a:xfrm>
          <a:prstGeom prst="rect">
            <a:avLst/>
          </a:prstGeom>
          <a:noFill/>
        </p:spPr>
        <p:txBody>
          <a:bodyPr wrap="square" rtlCol="0">
            <a:spAutoFit/>
          </a:bodyPr>
          <a:p>
            <a:pPr marL="285750" indent="-285750">
              <a:buFont typeface="Arial" panose="020B0604020202020204" pitchFamily="34" charset="0"/>
              <a:buChar char="•"/>
            </a:pPr>
            <a:r>
              <a:rPr lang="zh-CN" altLang="en-US" sz="1400"/>
              <a:t>设计施工标准制定</a:t>
            </a:r>
            <a:r>
              <a:rPr lang="en-US" altLang="zh-CN" sz="1400"/>
              <a:t>/</a:t>
            </a:r>
            <a:r>
              <a:rPr lang="zh-CN" altLang="en-US" sz="1400"/>
              <a:t>升级</a:t>
            </a:r>
            <a:endParaRPr lang="zh-CN" altLang="en-US" sz="1400"/>
          </a:p>
          <a:p>
            <a:pPr marL="285750" indent="-285750">
              <a:buFont typeface="Arial" panose="020B0604020202020204" pitchFamily="34" charset="0"/>
              <a:buChar char="•"/>
            </a:pPr>
            <a:r>
              <a:rPr lang="zh-CN" altLang="en-US" sz="1400">
                <a:sym typeface="+mn-ea"/>
              </a:rPr>
              <a:t>振冲理论优化</a:t>
            </a:r>
            <a:r>
              <a:rPr lang="en-US" altLang="zh-CN" sz="1400">
                <a:sym typeface="+mn-ea"/>
              </a:rPr>
              <a:t>/</a:t>
            </a:r>
            <a:r>
              <a:rPr lang="zh-CN" altLang="en-US" sz="1400">
                <a:sym typeface="+mn-ea"/>
              </a:rPr>
              <a:t>升级</a:t>
            </a:r>
            <a:endParaRPr lang="zh-CN" altLang="en-US" sz="1400"/>
          </a:p>
          <a:p>
            <a:pPr marL="285750" indent="-285750">
              <a:buFont typeface="Arial" panose="020B0604020202020204" pitchFamily="34" charset="0"/>
              <a:buChar char="•"/>
            </a:pPr>
            <a:r>
              <a:rPr lang="zh-CN" altLang="en-US" sz="1400"/>
              <a:t>施工工艺</a:t>
            </a:r>
            <a:r>
              <a:rPr lang="zh-CN" altLang="en-US" sz="1400"/>
              <a:t>标准</a:t>
            </a:r>
            <a:endParaRPr lang="zh-CN" altLang="en-US" sz="1400"/>
          </a:p>
          <a:p>
            <a:pPr marL="285750" indent="-285750">
              <a:buFont typeface="Arial" panose="020B0604020202020204" pitchFamily="34" charset="0"/>
              <a:buChar char="•"/>
            </a:pPr>
            <a:r>
              <a:rPr lang="zh-CN" altLang="en-US" sz="1400"/>
              <a:t>质量管理</a:t>
            </a:r>
            <a:r>
              <a:rPr lang="zh-CN" altLang="en-US" sz="1400"/>
              <a:t>标准</a:t>
            </a:r>
            <a:endParaRPr lang="zh-CN" altLang="en-US" sz="1400"/>
          </a:p>
          <a:p>
            <a:pPr marL="285750" indent="-285750">
              <a:buFont typeface="Arial" panose="020B0604020202020204" pitchFamily="34" charset="0"/>
              <a:buChar char="•"/>
            </a:pPr>
            <a:endParaRPr lang="zh-CN" altLang="en-US" sz="1400"/>
          </a:p>
        </p:txBody>
      </p:sp>
      <p:sp>
        <p:nvSpPr>
          <p:cNvPr id="6" name="文本框 5"/>
          <p:cNvSpPr txBox="1"/>
          <p:nvPr/>
        </p:nvSpPr>
        <p:spPr>
          <a:xfrm>
            <a:off x="4726305" y="1813560"/>
            <a:ext cx="1839595" cy="737235"/>
          </a:xfrm>
          <a:prstGeom prst="rect">
            <a:avLst/>
          </a:prstGeom>
          <a:noFill/>
        </p:spPr>
        <p:txBody>
          <a:bodyPr wrap="square" rtlCol="0">
            <a:spAutoFit/>
          </a:bodyPr>
          <a:p>
            <a:pPr marL="285750" indent="-285750">
              <a:buFont typeface="Arial" panose="020B0604020202020204" pitchFamily="34" charset="0"/>
              <a:buChar char="•"/>
            </a:pPr>
            <a:r>
              <a:rPr lang="zh-CN" altLang="en-US" sz="1400"/>
              <a:t>设备</a:t>
            </a:r>
            <a:r>
              <a:rPr lang="en-US" altLang="zh-CN" sz="1400"/>
              <a:t>/</a:t>
            </a:r>
            <a:r>
              <a:rPr lang="zh-CN" altLang="en-US" sz="1400"/>
              <a:t>工艺</a:t>
            </a:r>
            <a:r>
              <a:rPr lang="zh-CN" altLang="en-US" sz="1400"/>
              <a:t>升级</a:t>
            </a:r>
            <a:endParaRPr lang="zh-CN" altLang="en-US" sz="1400"/>
          </a:p>
          <a:p>
            <a:pPr marL="285750" indent="-285750">
              <a:buFont typeface="Arial" panose="020B0604020202020204" pitchFamily="34" charset="0"/>
              <a:buChar char="•"/>
            </a:pPr>
            <a:r>
              <a:rPr lang="zh-CN" altLang="en-US" sz="1400"/>
              <a:t>数据感知</a:t>
            </a:r>
            <a:r>
              <a:rPr lang="zh-CN" altLang="en-US" sz="1400"/>
              <a:t>技术</a:t>
            </a:r>
            <a:endParaRPr lang="zh-CN" altLang="en-US" sz="1400"/>
          </a:p>
          <a:p>
            <a:pPr marL="285750" indent="-285750">
              <a:buFont typeface="Arial" panose="020B0604020202020204" pitchFamily="34" charset="0"/>
              <a:buChar char="•"/>
            </a:pPr>
            <a:r>
              <a:rPr lang="zh-CN" altLang="en-US" sz="1400"/>
              <a:t>信息化平台</a:t>
            </a:r>
            <a:r>
              <a:rPr lang="zh-CN" altLang="en-US" sz="1400"/>
              <a:t>管理</a:t>
            </a:r>
            <a:endParaRPr lang="zh-CN" altLang="en-US" sz="1400"/>
          </a:p>
        </p:txBody>
      </p:sp>
      <p:sp>
        <p:nvSpPr>
          <p:cNvPr id="7" name="椭圆 6"/>
          <p:cNvSpPr/>
          <p:nvPr/>
        </p:nvSpPr>
        <p:spPr>
          <a:xfrm>
            <a:off x="6525260" y="724535"/>
            <a:ext cx="2279650" cy="40106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866255" y="1047750"/>
            <a:ext cx="2277110" cy="1168400"/>
          </a:xfrm>
          <a:prstGeom prst="rect">
            <a:avLst/>
          </a:prstGeom>
          <a:noFill/>
        </p:spPr>
        <p:txBody>
          <a:bodyPr wrap="square" rtlCol="0">
            <a:spAutoFit/>
          </a:bodyPr>
          <a:p>
            <a:pPr marL="285750" indent="-285750">
              <a:buFont typeface="Arial" panose="020B0604020202020204" pitchFamily="34" charset="0"/>
              <a:buChar char="•"/>
            </a:pPr>
            <a:r>
              <a:rPr lang="en-US" altLang="zh-CN" sz="1400"/>
              <a:t>5G</a:t>
            </a:r>
            <a:r>
              <a:rPr lang="zh-CN" altLang="en-US" sz="1400"/>
              <a:t>技术和云</a:t>
            </a:r>
            <a:r>
              <a:rPr lang="zh-CN" altLang="en-US" sz="1400"/>
              <a:t>平台</a:t>
            </a:r>
            <a:endParaRPr lang="zh-CN" altLang="en-US" sz="1400"/>
          </a:p>
          <a:p>
            <a:pPr marL="285750" indent="-285750">
              <a:buFont typeface="Arial" panose="020B0604020202020204" pitchFamily="34" charset="0"/>
              <a:buChar char="•"/>
            </a:pPr>
            <a:r>
              <a:rPr lang="zh-CN" altLang="en-US" sz="1400"/>
              <a:t>智能</a:t>
            </a:r>
            <a:r>
              <a:rPr lang="zh-CN" altLang="en-US" sz="1400"/>
              <a:t>打桩</a:t>
            </a:r>
            <a:endParaRPr lang="zh-CN" altLang="en-US" sz="1400"/>
          </a:p>
          <a:p>
            <a:pPr marL="285750" indent="-285750">
              <a:buFont typeface="Arial" panose="020B0604020202020204" pitchFamily="34" charset="0"/>
              <a:buChar char="•"/>
            </a:pPr>
            <a:r>
              <a:rPr lang="zh-CN" altLang="en-US" sz="1400"/>
              <a:t>全过程</a:t>
            </a:r>
            <a:r>
              <a:rPr lang="zh-CN" altLang="en-US" sz="1400"/>
              <a:t>质量管理</a:t>
            </a:r>
            <a:endParaRPr lang="zh-CN" altLang="en-US" sz="1400"/>
          </a:p>
          <a:p>
            <a:pPr marL="285750" indent="-285750">
              <a:buFont typeface="Arial" panose="020B0604020202020204" pitchFamily="34" charset="0"/>
              <a:buChar char="•"/>
            </a:pPr>
            <a:r>
              <a:rPr lang="zh-CN" altLang="en-US" sz="1400"/>
              <a:t>施工安全</a:t>
            </a:r>
            <a:r>
              <a:rPr lang="zh-CN" altLang="en-US" sz="1400"/>
              <a:t>管理</a:t>
            </a:r>
            <a:endParaRPr lang="zh-CN" altLang="en-US" sz="1400"/>
          </a:p>
          <a:p>
            <a:pPr marL="285750" indent="-285750">
              <a:buFont typeface="Arial" panose="020B0604020202020204" pitchFamily="34" charset="0"/>
              <a:buChar char="•"/>
            </a:pPr>
            <a:r>
              <a:rPr lang="zh-CN" altLang="en-US" sz="1400"/>
              <a:t>信息传输与远程</a:t>
            </a:r>
            <a:r>
              <a:rPr lang="zh-CN" altLang="en-US" sz="1400"/>
              <a:t>管理</a:t>
            </a:r>
            <a:endParaRPr lang="zh-CN"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4130" y="2152650"/>
            <a:ext cx="2747645" cy="1403985"/>
          </a:xfrm>
          <a:prstGeom prst="rect">
            <a:avLst/>
          </a:prstGeom>
        </p:spPr>
      </p:pic>
      <p:cxnSp>
        <p:nvCxnSpPr>
          <p:cNvPr id="35" name="直接连接符 34"/>
          <p:cNvCxnSpPr/>
          <p:nvPr>
            <p:custDataLst>
              <p:tags r:id="rId3"/>
            </p:custDataLst>
          </p:nvPr>
        </p:nvCxnSpPr>
        <p:spPr>
          <a:xfrm>
            <a:off x="4136997" y="2137003"/>
            <a:ext cx="1965751" cy="0"/>
          </a:xfrm>
          <a:prstGeom prst="line">
            <a:avLst/>
          </a:prstGeom>
          <a:ln>
            <a:solidFill>
              <a:srgbClr val="000000">
                <a:lumMod val="40000"/>
                <a:lumOff val="60000"/>
              </a:srgbClr>
            </a:solidFill>
          </a:ln>
        </p:spPr>
        <p:style>
          <a:lnRef idx="1">
            <a:srgbClr val="1F74AD"/>
          </a:lnRef>
          <a:fillRef idx="0">
            <a:srgbClr val="1F74AD"/>
          </a:fillRef>
          <a:effectRef idx="0">
            <a:srgbClr val="1F74AD"/>
          </a:effectRef>
          <a:fontRef idx="minor">
            <a:srgbClr val="000000"/>
          </a:fontRef>
        </p:style>
      </p:cxnSp>
      <p:cxnSp>
        <p:nvCxnSpPr>
          <p:cNvPr id="36" name="直接连接符 35"/>
          <p:cNvCxnSpPr/>
          <p:nvPr>
            <p:custDataLst>
              <p:tags r:id="rId4"/>
            </p:custDataLst>
          </p:nvPr>
        </p:nvCxnSpPr>
        <p:spPr>
          <a:xfrm>
            <a:off x="4136997" y="3834053"/>
            <a:ext cx="1965751" cy="0"/>
          </a:xfrm>
          <a:prstGeom prst="line">
            <a:avLst/>
          </a:prstGeom>
          <a:ln>
            <a:solidFill>
              <a:srgbClr val="000000">
                <a:lumMod val="40000"/>
                <a:lumOff val="60000"/>
              </a:srgbClr>
            </a:solidFill>
          </a:ln>
        </p:spPr>
        <p:style>
          <a:lnRef idx="1">
            <a:srgbClr val="1F74AD"/>
          </a:lnRef>
          <a:fillRef idx="0">
            <a:srgbClr val="1F74AD"/>
          </a:fillRef>
          <a:effectRef idx="0">
            <a:srgbClr val="1F74AD"/>
          </a:effectRef>
          <a:fontRef idx="minor">
            <a:srgbClr val="000000"/>
          </a:fontRef>
        </p:style>
      </p:cxnSp>
      <p:sp>
        <p:nvSpPr>
          <p:cNvPr id="40" name="文本框 39"/>
          <p:cNvSpPr txBox="1"/>
          <p:nvPr>
            <p:custDataLst>
              <p:tags r:id="rId5"/>
            </p:custDataLst>
          </p:nvPr>
        </p:nvSpPr>
        <p:spPr>
          <a:xfrm>
            <a:off x="4137025" y="1282700"/>
            <a:ext cx="4058920" cy="561975"/>
          </a:xfrm>
          <a:prstGeom prst="rect">
            <a:avLst/>
          </a:prstGeom>
          <a:noFill/>
        </p:spPr>
        <p:txBody>
          <a:bodyPr wrap="square" lIns="67500" tIns="35100" rIns="67500" bIns="0" anchor="b" anchorCtr="0">
            <a:noAutofit/>
          </a:bodyPr>
          <a:lstStyle/>
          <a:p>
            <a:pPr defTabSz="913765">
              <a:lnSpc>
                <a:spcPct val="120000"/>
              </a:lnSpc>
              <a:spcBef>
                <a:spcPct val="0"/>
              </a:spcBef>
              <a:defRPr/>
            </a:pPr>
            <a:r>
              <a:rPr lang="zh-CN" altLang="zh-CN" sz="1300" b="1" spc="300" dirty="0">
                <a:solidFill>
                  <a:srgbClr val="1F74AD"/>
                </a:solidFill>
                <a:latin typeface="微软雅黑" panose="020B0503020204020204" charset="-122"/>
                <a:ea typeface="微软雅黑" panose="020B0503020204020204" charset="-122"/>
              </a:rPr>
              <a:t>振冲碎石桩的不确定性特点需要质量管理流程的优化</a:t>
            </a:r>
            <a:endParaRPr lang="zh-CN" altLang="zh-CN" sz="1300" b="1" spc="300" dirty="0">
              <a:solidFill>
                <a:srgbClr val="1F74AD"/>
              </a:solidFill>
              <a:latin typeface="微软雅黑" panose="020B0503020204020204" charset="-122"/>
              <a:ea typeface="微软雅黑" panose="020B0503020204020204" charset="-122"/>
            </a:endParaRPr>
          </a:p>
        </p:txBody>
      </p:sp>
      <p:sp>
        <p:nvSpPr>
          <p:cNvPr id="42" name="文本框 41"/>
          <p:cNvSpPr txBox="1"/>
          <p:nvPr>
            <p:custDataLst>
              <p:tags r:id="rId6"/>
            </p:custDataLst>
          </p:nvPr>
        </p:nvSpPr>
        <p:spPr>
          <a:xfrm>
            <a:off x="4137025" y="2130425"/>
            <a:ext cx="4058920" cy="601345"/>
          </a:xfrm>
          <a:prstGeom prst="rect">
            <a:avLst/>
          </a:prstGeom>
          <a:noFill/>
        </p:spPr>
        <p:txBody>
          <a:bodyPr wrap="square" lIns="67500" tIns="35100" rIns="67500" bIns="0" anchor="b" anchorCtr="0">
            <a:noAutofit/>
          </a:bodyPr>
          <a:lstStyle/>
          <a:p>
            <a:pPr defTabSz="913765">
              <a:lnSpc>
                <a:spcPct val="120000"/>
              </a:lnSpc>
              <a:spcBef>
                <a:spcPct val="0"/>
              </a:spcBef>
              <a:defRPr/>
            </a:pPr>
            <a:r>
              <a:rPr lang="zh-CN" altLang="en-US" sz="1300" b="1" spc="300" dirty="0">
                <a:solidFill>
                  <a:srgbClr val="3498DB"/>
                </a:solidFill>
                <a:latin typeface="微软雅黑" panose="020B0503020204020204" charset="-122"/>
                <a:ea typeface="微软雅黑" panose="020B0503020204020204" charset="-122"/>
              </a:rPr>
              <a:t>动态化的振冲碎石桩全过程质量管理是质量保证体系的优化和升级</a:t>
            </a:r>
            <a:endParaRPr lang="zh-CN" altLang="en-US" sz="1300" b="1" spc="300" dirty="0">
              <a:solidFill>
                <a:srgbClr val="3498DB"/>
              </a:solidFill>
              <a:latin typeface="微软雅黑" panose="020B0503020204020204" charset="-122"/>
              <a:ea typeface="微软雅黑" panose="020B0503020204020204" charset="-122"/>
            </a:endParaRPr>
          </a:p>
        </p:txBody>
      </p:sp>
      <p:sp>
        <p:nvSpPr>
          <p:cNvPr id="45" name="文本框 44"/>
          <p:cNvSpPr txBox="1"/>
          <p:nvPr>
            <p:custDataLst>
              <p:tags r:id="rId7"/>
            </p:custDataLst>
          </p:nvPr>
        </p:nvSpPr>
        <p:spPr>
          <a:xfrm>
            <a:off x="4137025" y="2978150"/>
            <a:ext cx="4058920" cy="579120"/>
          </a:xfrm>
          <a:prstGeom prst="rect">
            <a:avLst/>
          </a:prstGeom>
          <a:noFill/>
        </p:spPr>
        <p:txBody>
          <a:bodyPr wrap="square" lIns="67500" tIns="35100" rIns="67500" bIns="0" anchor="b" anchorCtr="0">
            <a:noAutofit/>
          </a:bodyPr>
          <a:lstStyle/>
          <a:p>
            <a:pPr defTabSz="913765">
              <a:lnSpc>
                <a:spcPct val="120000"/>
              </a:lnSpc>
              <a:spcBef>
                <a:spcPct val="0"/>
              </a:spcBef>
              <a:defRPr/>
            </a:pPr>
            <a:r>
              <a:rPr lang="zh-CN" altLang="en-US" sz="1300" b="1" spc="300" dirty="0">
                <a:solidFill>
                  <a:srgbClr val="1AA3AA"/>
                </a:solidFill>
                <a:latin typeface="微软雅黑" panose="020B0503020204020204" charset="-122"/>
                <a:ea typeface="微软雅黑" panose="020B0503020204020204" charset="-122"/>
              </a:rPr>
              <a:t>振冲碎石桩的实时施工数据的获取是全过程质量管理实施的核心和关键</a:t>
            </a:r>
            <a:endParaRPr lang="zh-CN" altLang="en-US" sz="1300" b="1" spc="300" dirty="0">
              <a:solidFill>
                <a:srgbClr val="1AA3AA"/>
              </a:solidFill>
              <a:latin typeface="微软雅黑" panose="020B0503020204020204" charset="-122"/>
              <a:ea typeface="微软雅黑" panose="020B0503020204020204" charset="-122"/>
            </a:endParaRPr>
          </a:p>
        </p:txBody>
      </p:sp>
      <p:sp>
        <p:nvSpPr>
          <p:cNvPr id="47" name="文本框 46"/>
          <p:cNvSpPr txBox="1"/>
          <p:nvPr>
            <p:custDataLst>
              <p:tags r:id="rId8"/>
            </p:custDataLst>
          </p:nvPr>
        </p:nvSpPr>
        <p:spPr>
          <a:xfrm>
            <a:off x="4137025" y="3825875"/>
            <a:ext cx="4058920" cy="595630"/>
          </a:xfrm>
          <a:prstGeom prst="rect">
            <a:avLst/>
          </a:prstGeom>
          <a:noFill/>
        </p:spPr>
        <p:txBody>
          <a:bodyPr wrap="square" lIns="67500" tIns="35100" rIns="67500" bIns="0" anchor="b" anchorCtr="0">
            <a:noAutofit/>
          </a:bodyPr>
          <a:lstStyle/>
          <a:p>
            <a:pPr defTabSz="913765">
              <a:lnSpc>
                <a:spcPct val="120000"/>
              </a:lnSpc>
              <a:spcBef>
                <a:spcPct val="0"/>
              </a:spcBef>
              <a:defRPr/>
            </a:pPr>
            <a:r>
              <a:rPr lang="zh-CN" altLang="en-US" sz="1300" b="1" spc="300" dirty="0">
                <a:solidFill>
                  <a:srgbClr val="69A35B"/>
                </a:solidFill>
                <a:latin typeface="微软雅黑" panose="020B0503020204020204" charset="-122"/>
                <a:ea typeface="微软雅黑" panose="020B0503020204020204" charset="-122"/>
              </a:rPr>
              <a:t>智能化的振冲碎石桩实时施工数据的获取手段是振冲行业未来的发展趋势</a:t>
            </a:r>
            <a:endParaRPr lang="zh-CN" altLang="en-US" sz="1300" b="1" spc="300" dirty="0">
              <a:solidFill>
                <a:srgbClr val="69A35B"/>
              </a:solidFill>
              <a:latin typeface="微软雅黑" panose="020B0503020204020204" charset="-122"/>
              <a:ea typeface="微软雅黑" panose="020B0503020204020204" charset="-122"/>
            </a:endParaRPr>
          </a:p>
        </p:txBody>
      </p:sp>
      <p:cxnSp>
        <p:nvCxnSpPr>
          <p:cNvPr id="50" name="直接连接符 49"/>
          <p:cNvCxnSpPr/>
          <p:nvPr>
            <p:custDataLst>
              <p:tags r:id="rId9"/>
            </p:custDataLst>
          </p:nvPr>
        </p:nvCxnSpPr>
        <p:spPr>
          <a:xfrm>
            <a:off x="4127472" y="2984728"/>
            <a:ext cx="1965751" cy="0"/>
          </a:xfrm>
          <a:prstGeom prst="line">
            <a:avLst/>
          </a:prstGeom>
          <a:ln>
            <a:solidFill>
              <a:srgbClr val="000000">
                <a:lumMod val="40000"/>
                <a:lumOff val="60000"/>
              </a:srgbClr>
            </a:solidFill>
          </a:ln>
        </p:spPr>
        <p:style>
          <a:lnRef idx="1">
            <a:srgbClr val="1F74AD"/>
          </a:lnRef>
          <a:fillRef idx="0">
            <a:srgbClr val="1F74AD"/>
          </a:fillRef>
          <a:effectRef idx="0">
            <a:srgbClr val="1F74AD"/>
          </a:effectRef>
          <a:fontRef idx="minor">
            <a:srgbClr val="000000"/>
          </a:fontRef>
        </p:style>
      </p:cxnSp>
      <p:sp>
        <p:nvSpPr>
          <p:cNvPr id="29" name="椭圆 28"/>
          <p:cNvSpPr/>
          <p:nvPr>
            <p:custDataLst>
              <p:tags r:id="rId10"/>
            </p:custDataLst>
          </p:nvPr>
        </p:nvSpPr>
        <p:spPr>
          <a:xfrm>
            <a:off x="1186644" y="1678227"/>
            <a:ext cx="2352383" cy="2352383"/>
          </a:xfrm>
          <a:prstGeom prst="ellipse">
            <a:avLst/>
          </a:prstGeom>
          <a:ln w="5715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30" name="弧形 29"/>
          <p:cNvSpPr/>
          <p:nvPr>
            <p:custDataLst>
              <p:tags r:id="rId11"/>
            </p:custDataLst>
          </p:nvPr>
        </p:nvSpPr>
        <p:spPr>
          <a:xfrm>
            <a:off x="904673" y="1396256"/>
            <a:ext cx="2916324" cy="2916324"/>
          </a:xfrm>
          <a:prstGeom prst="arc">
            <a:avLst>
              <a:gd name="adj1" fmla="val 16200000"/>
              <a:gd name="adj2" fmla="val 5400000"/>
            </a:avLst>
          </a:prstGeom>
          <a:ln w="38100">
            <a:solidFill>
              <a:srgbClr val="000000">
                <a:lumMod val="60000"/>
                <a:lumOff val="40000"/>
              </a:srgbClr>
            </a:solidFill>
            <a:tailEnd type="stealth" w="lg" len="lg"/>
          </a:ln>
        </p:spPr>
        <p:style>
          <a:lnRef idx="1">
            <a:srgbClr val="1F74AD"/>
          </a:lnRef>
          <a:fillRef idx="0">
            <a:srgbClr val="1F74AD"/>
          </a:fillRef>
          <a:effectRef idx="0">
            <a:srgbClr val="1F74AD"/>
          </a:effectRef>
          <a:fontRef idx="minor">
            <a:srgbClr val="000000"/>
          </a:fontRef>
        </p:style>
        <p:txBody>
          <a:bodyPr anchor="ctr"/>
          <a:lstStyle/>
          <a:p>
            <a:pPr algn="ctr">
              <a:lnSpc>
                <a:spcPct val="130000"/>
              </a:lnSpc>
            </a:pPr>
            <a:endParaRPr sz="1350"/>
          </a:p>
        </p:txBody>
      </p:sp>
      <p:sp>
        <p:nvSpPr>
          <p:cNvPr id="31" name="椭圆 30"/>
          <p:cNvSpPr/>
          <p:nvPr>
            <p:custDataLst>
              <p:tags r:id="rId12"/>
            </p:custDataLst>
          </p:nvPr>
        </p:nvSpPr>
        <p:spPr>
          <a:xfrm>
            <a:off x="2771930" y="3948983"/>
            <a:ext cx="378540" cy="378540"/>
          </a:xfrm>
          <a:prstGeom prst="ellipse">
            <a:avLst/>
          </a:prstGeom>
          <a:solidFill>
            <a:srgbClr val="69A35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32" name="椭圆 31"/>
          <p:cNvSpPr/>
          <p:nvPr>
            <p:custDataLst>
              <p:tags r:id="rId13"/>
            </p:custDataLst>
          </p:nvPr>
        </p:nvSpPr>
        <p:spPr>
          <a:xfrm>
            <a:off x="3344002" y="1844085"/>
            <a:ext cx="378540" cy="378540"/>
          </a:xfrm>
          <a:prstGeom prst="ellipse">
            <a:avLst/>
          </a:prstGeom>
          <a:solidFill>
            <a:srgbClr val="3498D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34" name="任意多边形 17"/>
          <p:cNvSpPr/>
          <p:nvPr>
            <p:custDataLst>
              <p:tags r:id="rId14"/>
            </p:custDataLst>
          </p:nvPr>
        </p:nvSpPr>
        <p:spPr bwMode="auto">
          <a:xfrm>
            <a:off x="3422208" y="1926379"/>
            <a:ext cx="222130" cy="21395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ysClr val="window" lastClr="FFFFFF"/>
          </a:solidFill>
          <a:ln>
            <a:noFill/>
          </a:ln>
        </p:spPr>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38" name="椭圆 37"/>
          <p:cNvSpPr/>
          <p:nvPr>
            <p:custDataLst>
              <p:tags r:id="rId15"/>
            </p:custDataLst>
          </p:nvPr>
        </p:nvSpPr>
        <p:spPr>
          <a:xfrm flipH="1">
            <a:off x="2744677" y="1317263"/>
            <a:ext cx="378540" cy="378540"/>
          </a:xfrm>
          <a:prstGeom prst="ellipse">
            <a:avLst/>
          </a:prstGeom>
          <a:solidFill>
            <a:srgbClr val="1F74AD"/>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39" name="任意多边形 15"/>
          <p:cNvSpPr/>
          <p:nvPr>
            <p:custDataLst>
              <p:tags r:id="rId16"/>
            </p:custDataLst>
          </p:nvPr>
        </p:nvSpPr>
        <p:spPr bwMode="auto">
          <a:xfrm>
            <a:off x="2822883" y="1399558"/>
            <a:ext cx="222130" cy="21395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48" name="椭圆 47"/>
          <p:cNvSpPr/>
          <p:nvPr>
            <p:custDataLst>
              <p:tags r:id="rId17"/>
            </p:custDataLst>
          </p:nvPr>
        </p:nvSpPr>
        <p:spPr>
          <a:xfrm>
            <a:off x="3409597" y="3472588"/>
            <a:ext cx="378540" cy="378540"/>
          </a:xfrm>
          <a:prstGeom prst="ellipse">
            <a:avLst/>
          </a:prstGeom>
          <a:solidFill>
            <a:srgbClr val="1AA3AA"/>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49" name="任意多边形 19"/>
          <p:cNvSpPr/>
          <p:nvPr>
            <p:custDataLst>
              <p:tags r:id="rId18"/>
            </p:custDataLst>
          </p:nvPr>
        </p:nvSpPr>
        <p:spPr bwMode="auto">
          <a:xfrm>
            <a:off x="3487803" y="3554882"/>
            <a:ext cx="222130" cy="21395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charset="-122"/>
              <a:ea typeface="微软雅黑" panose="020B0503020204020204" charset="-122"/>
            </a:endParaRPr>
          </a:p>
        </p:txBody>
      </p:sp>
      <p:sp>
        <p:nvSpPr>
          <p:cNvPr id="51" name="任意多边形 17"/>
          <p:cNvSpPr/>
          <p:nvPr>
            <p:custDataLst>
              <p:tags r:id="rId19"/>
            </p:custDataLst>
          </p:nvPr>
        </p:nvSpPr>
        <p:spPr bwMode="auto">
          <a:xfrm>
            <a:off x="2853213" y="4027189"/>
            <a:ext cx="215975" cy="222130"/>
          </a:xfrm>
          <a:custGeom>
            <a:avLst/>
            <a:gdLst>
              <a:gd name="T0" fmla="*/ 5493 w 6970"/>
              <a:gd name="T1" fmla="*/ 3347 h 7180"/>
              <a:gd name="T2" fmla="*/ 4316 w 6970"/>
              <a:gd name="T3" fmla="*/ 2776 h 7180"/>
              <a:gd name="T4" fmla="*/ 5024 w 6970"/>
              <a:gd name="T5" fmla="*/ 1687 h 7180"/>
              <a:gd name="T6" fmla="*/ 5024 w 6970"/>
              <a:gd name="T7" fmla="*/ 0 h 7180"/>
              <a:gd name="T8" fmla="*/ 4532 w 6970"/>
              <a:gd name="T9" fmla="*/ 1525 h 7180"/>
              <a:gd name="T10" fmla="*/ 3062 w 6970"/>
              <a:gd name="T11" fmla="*/ 3025 h 7180"/>
              <a:gd name="T12" fmla="*/ 1673 w 6970"/>
              <a:gd name="T13" fmla="*/ 3377 h 7180"/>
              <a:gd name="T14" fmla="*/ 0 w 6970"/>
              <a:gd name="T15" fmla="*/ 3518 h 7180"/>
              <a:gd name="T16" fmla="*/ 1668 w 6970"/>
              <a:gd name="T17" fmla="*/ 3696 h 7180"/>
              <a:gd name="T18" fmla="*/ 3150 w 6970"/>
              <a:gd name="T19" fmla="*/ 3971 h 7180"/>
              <a:gd name="T20" fmla="*/ 1686 w 6970"/>
              <a:gd name="T21" fmla="*/ 5684 h 7180"/>
              <a:gd name="T22" fmla="*/ 1686 w 6970"/>
              <a:gd name="T23" fmla="*/ 7180 h 7180"/>
              <a:gd name="T24" fmla="*/ 2204 w 6970"/>
              <a:gd name="T25" fmla="*/ 5894 h 7180"/>
              <a:gd name="T26" fmla="*/ 3985 w 6970"/>
              <a:gd name="T27" fmla="*/ 4252 h 7180"/>
              <a:gd name="T28" fmla="*/ 4312 w 6970"/>
              <a:gd name="T29" fmla="*/ 6177 h 7180"/>
              <a:gd name="T30" fmla="*/ 5999 w 6970"/>
              <a:gd name="T31" fmla="*/ 6177 h 7180"/>
              <a:gd name="T32" fmla="*/ 5010 w 6970"/>
              <a:gd name="T33" fmla="*/ 5348 h 7180"/>
              <a:gd name="T34" fmla="*/ 4533 w 6970"/>
              <a:gd name="T35" fmla="*/ 3844 h 7180"/>
              <a:gd name="T36" fmla="*/ 5490 w 6970"/>
              <a:gd name="T37" fmla="*/ 3666 h 7180"/>
              <a:gd name="T38" fmla="*/ 6970 w 6970"/>
              <a:gd name="T39" fmla="*/ 3511 h 7180"/>
              <a:gd name="T40" fmla="*/ 4500 w 6970"/>
              <a:gd name="T41" fmla="*/ 843 h 7180"/>
              <a:gd name="T42" fmla="*/ 5549 w 6970"/>
              <a:gd name="T43" fmla="*/ 843 h 7180"/>
              <a:gd name="T44" fmla="*/ 4500 w 6970"/>
              <a:gd name="T45" fmla="*/ 843 h 7180"/>
              <a:gd name="T46" fmla="*/ 319 w 6970"/>
              <a:gd name="T47" fmla="*/ 3518 h 7180"/>
              <a:gd name="T48" fmla="*/ 1369 w 6970"/>
              <a:gd name="T49" fmla="*/ 3518 h 7180"/>
              <a:gd name="T50" fmla="*/ 1686 w 6970"/>
              <a:gd name="T51" fmla="*/ 6861 h 7180"/>
              <a:gd name="T52" fmla="*/ 1686 w 6970"/>
              <a:gd name="T53" fmla="*/ 6003 h 7180"/>
              <a:gd name="T54" fmla="*/ 1686 w 6970"/>
              <a:gd name="T55" fmla="*/ 6861 h 7180"/>
              <a:gd name="T56" fmla="*/ 5680 w 6970"/>
              <a:gd name="T57" fmla="*/ 6177 h 7180"/>
              <a:gd name="T58" fmla="*/ 4631 w 6970"/>
              <a:gd name="T59" fmla="*/ 6177 h 7180"/>
              <a:gd name="T60" fmla="*/ 6222 w 6970"/>
              <a:gd name="T61" fmla="*/ 3940 h 7180"/>
              <a:gd name="T62" fmla="*/ 6222 w 6970"/>
              <a:gd name="T63" fmla="*/ 3081 h 7180"/>
              <a:gd name="T64" fmla="*/ 6222 w 6970"/>
              <a:gd name="T65" fmla="*/ 3940 h 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70" h="7180">
                <a:moveTo>
                  <a:pt x="6222" y="2762"/>
                </a:moveTo>
                <a:cubicBezTo>
                  <a:pt x="5866" y="2762"/>
                  <a:pt x="5568" y="3013"/>
                  <a:pt x="5493" y="3347"/>
                </a:cubicBezTo>
                <a:lnTo>
                  <a:pt x="4628" y="3322"/>
                </a:lnTo>
                <a:cubicBezTo>
                  <a:pt x="4598" y="3111"/>
                  <a:pt x="4491" y="2913"/>
                  <a:pt x="4316" y="2776"/>
                </a:cubicBezTo>
                <a:lnTo>
                  <a:pt x="4821" y="1659"/>
                </a:lnTo>
                <a:cubicBezTo>
                  <a:pt x="4886" y="1676"/>
                  <a:pt x="4954" y="1687"/>
                  <a:pt x="5024" y="1687"/>
                </a:cubicBezTo>
                <a:cubicBezTo>
                  <a:pt x="5489" y="1687"/>
                  <a:pt x="5867" y="1308"/>
                  <a:pt x="5867" y="843"/>
                </a:cubicBezTo>
                <a:cubicBezTo>
                  <a:pt x="5867" y="378"/>
                  <a:pt x="5489" y="0"/>
                  <a:pt x="5024" y="0"/>
                </a:cubicBezTo>
                <a:cubicBezTo>
                  <a:pt x="4559" y="0"/>
                  <a:pt x="4181" y="378"/>
                  <a:pt x="4181" y="843"/>
                </a:cubicBezTo>
                <a:cubicBezTo>
                  <a:pt x="4181" y="1124"/>
                  <a:pt x="4320" y="1372"/>
                  <a:pt x="4532" y="1525"/>
                </a:cubicBezTo>
                <a:lnTo>
                  <a:pt x="4033" y="2628"/>
                </a:lnTo>
                <a:cubicBezTo>
                  <a:pt x="3664" y="2520"/>
                  <a:pt x="3257" y="2675"/>
                  <a:pt x="3062" y="3025"/>
                </a:cubicBezTo>
                <a:cubicBezTo>
                  <a:pt x="2999" y="3137"/>
                  <a:pt x="2968" y="3257"/>
                  <a:pt x="2960" y="3377"/>
                </a:cubicBezTo>
                <a:lnTo>
                  <a:pt x="1673" y="3377"/>
                </a:lnTo>
                <a:cubicBezTo>
                  <a:pt x="1606" y="2979"/>
                  <a:pt x="1261" y="2675"/>
                  <a:pt x="844" y="2675"/>
                </a:cubicBezTo>
                <a:cubicBezTo>
                  <a:pt x="379" y="2675"/>
                  <a:pt x="0" y="3053"/>
                  <a:pt x="0" y="3518"/>
                </a:cubicBezTo>
                <a:cubicBezTo>
                  <a:pt x="0" y="3983"/>
                  <a:pt x="379" y="4361"/>
                  <a:pt x="844" y="4361"/>
                </a:cubicBezTo>
                <a:cubicBezTo>
                  <a:pt x="1248" y="4361"/>
                  <a:pt x="1585" y="4076"/>
                  <a:pt x="1668" y="3696"/>
                </a:cubicBezTo>
                <a:lnTo>
                  <a:pt x="3000" y="3696"/>
                </a:lnTo>
                <a:cubicBezTo>
                  <a:pt x="3032" y="3796"/>
                  <a:pt x="3083" y="3889"/>
                  <a:pt x="3150" y="3971"/>
                </a:cubicBezTo>
                <a:lnTo>
                  <a:pt x="1931" y="5729"/>
                </a:lnTo>
                <a:cubicBezTo>
                  <a:pt x="1854" y="5701"/>
                  <a:pt x="1772" y="5684"/>
                  <a:pt x="1686" y="5684"/>
                </a:cubicBezTo>
                <a:cubicBezTo>
                  <a:pt x="1273" y="5684"/>
                  <a:pt x="938" y="6019"/>
                  <a:pt x="938" y="6432"/>
                </a:cubicBezTo>
                <a:cubicBezTo>
                  <a:pt x="938" y="6844"/>
                  <a:pt x="1273" y="7180"/>
                  <a:pt x="1686" y="7180"/>
                </a:cubicBezTo>
                <a:cubicBezTo>
                  <a:pt x="2098" y="7180"/>
                  <a:pt x="2434" y="6844"/>
                  <a:pt x="2434" y="6432"/>
                </a:cubicBezTo>
                <a:cubicBezTo>
                  <a:pt x="2434" y="6221"/>
                  <a:pt x="2345" y="6031"/>
                  <a:pt x="2204" y="5894"/>
                </a:cubicBezTo>
                <a:lnTo>
                  <a:pt x="3397" y="4174"/>
                </a:lnTo>
                <a:cubicBezTo>
                  <a:pt x="3584" y="4275"/>
                  <a:pt x="3792" y="4297"/>
                  <a:pt x="3985" y="4252"/>
                </a:cubicBezTo>
                <a:lnTo>
                  <a:pt x="4708" y="5465"/>
                </a:lnTo>
                <a:cubicBezTo>
                  <a:pt x="4471" y="5614"/>
                  <a:pt x="4312" y="5877"/>
                  <a:pt x="4312" y="6177"/>
                </a:cubicBezTo>
                <a:cubicBezTo>
                  <a:pt x="4312" y="6642"/>
                  <a:pt x="4690" y="7021"/>
                  <a:pt x="5155" y="7021"/>
                </a:cubicBezTo>
                <a:cubicBezTo>
                  <a:pt x="5620" y="7021"/>
                  <a:pt x="5999" y="6642"/>
                  <a:pt x="5999" y="6177"/>
                </a:cubicBezTo>
                <a:cubicBezTo>
                  <a:pt x="5999" y="5712"/>
                  <a:pt x="5620" y="5334"/>
                  <a:pt x="5155" y="5334"/>
                </a:cubicBezTo>
                <a:cubicBezTo>
                  <a:pt x="5105" y="5334"/>
                  <a:pt x="5057" y="5340"/>
                  <a:pt x="5010" y="5348"/>
                </a:cubicBezTo>
                <a:lnTo>
                  <a:pt x="4278" y="4122"/>
                </a:lnTo>
                <a:cubicBezTo>
                  <a:pt x="4380" y="4051"/>
                  <a:pt x="4469" y="3959"/>
                  <a:pt x="4533" y="3844"/>
                </a:cubicBezTo>
                <a:cubicBezTo>
                  <a:pt x="4569" y="3779"/>
                  <a:pt x="4593" y="3710"/>
                  <a:pt x="4610" y="3641"/>
                </a:cubicBezTo>
                <a:lnTo>
                  <a:pt x="5490" y="3666"/>
                </a:lnTo>
                <a:cubicBezTo>
                  <a:pt x="5562" y="4004"/>
                  <a:pt x="5863" y="4259"/>
                  <a:pt x="6222" y="4259"/>
                </a:cubicBezTo>
                <a:cubicBezTo>
                  <a:pt x="6634" y="4259"/>
                  <a:pt x="6970" y="3923"/>
                  <a:pt x="6970" y="3511"/>
                </a:cubicBezTo>
                <a:cubicBezTo>
                  <a:pt x="6970" y="3098"/>
                  <a:pt x="6634" y="2762"/>
                  <a:pt x="6222" y="2762"/>
                </a:cubicBezTo>
                <a:close/>
                <a:moveTo>
                  <a:pt x="4500" y="843"/>
                </a:moveTo>
                <a:cubicBezTo>
                  <a:pt x="4500" y="554"/>
                  <a:pt x="4735" y="319"/>
                  <a:pt x="5024" y="319"/>
                </a:cubicBezTo>
                <a:cubicBezTo>
                  <a:pt x="5314" y="319"/>
                  <a:pt x="5549" y="554"/>
                  <a:pt x="5549" y="843"/>
                </a:cubicBezTo>
                <a:cubicBezTo>
                  <a:pt x="5549" y="1133"/>
                  <a:pt x="5313" y="1368"/>
                  <a:pt x="5024" y="1368"/>
                </a:cubicBezTo>
                <a:cubicBezTo>
                  <a:pt x="4735" y="1368"/>
                  <a:pt x="4500" y="1133"/>
                  <a:pt x="4500" y="843"/>
                </a:cubicBezTo>
                <a:close/>
                <a:moveTo>
                  <a:pt x="844" y="4042"/>
                </a:moveTo>
                <a:cubicBezTo>
                  <a:pt x="555" y="4042"/>
                  <a:pt x="319" y="3807"/>
                  <a:pt x="319" y="3518"/>
                </a:cubicBezTo>
                <a:cubicBezTo>
                  <a:pt x="319" y="3229"/>
                  <a:pt x="555" y="2993"/>
                  <a:pt x="844" y="2993"/>
                </a:cubicBezTo>
                <a:cubicBezTo>
                  <a:pt x="1133" y="2993"/>
                  <a:pt x="1369" y="3229"/>
                  <a:pt x="1369" y="3518"/>
                </a:cubicBezTo>
                <a:cubicBezTo>
                  <a:pt x="1369" y="3807"/>
                  <a:pt x="1133" y="4042"/>
                  <a:pt x="844" y="4042"/>
                </a:cubicBezTo>
                <a:close/>
                <a:moveTo>
                  <a:pt x="1686" y="6861"/>
                </a:moveTo>
                <a:cubicBezTo>
                  <a:pt x="1449" y="6861"/>
                  <a:pt x="1257" y="6669"/>
                  <a:pt x="1257" y="6432"/>
                </a:cubicBezTo>
                <a:cubicBezTo>
                  <a:pt x="1257" y="6195"/>
                  <a:pt x="1449" y="6003"/>
                  <a:pt x="1686" y="6003"/>
                </a:cubicBezTo>
                <a:cubicBezTo>
                  <a:pt x="1923" y="6003"/>
                  <a:pt x="2115" y="6195"/>
                  <a:pt x="2115" y="6432"/>
                </a:cubicBezTo>
                <a:cubicBezTo>
                  <a:pt x="2115" y="6669"/>
                  <a:pt x="1923" y="6861"/>
                  <a:pt x="1686" y="6861"/>
                </a:cubicBezTo>
                <a:close/>
                <a:moveTo>
                  <a:pt x="5155" y="5653"/>
                </a:moveTo>
                <a:cubicBezTo>
                  <a:pt x="5444" y="5653"/>
                  <a:pt x="5680" y="5888"/>
                  <a:pt x="5680" y="6177"/>
                </a:cubicBezTo>
                <a:cubicBezTo>
                  <a:pt x="5680" y="6467"/>
                  <a:pt x="5444" y="6702"/>
                  <a:pt x="5155" y="6702"/>
                </a:cubicBezTo>
                <a:cubicBezTo>
                  <a:pt x="4866" y="6702"/>
                  <a:pt x="4631" y="6467"/>
                  <a:pt x="4631" y="6177"/>
                </a:cubicBezTo>
                <a:cubicBezTo>
                  <a:pt x="4631" y="5888"/>
                  <a:pt x="4866" y="5653"/>
                  <a:pt x="5155" y="5653"/>
                </a:cubicBezTo>
                <a:close/>
                <a:moveTo>
                  <a:pt x="6222" y="3940"/>
                </a:moveTo>
                <a:cubicBezTo>
                  <a:pt x="5985" y="3940"/>
                  <a:pt x="5793" y="3747"/>
                  <a:pt x="5793" y="3511"/>
                </a:cubicBezTo>
                <a:cubicBezTo>
                  <a:pt x="5793" y="3274"/>
                  <a:pt x="5985" y="3081"/>
                  <a:pt x="6222" y="3081"/>
                </a:cubicBezTo>
                <a:cubicBezTo>
                  <a:pt x="6458" y="3081"/>
                  <a:pt x="6651" y="3274"/>
                  <a:pt x="6651" y="3511"/>
                </a:cubicBezTo>
                <a:cubicBezTo>
                  <a:pt x="6651" y="3747"/>
                  <a:pt x="6458" y="3940"/>
                  <a:pt x="6222" y="3940"/>
                </a:cubicBezTo>
                <a:close/>
              </a:path>
            </a:pathLst>
          </a:custGeom>
          <a:solidFill>
            <a:sysClr val="window" lastClr="FFFFFF"/>
          </a:solidFill>
          <a:ln>
            <a:noFill/>
          </a:ln>
        </p:spPr>
        <p:txBody>
          <a:bodyPr anchor="ct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30000"/>
              </a:lnSpc>
            </a:pPr>
            <a:endParaRPr sz="1350">
              <a:latin typeface="微软雅黑" panose="020B0503020204020204" charset="-122"/>
              <a:ea typeface="微软雅黑" panose="020B0503020204020204" charset="-122"/>
            </a:endParaRPr>
          </a:p>
        </p:txBody>
      </p:sp>
      <p:sp>
        <p:nvSpPr>
          <p:cNvPr id="53" name="文本框 52"/>
          <p:cNvSpPr txBox="1"/>
          <p:nvPr>
            <p:custDataLst>
              <p:tags r:id="rId20"/>
            </p:custDataLst>
          </p:nvPr>
        </p:nvSpPr>
        <p:spPr>
          <a:xfrm>
            <a:off x="1459114" y="2627169"/>
            <a:ext cx="1807442" cy="715002"/>
          </a:xfrm>
          <a:prstGeom prst="rect">
            <a:avLst/>
          </a:prstGeom>
          <a:noFill/>
        </p:spPr>
        <p:txBody>
          <a:bodyPr wrap="square" lIns="67500" tIns="35100" rIns="67500" bIns="35100">
            <a:normAutofit/>
          </a:bodyPr>
          <a:lstStyle/>
          <a:p>
            <a:pPr algn="ctr">
              <a:lnSpc>
                <a:spcPct val="120000"/>
              </a:lnSpc>
            </a:pPr>
            <a:r>
              <a:rPr lang="zh-CN" altLang="en-US" sz="2400" spc="150" dirty="0">
                <a:solidFill>
                  <a:sysClr val="window" lastClr="FFFFFF"/>
                </a:solidFill>
                <a:latin typeface="微软雅黑" panose="020B0503020204020204" charset="-122"/>
                <a:ea typeface="微软雅黑" panose="020B0503020204020204" charset="-122"/>
              </a:rPr>
              <a:t>总结和展望</a:t>
            </a:r>
            <a:endParaRPr lang="zh-CN" altLang="en-US" sz="2400" spc="150" dirty="0">
              <a:solidFill>
                <a:sysClr val="window" lastClr="FFFFFF"/>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48055" y="842010"/>
            <a:ext cx="7060565" cy="398780"/>
          </a:xfrm>
          <a:prstGeom prst="rect">
            <a:avLst/>
          </a:prstGeom>
          <a:noFill/>
        </p:spPr>
        <p:txBody>
          <a:bodyPr wrap="square" rtlCol="0">
            <a:spAutoFit/>
          </a:bodyPr>
          <a:p>
            <a:pPr algn="ctr"/>
            <a:r>
              <a:rPr lang="zh-CN" altLang="zh-CN" sz="2000" b="1">
                <a:solidFill>
                  <a:schemeClr val="accent3">
                    <a:lumMod val="50000"/>
                  </a:schemeClr>
                </a:solidFill>
              </a:rPr>
              <a:t>地质勘察信息的局限性</a:t>
            </a:r>
            <a:r>
              <a:rPr lang="en-US" altLang="zh-CN" sz="2000" b="1">
                <a:solidFill>
                  <a:schemeClr val="accent3">
                    <a:lumMod val="50000"/>
                  </a:schemeClr>
                </a:solidFill>
              </a:rPr>
              <a:t>--</a:t>
            </a:r>
            <a:r>
              <a:rPr lang="zh-CN" altLang="en-US" b="1">
                <a:solidFill>
                  <a:srgbClr val="FF0000"/>
                </a:solidFill>
              </a:rPr>
              <a:t>有限的勘察孔数量</a:t>
            </a:r>
            <a:endParaRPr lang="zh-CN" altLang="en-US" b="1">
              <a:solidFill>
                <a:srgbClr val="FF0000"/>
              </a:solidFill>
            </a:endParaRPr>
          </a:p>
        </p:txBody>
      </p:sp>
      <p:pic>
        <p:nvPicPr>
          <p:cNvPr id="8" name="图片 7"/>
          <p:cNvPicPr>
            <a:picLocks noChangeAspect="1"/>
          </p:cNvPicPr>
          <p:nvPr/>
        </p:nvPicPr>
        <p:blipFill>
          <a:blip r:embed="rId1"/>
          <a:stretch>
            <a:fillRect/>
          </a:stretch>
        </p:blipFill>
        <p:spPr>
          <a:xfrm>
            <a:off x="1047115" y="4533265"/>
            <a:ext cx="6680200" cy="1059180"/>
          </a:xfrm>
          <a:prstGeom prst="rect">
            <a:avLst/>
          </a:prstGeom>
        </p:spPr>
      </p:pic>
      <p:sp>
        <p:nvSpPr>
          <p:cNvPr id="11" name="文本框 10"/>
          <p:cNvSpPr txBox="1"/>
          <p:nvPr/>
        </p:nvSpPr>
        <p:spPr>
          <a:xfrm>
            <a:off x="955675" y="5586095"/>
            <a:ext cx="5163185" cy="737235"/>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400" b="1"/>
              <a:t>采取土样孔数量</a:t>
            </a:r>
            <a:r>
              <a:rPr lang="zh-CN" altLang="en-US" sz="1400"/>
              <a:t>不少于勘探孔总数</a:t>
            </a:r>
            <a:r>
              <a:rPr lang="en-US" altLang="zh-CN" sz="1400"/>
              <a:t>1/2</a:t>
            </a:r>
            <a:endParaRPr lang="en-US" altLang="zh-CN" sz="1400"/>
          </a:p>
          <a:p>
            <a:pPr marL="285750" indent="-285750" algn="l" fontAlgn="auto">
              <a:lnSpc>
                <a:spcPct val="150000"/>
              </a:lnSpc>
              <a:buFont typeface="Wingdings" panose="05000000000000000000" charset="0"/>
              <a:buChar char="Ø"/>
            </a:pPr>
            <a:r>
              <a:rPr lang="zh-CN" altLang="en-US" sz="1400" b="1">
                <a:sym typeface="+mn-ea"/>
              </a:rPr>
              <a:t>原位测试孔数量</a:t>
            </a:r>
            <a:r>
              <a:rPr lang="zh-CN" altLang="en-US" sz="1400">
                <a:sym typeface="+mn-ea"/>
              </a:rPr>
              <a:t>不少于勘探孔总数</a:t>
            </a:r>
            <a:r>
              <a:rPr lang="en-US" altLang="zh-CN" sz="1400">
                <a:sym typeface="+mn-ea"/>
              </a:rPr>
              <a:t>1/3</a:t>
            </a:r>
            <a:endParaRPr lang="zh-CN" altLang="en-US" sz="1400"/>
          </a:p>
        </p:txBody>
      </p:sp>
      <p:sp>
        <p:nvSpPr>
          <p:cNvPr id="12" name="文本框 11"/>
          <p:cNvSpPr txBox="1"/>
          <p:nvPr/>
        </p:nvSpPr>
        <p:spPr>
          <a:xfrm>
            <a:off x="887095" y="1397000"/>
            <a:ext cx="7310120" cy="337185"/>
          </a:xfrm>
          <a:prstGeom prst="rect">
            <a:avLst/>
          </a:prstGeom>
          <a:noFill/>
        </p:spPr>
        <p:txBody>
          <a:bodyPr wrap="square" rtlCol="0">
            <a:spAutoFit/>
          </a:bodyPr>
          <a:p>
            <a:r>
              <a:rPr lang="zh-CN" altLang="en-US" sz="1600">
                <a:solidFill>
                  <a:srgbClr val="FF0000"/>
                </a:solidFill>
              </a:rPr>
              <a:t>有限的勘察孔布置和测试数量</a:t>
            </a:r>
            <a:r>
              <a:rPr lang="zh-CN" altLang="en-US" sz="1600"/>
              <a:t>有时候不能全面反映原始土层的真实状况</a:t>
            </a:r>
            <a:endParaRPr lang="zh-CN" altLang="en-US" sz="1600"/>
          </a:p>
        </p:txBody>
      </p:sp>
      <p:sp>
        <p:nvSpPr>
          <p:cNvPr id="13" name="矩形 12"/>
          <p:cNvSpPr/>
          <p:nvPr/>
        </p:nvSpPr>
        <p:spPr>
          <a:xfrm>
            <a:off x="1028065" y="1819910"/>
            <a:ext cx="6689090" cy="15811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同心圆 13"/>
          <p:cNvSpPr/>
          <p:nvPr/>
        </p:nvSpPr>
        <p:spPr>
          <a:xfrm>
            <a:off x="1241425"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同心圆 14"/>
          <p:cNvSpPr/>
          <p:nvPr/>
        </p:nvSpPr>
        <p:spPr>
          <a:xfrm>
            <a:off x="2099310"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同心圆 15"/>
          <p:cNvSpPr/>
          <p:nvPr/>
        </p:nvSpPr>
        <p:spPr>
          <a:xfrm>
            <a:off x="3006725"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同心圆 16"/>
          <p:cNvSpPr/>
          <p:nvPr/>
        </p:nvSpPr>
        <p:spPr>
          <a:xfrm>
            <a:off x="3906520"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 name="同心圆 17"/>
          <p:cNvSpPr/>
          <p:nvPr/>
        </p:nvSpPr>
        <p:spPr>
          <a:xfrm>
            <a:off x="4782185"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9" name="同心圆 18"/>
          <p:cNvSpPr/>
          <p:nvPr/>
        </p:nvSpPr>
        <p:spPr>
          <a:xfrm>
            <a:off x="5612130"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0" name="同心圆 19"/>
          <p:cNvSpPr/>
          <p:nvPr/>
        </p:nvSpPr>
        <p:spPr>
          <a:xfrm>
            <a:off x="6561455"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同心圆 20"/>
          <p:cNvSpPr/>
          <p:nvPr/>
        </p:nvSpPr>
        <p:spPr>
          <a:xfrm>
            <a:off x="7391400" y="2213610"/>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2" name="同心圆 21"/>
          <p:cNvSpPr/>
          <p:nvPr/>
        </p:nvSpPr>
        <p:spPr>
          <a:xfrm>
            <a:off x="1241425"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3" name="同心圆 22"/>
          <p:cNvSpPr/>
          <p:nvPr/>
        </p:nvSpPr>
        <p:spPr>
          <a:xfrm>
            <a:off x="2099310"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4" name="同心圆 23"/>
          <p:cNvSpPr/>
          <p:nvPr/>
        </p:nvSpPr>
        <p:spPr>
          <a:xfrm>
            <a:off x="3006725"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5" name="同心圆 24"/>
          <p:cNvSpPr/>
          <p:nvPr/>
        </p:nvSpPr>
        <p:spPr>
          <a:xfrm>
            <a:off x="3906520"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6" name="同心圆 25"/>
          <p:cNvSpPr/>
          <p:nvPr/>
        </p:nvSpPr>
        <p:spPr>
          <a:xfrm>
            <a:off x="4782185"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7" name="同心圆 26"/>
          <p:cNvSpPr/>
          <p:nvPr/>
        </p:nvSpPr>
        <p:spPr>
          <a:xfrm>
            <a:off x="5612130"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8" name="同心圆 27"/>
          <p:cNvSpPr/>
          <p:nvPr/>
        </p:nvSpPr>
        <p:spPr>
          <a:xfrm>
            <a:off x="6561455"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9" name="同心圆 28"/>
          <p:cNvSpPr/>
          <p:nvPr/>
        </p:nvSpPr>
        <p:spPr>
          <a:xfrm>
            <a:off x="7391400" y="2952115"/>
            <a:ext cx="155575" cy="141605"/>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38" name="直接箭头连接符 37"/>
          <p:cNvCxnSpPr/>
          <p:nvPr/>
        </p:nvCxnSpPr>
        <p:spPr>
          <a:xfrm flipH="1">
            <a:off x="831215" y="2229485"/>
            <a:ext cx="13970" cy="83312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39" name="直接箭头连接符 38"/>
          <p:cNvCxnSpPr/>
          <p:nvPr/>
        </p:nvCxnSpPr>
        <p:spPr>
          <a:xfrm>
            <a:off x="1254760" y="365569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0" name="直接连接符 39"/>
          <p:cNvCxnSpPr/>
          <p:nvPr/>
        </p:nvCxnSpPr>
        <p:spPr>
          <a:xfrm>
            <a:off x="662305" y="2244725"/>
            <a:ext cx="324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62305" y="3051175"/>
            <a:ext cx="324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2158365" y="365569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3" name="直接箭头连接符 42"/>
          <p:cNvCxnSpPr/>
          <p:nvPr/>
        </p:nvCxnSpPr>
        <p:spPr>
          <a:xfrm>
            <a:off x="3084195" y="365569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4" name="直接箭头连接符 43"/>
          <p:cNvCxnSpPr/>
          <p:nvPr/>
        </p:nvCxnSpPr>
        <p:spPr>
          <a:xfrm>
            <a:off x="3973830" y="365569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5" name="直接箭头连接符 44"/>
          <p:cNvCxnSpPr/>
          <p:nvPr/>
        </p:nvCxnSpPr>
        <p:spPr>
          <a:xfrm>
            <a:off x="4869815" y="365696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6" name="直接箭头连接符 45"/>
          <p:cNvCxnSpPr/>
          <p:nvPr/>
        </p:nvCxnSpPr>
        <p:spPr>
          <a:xfrm>
            <a:off x="5767705" y="365696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7" name="直接箭头连接符 46"/>
          <p:cNvCxnSpPr/>
          <p:nvPr/>
        </p:nvCxnSpPr>
        <p:spPr>
          <a:xfrm>
            <a:off x="6685280" y="3656965"/>
            <a:ext cx="917575" cy="0"/>
          </a:xfrm>
          <a:prstGeom prst="straightConnector1">
            <a:avLst/>
          </a:prstGeom>
          <a:ln>
            <a:solidFill>
              <a:schemeClr val="tx1"/>
            </a:solidFill>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48" name="直接连接符 47"/>
          <p:cNvCxnSpPr/>
          <p:nvPr/>
        </p:nvCxnSpPr>
        <p:spPr>
          <a:xfrm flipH="1">
            <a:off x="1310640"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214245"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126105"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019550"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933315"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795645"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6727190"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644765" y="3528695"/>
            <a:ext cx="1397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66215" y="3375025"/>
            <a:ext cx="466090" cy="337185"/>
          </a:xfrm>
          <a:prstGeom prst="rect">
            <a:avLst/>
          </a:prstGeom>
          <a:noFill/>
        </p:spPr>
        <p:txBody>
          <a:bodyPr wrap="square" rtlCol="0">
            <a:spAutoFit/>
          </a:bodyPr>
          <a:p>
            <a:r>
              <a:rPr lang="en-US" altLang="zh-CN" sz="1600"/>
              <a:t>50</a:t>
            </a:r>
            <a:endParaRPr lang="en-US" altLang="zh-CN" sz="1600"/>
          </a:p>
        </p:txBody>
      </p:sp>
      <p:sp>
        <p:nvSpPr>
          <p:cNvPr id="57" name="文本框 56"/>
          <p:cNvSpPr txBox="1"/>
          <p:nvPr/>
        </p:nvSpPr>
        <p:spPr>
          <a:xfrm>
            <a:off x="2411730" y="3388360"/>
            <a:ext cx="466090" cy="337185"/>
          </a:xfrm>
          <a:prstGeom prst="rect">
            <a:avLst/>
          </a:prstGeom>
          <a:noFill/>
        </p:spPr>
        <p:txBody>
          <a:bodyPr wrap="square" rtlCol="0">
            <a:spAutoFit/>
          </a:bodyPr>
          <a:p>
            <a:r>
              <a:rPr lang="en-US" altLang="zh-CN" sz="1600"/>
              <a:t>50</a:t>
            </a:r>
            <a:endParaRPr lang="en-US" altLang="zh-CN" sz="1600"/>
          </a:p>
        </p:txBody>
      </p:sp>
      <p:sp>
        <p:nvSpPr>
          <p:cNvPr id="58" name="文本框 57"/>
          <p:cNvSpPr txBox="1"/>
          <p:nvPr/>
        </p:nvSpPr>
        <p:spPr>
          <a:xfrm>
            <a:off x="3258185" y="3375025"/>
            <a:ext cx="466090" cy="337185"/>
          </a:xfrm>
          <a:prstGeom prst="rect">
            <a:avLst/>
          </a:prstGeom>
          <a:noFill/>
        </p:spPr>
        <p:txBody>
          <a:bodyPr wrap="square" rtlCol="0">
            <a:spAutoFit/>
          </a:bodyPr>
          <a:p>
            <a:r>
              <a:rPr lang="en-US" altLang="zh-CN" sz="1600"/>
              <a:t>50</a:t>
            </a:r>
            <a:endParaRPr lang="en-US" altLang="zh-CN" sz="1600"/>
          </a:p>
        </p:txBody>
      </p:sp>
      <p:sp>
        <p:nvSpPr>
          <p:cNvPr id="59" name="文本框 58"/>
          <p:cNvSpPr txBox="1"/>
          <p:nvPr/>
        </p:nvSpPr>
        <p:spPr>
          <a:xfrm>
            <a:off x="4203700" y="3388360"/>
            <a:ext cx="466090" cy="337185"/>
          </a:xfrm>
          <a:prstGeom prst="rect">
            <a:avLst/>
          </a:prstGeom>
          <a:noFill/>
        </p:spPr>
        <p:txBody>
          <a:bodyPr wrap="square" rtlCol="0">
            <a:spAutoFit/>
          </a:bodyPr>
          <a:p>
            <a:r>
              <a:rPr lang="en-US" altLang="zh-CN" sz="1600"/>
              <a:t>50</a:t>
            </a:r>
            <a:endParaRPr lang="en-US" altLang="zh-CN" sz="1600"/>
          </a:p>
        </p:txBody>
      </p:sp>
      <p:sp>
        <p:nvSpPr>
          <p:cNvPr id="60" name="文本框 59"/>
          <p:cNvSpPr txBox="1"/>
          <p:nvPr/>
        </p:nvSpPr>
        <p:spPr>
          <a:xfrm>
            <a:off x="5047615" y="3375025"/>
            <a:ext cx="466090" cy="337185"/>
          </a:xfrm>
          <a:prstGeom prst="rect">
            <a:avLst/>
          </a:prstGeom>
          <a:noFill/>
        </p:spPr>
        <p:txBody>
          <a:bodyPr wrap="square" rtlCol="0">
            <a:spAutoFit/>
          </a:bodyPr>
          <a:p>
            <a:r>
              <a:rPr lang="en-US" altLang="zh-CN" sz="1600"/>
              <a:t>50</a:t>
            </a:r>
            <a:endParaRPr lang="en-US" altLang="zh-CN" sz="1600"/>
          </a:p>
        </p:txBody>
      </p:sp>
      <p:sp>
        <p:nvSpPr>
          <p:cNvPr id="61" name="文本框 60"/>
          <p:cNvSpPr txBox="1"/>
          <p:nvPr/>
        </p:nvSpPr>
        <p:spPr>
          <a:xfrm>
            <a:off x="5993130" y="3388360"/>
            <a:ext cx="466090" cy="337185"/>
          </a:xfrm>
          <a:prstGeom prst="rect">
            <a:avLst/>
          </a:prstGeom>
          <a:noFill/>
        </p:spPr>
        <p:txBody>
          <a:bodyPr wrap="square" rtlCol="0">
            <a:spAutoFit/>
          </a:bodyPr>
          <a:p>
            <a:r>
              <a:rPr lang="en-US" altLang="zh-CN" sz="1600"/>
              <a:t>50</a:t>
            </a:r>
            <a:endParaRPr lang="en-US" altLang="zh-CN" sz="1600"/>
          </a:p>
        </p:txBody>
      </p:sp>
      <p:sp>
        <p:nvSpPr>
          <p:cNvPr id="62" name="文本框 61"/>
          <p:cNvSpPr txBox="1"/>
          <p:nvPr/>
        </p:nvSpPr>
        <p:spPr>
          <a:xfrm>
            <a:off x="6870700" y="3375025"/>
            <a:ext cx="466090" cy="337185"/>
          </a:xfrm>
          <a:prstGeom prst="rect">
            <a:avLst/>
          </a:prstGeom>
          <a:noFill/>
        </p:spPr>
        <p:txBody>
          <a:bodyPr wrap="square" rtlCol="0">
            <a:spAutoFit/>
          </a:bodyPr>
          <a:p>
            <a:r>
              <a:rPr lang="en-US" altLang="zh-CN" sz="1600"/>
              <a:t>50</a:t>
            </a:r>
            <a:endParaRPr lang="en-US" altLang="zh-CN" sz="1600"/>
          </a:p>
        </p:txBody>
      </p:sp>
      <p:sp>
        <p:nvSpPr>
          <p:cNvPr id="66" name="文本框 65"/>
          <p:cNvSpPr txBox="1"/>
          <p:nvPr/>
        </p:nvSpPr>
        <p:spPr>
          <a:xfrm rot="10800000">
            <a:off x="499745" y="2427605"/>
            <a:ext cx="428625" cy="352425"/>
          </a:xfrm>
          <a:prstGeom prst="rect">
            <a:avLst/>
          </a:prstGeom>
          <a:noFill/>
        </p:spPr>
        <p:txBody>
          <a:bodyPr vert="eaVert" wrap="square" rtlCol="0">
            <a:spAutoFit/>
          </a:bodyPr>
          <a:p>
            <a:r>
              <a:rPr lang="en-US" altLang="zh-CN" sz="1600"/>
              <a:t>50</a:t>
            </a:r>
            <a:endParaRPr lang="en-US" altLang="zh-CN" sz="1600"/>
          </a:p>
        </p:txBody>
      </p:sp>
      <p:sp>
        <p:nvSpPr>
          <p:cNvPr id="71" name="文本框 70"/>
          <p:cNvSpPr txBox="1"/>
          <p:nvPr/>
        </p:nvSpPr>
        <p:spPr>
          <a:xfrm>
            <a:off x="2694305" y="4204335"/>
            <a:ext cx="3765550" cy="337185"/>
          </a:xfrm>
          <a:prstGeom prst="rect">
            <a:avLst/>
          </a:prstGeom>
          <a:noFill/>
        </p:spPr>
        <p:txBody>
          <a:bodyPr wrap="square" rtlCol="0">
            <a:spAutoFit/>
          </a:bodyPr>
          <a:p>
            <a:r>
              <a:rPr lang="zh-CN" altLang="en-US" sz="1600" b="1"/>
              <a:t>岩土工程勘察规范对详勘点数量的要求</a:t>
            </a:r>
            <a:endParaRPr lang="zh-CN" altLang="en-US" sz="1600" b="1"/>
          </a:p>
        </p:txBody>
      </p:sp>
      <p:sp>
        <p:nvSpPr>
          <p:cNvPr id="73" name="椭圆 72"/>
          <p:cNvSpPr/>
          <p:nvPr/>
        </p:nvSpPr>
        <p:spPr>
          <a:xfrm>
            <a:off x="3935730" y="2173605"/>
            <a:ext cx="1002030" cy="94551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椭圆 73"/>
          <p:cNvSpPr/>
          <p:nvPr/>
        </p:nvSpPr>
        <p:spPr>
          <a:xfrm>
            <a:off x="3031490" y="2172970"/>
            <a:ext cx="1002030" cy="94551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文本框 74"/>
          <p:cNvSpPr txBox="1"/>
          <p:nvPr/>
        </p:nvSpPr>
        <p:spPr>
          <a:xfrm>
            <a:off x="3356610" y="2370455"/>
            <a:ext cx="339725" cy="521970"/>
          </a:xfrm>
          <a:prstGeom prst="rect">
            <a:avLst/>
          </a:prstGeom>
          <a:noFill/>
        </p:spPr>
        <p:txBody>
          <a:bodyPr wrap="square" rtlCol="0">
            <a:spAutoFit/>
          </a:bodyPr>
          <a:p>
            <a:r>
              <a:rPr lang="en-US" altLang="zh-CN" sz="2800"/>
              <a:t>?</a:t>
            </a:r>
            <a:endParaRPr lang="en-US" altLang="zh-CN" sz="2800"/>
          </a:p>
        </p:txBody>
      </p:sp>
      <p:sp>
        <p:nvSpPr>
          <p:cNvPr id="76" name="文本框 75"/>
          <p:cNvSpPr txBox="1"/>
          <p:nvPr/>
        </p:nvSpPr>
        <p:spPr>
          <a:xfrm>
            <a:off x="4262755" y="2385695"/>
            <a:ext cx="339725" cy="521970"/>
          </a:xfrm>
          <a:prstGeom prst="rect">
            <a:avLst/>
          </a:prstGeom>
          <a:noFill/>
        </p:spPr>
        <p:txBody>
          <a:bodyPr wrap="square" rtlCol="0">
            <a:spAutoFit/>
          </a:bodyPr>
          <a:p>
            <a:r>
              <a:rPr lang="en-US" altLang="zh-CN" sz="2800"/>
              <a:t>?</a:t>
            </a:r>
            <a:endParaRPr lang="en-US" altLang="zh-CN" sz="2800"/>
          </a:p>
        </p:txBody>
      </p:sp>
      <p:sp>
        <p:nvSpPr>
          <p:cNvPr id="77" name="文本框 76"/>
          <p:cNvSpPr txBox="1"/>
          <p:nvPr/>
        </p:nvSpPr>
        <p:spPr>
          <a:xfrm>
            <a:off x="5767705" y="2493645"/>
            <a:ext cx="875665" cy="306705"/>
          </a:xfrm>
          <a:prstGeom prst="rect">
            <a:avLst/>
          </a:prstGeom>
          <a:noFill/>
        </p:spPr>
        <p:txBody>
          <a:bodyPr wrap="square" rtlCol="0">
            <a:spAutoFit/>
          </a:bodyPr>
          <a:p>
            <a:pPr algn="ctr"/>
            <a:r>
              <a:rPr lang="zh-CN" altLang="zh-CN" sz="1400">
                <a:solidFill>
                  <a:srgbClr val="FF0000"/>
                </a:solidFill>
              </a:rPr>
              <a:t>勘察点</a:t>
            </a:r>
            <a:endParaRPr lang="zh-CN" altLang="zh-CN" sz="1400">
              <a:solidFill>
                <a:srgbClr val="FF0000"/>
              </a:solidFill>
            </a:endParaRPr>
          </a:p>
        </p:txBody>
      </p:sp>
      <p:cxnSp>
        <p:nvCxnSpPr>
          <p:cNvPr id="78" name="直接箭头连接符 77"/>
          <p:cNvCxnSpPr>
            <a:stCxn id="77" idx="0"/>
            <a:endCxn id="20" idx="3"/>
          </p:cNvCxnSpPr>
          <p:nvPr/>
        </p:nvCxnSpPr>
        <p:spPr>
          <a:xfrm flipV="1">
            <a:off x="6205855" y="2334260"/>
            <a:ext cx="378460" cy="159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7" idx="0"/>
            <a:endCxn id="19" idx="5"/>
          </p:cNvCxnSpPr>
          <p:nvPr/>
        </p:nvCxnSpPr>
        <p:spPr>
          <a:xfrm flipH="1" flipV="1">
            <a:off x="5744845" y="2334260"/>
            <a:ext cx="461010" cy="159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77" idx="2"/>
            <a:endCxn id="27" idx="7"/>
          </p:cNvCxnSpPr>
          <p:nvPr/>
        </p:nvCxnSpPr>
        <p:spPr>
          <a:xfrm flipH="1">
            <a:off x="5744845" y="2800350"/>
            <a:ext cx="461010" cy="172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endCxn id="28" idx="0"/>
          </p:cNvCxnSpPr>
          <p:nvPr/>
        </p:nvCxnSpPr>
        <p:spPr>
          <a:xfrm>
            <a:off x="6179185" y="2779395"/>
            <a:ext cx="460375" cy="172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48055" y="842010"/>
            <a:ext cx="7060565" cy="398780"/>
          </a:xfrm>
          <a:prstGeom prst="rect">
            <a:avLst/>
          </a:prstGeom>
          <a:noFill/>
        </p:spPr>
        <p:txBody>
          <a:bodyPr wrap="square" rtlCol="0">
            <a:spAutoFit/>
          </a:bodyPr>
          <a:p>
            <a:pPr algn="ctr"/>
            <a:r>
              <a:rPr lang="zh-CN" altLang="zh-CN" sz="2000" b="1">
                <a:solidFill>
                  <a:schemeClr val="accent3">
                    <a:lumMod val="50000"/>
                  </a:schemeClr>
                </a:solidFill>
              </a:rPr>
              <a:t>地质勘察信息的局限性</a:t>
            </a:r>
            <a:r>
              <a:rPr lang="en-US" altLang="zh-CN" sz="2000" b="1">
                <a:solidFill>
                  <a:schemeClr val="accent3">
                    <a:lumMod val="50000"/>
                  </a:schemeClr>
                </a:solidFill>
              </a:rPr>
              <a:t>--</a:t>
            </a:r>
            <a:r>
              <a:rPr lang="zh-CN" altLang="en-US" b="1">
                <a:solidFill>
                  <a:srgbClr val="FF0000"/>
                </a:solidFill>
              </a:rPr>
              <a:t>复杂地基中代表性勘察孔的选取</a:t>
            </a:r>
            <a:endParaRPr lang="zh-CN" altLang="en-US" b="1">
              <a:solidFill>
                <a:srgbClr val="FF0000"/>
              </a:solidFill>
            </a:endParaRPr>
          </a:p>
        </p:txBody>
      </p:sp>
      <p:pic>
        <p:nvPicPr>
          <p:cNvPr id="4" name="图片 3"/>
          <p:cNvPicPr>
            <a:picLocks noChangeAspect="1"/>
          </p:cNvPicPr>
          <p:nvPr/>
        </p:nvPicPr>
        <p:blipFill>
          <a:blip r:embed="rId1"/>
          <a:stretch>
            <a:fillRect/>
          </a:stretch>
        </p:blipFill>
        <p:spPr>
          <a:xfrm>
            <a:off x="3143885" y="2046605"/>
            <a:ext cx="5328285" cy="3130550"/>
          </a:xfrm>
          <a:prstGeom prst="rect">
            <a:avLst/>
          </a:prstGeom>
          <a:ln>
            <a:solidFill>
              <a:schemeClr val="accent1">
                <a:lumMod val="75000"/>
              </a:schemeClr>
            </a:solidFill>
          </a:ln>
        </p:spPr>
      </p:pic>
      <p:sp>
        <p:nvSpPr>
          <p:cNvPr id="5" name="文本框 4"/>
          <p:cNvSpPr txBox="1"/>
          <p:nvPr/>
        </p:nvSpPr>
        <p:spPr>
          <a:xfrm>
            <a:off x="767080" y="1331595"/>
            <a:ext cx="7888605" cy="1076325"/>
          </a:xfrm>
          <a:prstGeom prst="rect">
            <a:avLst/>
          </a:prstGeom>
          <a:noFill/>
        </p:spPr>
        <p:txBody>
          <a:bodyPr wrap="square" rtlCol="0">
            <a:spAutoFit/>
          </a:bodyPr>
          <a:p>
            <a:r>
              <a:rPr lang="zh-CN" altLang="en-US" sz="1600"/>
              <a:t>在地基土层分布复杂的情况下，作为振冲碎石桩设计依据的代表型勘察孔的选取，将很大程度上影响最终的设计方案：</a:t>
            </a:r>
            <a:endParaRPr lang="zh-CN" altLang="en-US" sz="1600"/>
          </a:p>
          <a:p>
            <a:endParaRPr lang="zh-CN" altLang="en-US" sz="1600"/>
          </a:p>
          <a:p>
            <a:endParaRPr lang="zh-CN" altLang="en-US" sz="1600"/>
          </a:p>
        </p:txBody>
      </p:sp>
      <p:sp>
        <p:nvSpPr>
          <p:cNvPr id="6" name="空心弧 5"/>
          <p:cNvSpPr/>
          <p:nvPr/>
        </p:nvSpPr>
        <p:spPr>
          <a:xfrm>
            <a:off x="1151890" y="2188210"/>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33" name="空心弧 32"/>
          <p:cNvSpPr/>
          <p:nvPr/>
        </p:nvSpPr>
        <p:spPr>
          <a:xfrm flipH="1" flipV="1">
            <a:off x="1151890" y="2186940"/>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8" name="文本框 7"/>
          <p:cNvSpPr txBox="1"/>
          <p:nvPr/>
        </p:nvSpPr>
        <p:spPr>
          <a:xfrm>
            <a:off x="1194435" y="2412365"/>
            <a:ext cx="832485" cy="337185"/>
          </a:xfrm>
          <a:prstGeom prst="rect">
            <a:avLst/>
          </a:prstGeom>
          <a:noFill/>
        </p:spPr>
        <p:txBody>
          <a:bodyPr wrap="square" rtlCol="0">
            <a:spAutoFit/>
          </a:bodyPr>
          <a:p>
            <a:pPr algn="ctr"/>
            <a:r>
              <a:rPr lang="zh-CN" altLang="zh-CN" sz="1600" b="1">
                <a:solidFill>
                  <a:srgbClr val="FF0000"/>
                </a:solidFill>
              </a:rPr>
              <a:t>桩深</a:t>
            </a:r>
            <a:endParaRPr lang="zh-CN" altLang="zh-CN" sz="1600" b="1">
              <a:solidFill>
                <a:srgbClr val="FF0000"/>
              </a:solidFill>
            </a:endParaRPr>
          </a:p>
        </p:txBody>
      </p:sp>
      <p:sp>
        <p:nvSpPr>
          <p:cNvPr id="9" name="空心弧 8"/>
          <p:cNvSpPr/>
          <p:nvPr/>
        </p:nvSpPr>
        <p:spPr>
          <a:xfrm>
            <a:off x="1151255" y="2874010"/>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0" name="空心弧 9"/>
          <p:cNvSpPr/>
          <p:nvPr/>
        </p:nvSpPr>
        <p:spPr>
          <a:xfrm flipH="1" flipV="1">
            <a:off x="1151255" y="2872740"/>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1" name="文本框 10"/>
          <p:cNvSpPr txBox="1"/>
          <p:nvPr/>
        </p:nvSpPr>
        <p:spPr>
          <a:xfrm>
            <a:off x="1193800" y="3098165"/>
            <a:ext cx="832485" cy="337185"/>
          </a:xfrm>
          <a:prstGeom prst="rect">
            <a:avLst/>
          </a:prstGeom>
          <a:noFill/>
        </p:spPr>
        <p:txBody>
          <a:bodyPr wrap="square" rtlCol="0">
            <a:spAutoFit/>
          </a:bodyPr>
          <a:p>
            <a:pPr algn="ctr"/>
            <a:r>
              <a:rPr lang="zh-CN" altLang="zh-CN" sz="1600" b="1">
                <a:solidFill>
                  <a:srgbClr val="FF0000"/>
                </a:solidFill>
              </a:rPr>
              <a:t>桩距</a:t>
            </a:r>
            <a:endParaRPr lang="zh-CN" altLang="zh-CN" sz="1600" b="1">
              <a:solidFill>
                <a:srgbClr val="FF0000"/>
              </a:solidFill>
            </a:endParaRPr>
          </a:p>
        </p:txBody>
      </p:sp>
      <p:sp>
        <p:nvSpPr>
          <p:cNvPr id="12" name="空心弧 11"/>
          <p:cNvSpPr/>
          <p:nvPr/>
        </p:nvSpPr>
        <p:spPr>
          <a:xfrm>
            <a:off x="1153160" y="3556635"/>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3" name="空心弧 12"/>
          <p:cNvSpPr/>
          <p:nvPr/>
        </p:nvSpPr>
        <p:spPr>
          <a:xfrm flipH="1" flipV="1">
            <a:off x="1153160" y="3555365"/>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4" name="文本框 13"/>
          <p:cNvSpPr txBox="1"/>
          <p:nvPr/>
        </p:nvSpPr>
        <p:spPr>
          <a:xfrm>
            <a:off x="1195705" y="3780790"/>
            <a:ext cx="832485" cy="337185"/>
          </a:xfrm>
          <a:prstGeom prst="rect">
            <a:avLst/>
          </a:prstGeom>
          <a:noFill/>
        </p:spPr>
        <p:txBody>
          <a:bodyPr wrap="square" rtlCol="0">
            <a:spAutoFit/>
          </a:bodyPr>
          <a:p>
            <a:pPr algn="ctr"/>
            <a:r>
              <a:rPr lang="zh-CN" altLang="zh-CN" sz="1600" b="1">
                <a:solidFill>
                  <a:srgbClr val="FF0000"/>
                </a:solidFill>
              </a:rPr>
              <a:t>桩径</a:t>
            </a:r>
            <a:endParaRPr lang="zh-CN" altLang="zh-CN" sz="1600" b="1">
              <a:solidFill>
                <a:srgbClr val="FF0000"/>
              </a:solidFill>
            </a:endParaRPr>
          </a:p>
        </p:txBody>
      </p:sp>
      <p:sp>
        <p:nvSpPr>
          <p:cNvPr id="15" name="空心弧 14"/>
          <p:cNvSpPr/>
          <p:nvPr/>
        </p:nvSpPr>
        <p:spPr>
          <a:xfrm>
            <a:off x="1152525" y="4256405"/>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6" name="空心弧 15"/>
          <p:cNvSpPr/>
          <p:nvPr/>
        </p:nvSpPr>
        <p:spPr>
          <a:xfrm flipH="1" flipV="1">
            <a:off x="1152525" y="4255135"/>
            <a:ext cx="875665" cy="805180"/>
          </a:xfrm>
          <a:prstGeom prst="blockArc">
            <a:avLst>
              <a:gd name="adj1" fmla="val 10800000"/>
              <a:gd name="adj2" fmla="val 61537"/>
              <a:gd name="adj3" fmla="val 3741"/>
            </a:avLst>
          </a:prstGeom>
          <a:solidFill>
            <a:srgbClr val="798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书体坊郭小语钢笔楷体" panose="02010601030101010101" pitchFamily="2" charset="-122"/>
              <a:ea typeface="书体坊郭小语钢笔楷体" panose="02010601030101010101" pitchFamily="2" charset="-122"/>
            </a:endParaRPr>
          </a:p>
        </p:txBody>
      </p:sp>
      <p:sp>
        <p:nvSpPr>
          <p:cNvPr id="17" name="文本框 16"/>
          <p:cNvSpPr txBox="1"/>
          <p:nvPr/>
        </p:nvSpPr>
        <p:spPr>
          <a:xfrm>
            <a:off x="1195070" y="4480560"/>
            <a:ext cx="832485" cy="337185"/>
          </a:xfrm>
          <a:prstGeom prst="rect">
            <a:avLst/>
          </a:prstGeom>
          <a:noFill/>
        </p:spPr>
        <p:txBody>
          <a:bodyPr wrap="square" rtlCol="0">
            <a:spAutoFit/>
          </a:bodyPr>
          <a:p>
            <a:pPr algn="ctr"/>
            <a:r>
              <a:rPr lang="zh-CN" altLang="zh-CN" sz="1600" b="1">
                <a:solidFill>
                  <a:srgbClr val="FF0000"/>
                </a:solidFill>
              </a:rPr>
              <a:t>填料量</a:t>
            </a:r>
            <a:endParaRPr lang="zh-CN" altLang="zh-CN" sz="1600" b="1">
              <a:solidFill>
                <a:srgbClr val="FF0000"/>
              </a:solidFill>
            </a:endParaRPr>
          </a:p>
        </p:txBody>
      </p:sp>
      <p:sp>
        <p:nvSpPr>
          <p:cNvPr id="18" name="文本框 17"/>
          <p:cNvSpPr txBox="1"/>
          <p:nvPr/>
        </p:nvSpPr>
        <p:spPr>
          <a:xfrm>
            <a:off x="671195" y="5658485"/>
            <a:ext cx="7800340" cy="645160"/>
          </a:xfrm>
          <a:prstGeom prst="rect">
            <a:avLst/>
          </a:prstGeom>
          <a:noFill/>
        </p:spPr>
        <p:txBody>
          <a:bodyPr wrap="square" rtlCol="0">
            <a:spAutoFit/>
          </a:bodyPr>
          <a:p>
            <a:r>
              <a:rPr lang="zh-CN" altLang="zh-CN"/>
              <a:t>换而言之，</a:t>
            </a:r>
            <a:r>
              <a:rPr lang="zh-CN" altLang="zh-CN" b="1" u="sng">
                <a:solidFill>
                  <a:srgbClr val="FF0000"/>
                </a:solidFill>
              </a:rPr>
              <a:t>复杂地层中，单一的设计方案不能覆盖所有需加固区域的地质情形需求</a:t>
            </a:r>
            <a:endParaRPr lang="zh-CN" altLang="zh-CN" b="1" u="sng">
              <a:solidFill>
                <a:srgbClr val="FF0000"/>
              </a:solidFill>
            </a:endParaRPr>
          </a:p>
        </p:txBody>
      </p:sp>
      <p:sp>
        <p:nvSpPr>
          <p:cNvPr id="19" name="文本框 18"/>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48055" y="842010"/>
            <a:ext cx="7060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设计的主要内容</a:t>
            </a:r>
            <a:endParaRPr lang="zh-CN" altLang="en-US" b="1">
              <a:solidFill>
                <a:srgbClr val="FF0000"/>
              </a:solidFill>
            </a:endParaRPr>
          </a:p>
        </p:txBody>
      </p:sp>
      <p:sp>
        <p:nvSpPr>
          <p:cNvPr id="2" name="文本框 1"/>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47109" name="圆角矩形 47108"/>
          <p:cNvSpPr/>
          <p:nvPr/>
        </p:nvSpPr>
        <p:spPr>
          <a:xfrm>
            <a:off x="395605" y="1777365"/>
            <a:ext cx="2735580" cy="3864610"/>
          </a:xfrm>
          <a:prstGeom prst="roundRect">
            <a:avLst>
              <a:gd name="adj" fmla="val 6903"/>
            </a:avLst>
          </a:prstGeom>
          <a:solidFill>
            <a:schemeClr val="bg1"/>
          </a:solidFill>
          <a:ln w="38100" cap="flat" cmpd="sng">
            <a:solidFill>
              <a:schemeClr val="accent1"/>
            </a:solidFill>
            <a:prstDash val="solid"/>
            <a:headEnd type="none" w="med" len="med"/>
            <a:tailEnd type="none" w="med" len="med"/>
          </a:ln>
        </p:spPr>
        <p:txBody>
          <a:bodyPr/>
          <a:p>
            <a:endParaRPr lang="zh-CN" altLang="en-US"/>
          </a:p>
        </p:txBody>
      </p:sp>
      <p:grpSp>
        <p:nvGrpSpPr>
          <p:cNvPr id="47122" name="组合 47121"/>
          <p:cNvGrpSpPr/>
          <p:nvPr/>
        </p:nvGrpSpPr>
        <p:grpSpPr>
          <a:xfrm>
            <a:off x="617855" y="1468120"/>
            <a:ext cx="2376805" cy="457835"/>
            <a:chOff x="600" y="921"/>
            <a:chExt cx="1976" cy="393"/>
          </a:xfrm>
        </p:grpSpPr>
        <p:sp>
          <p:nvSpPr>
            <p:cNvPr id="47111" name="圆角矩形 47110"/>
            <p:cNvSpPr/>
            <p:nvPr/>
          </p:nvSpPr>
          <p:spPr>
            <a:xfrm>
              <a:off x="600" y="937"/>
              <a:ext cx="1975" cy="377"/>
            </a:xfrm>
            <a:prstGeom prst="roundRect">
              <a:avLst>
                <a:gd name="adj" fmla="val 50000"/>
              </a:avLst>
            </a:prstGeom>
            <a:solidFill>
              <a:schemeClr val="tx1"/>
            </a:solidFill>
            <a:ln w="9525">
              <a:noFill/>
            </a:ln>
          </p:spPr>
          <p:txBody>
            <a:bodyPr/>
            <a:p>
              <a:endParaRPr lang="zh-CN" altLang="en-US"/>
            </a:p>
          </p:txBody>
        </p:sp>
        <p:sp>
          <p:nvSpPr>
            <p:cNvPr id="47112" name="圆角矩形 47111"/>
            <p:cNvSpPr/>
            <p:nvPr/>
          </p:nvSpPr>
          <p:spPr>
            <a:xfrm>
              <a:off x="600" y="921"/>
              <a:ext cx="1976" cy="381"/>
            </a:xfrm>
            <a:prstGeom prst="roundRect">
              <a:avLst>
                <a:gd name="adj" fmla="val 50000"/>
              </a:avLst>
            </a:prstGeom>
            <a:gradFill rotWithShape="1">
              <a:gsLst>
                <a:gs pos="0">
                  <a:schemeClr val="accent1"/>
                </a:gs>
                <a:gs pos="100000">
                  <a:schemeClr val="accent1">
                    <a:gamma/>
                    <a:shade val="46275"/>
                    <a:invGamma/>
                  </a:schemeClr>
                </a:gs>
              </a:gsLst>
              <a:lin ang="5400000" scaled="1"/>
              <a:tileRect/>
            </a:gradFill>
            <a:ln w="9525">
              <a:noFill/>
            </a:ln>
          </p:spPr>
          <p:txBody>
            <a:bodyPr/>
            <a:p>
              <a:endParaRPr lang="zh-CN" altLang="en-US"/>
            </a:p>
          </p:txBody>
        </p:sp>
        <p:sp>
          <p:nvSpPr>
            <p:cNvPr id="47113" name="椭圆 47112"/>
            <p:cNvSpPr/>
            <p:nvPr/>
          </p:nvSpPr>
          <p:spPr>
            <a:xfrm rot="-2566439">
              <a:off x="616" y="981"/>
              <a:ext cx="143" cy="89"/>
            </a:xfrm>
            <a:prstGeom prst="ellipse">
              <a:avLst/>
            </a:prstGeom>
            <a:gradFill rotWithShape="1">
              <a:gsLst>
                <a:gs pos="0">
                  <a:schemeClr val="bg1"/>
                </a:gs>
                <a:gs pos="100000">
                  <a:schemeClr val="accent1"/>
                </a:gs>
              </a:gsLst>
              <a:path path="shape">
                <a:fillToRect l="50000" t="50000" r="50000" b="50000"/>
              </a:path>
              <a:tileRect/>
            </a:gradFill>
            <a:ln w="9525">
              <a:noFill/>
            </a:ln>
          </p:spPr>
          <p:txBody>
            <a:bodyPr/>
            <a:p>
              <a:endParaRPr lang="zh-CN" altLang="en-US"/>
            </a:p>
          </p:txBody>
        </p:sp>
      </p:grpSp>
      <p:sp>
        <p:nvSpPr>
          <p:cNvPr id="47114" name="矩形 47113"/>
          <p:cNvSpPr/>
          <p:nvPr/>
        </p:nvSpPr>
        <p:spPr>
          <a:xfrm>
            <a:off x="1062355" y="1532255"/>
            <a:ext cx="1674495" cy="29591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34" charset="0"/>
              </a:defRPr>
            </a:lvl1pPr>
          </a:lstStyle>
          <a:p>
            <a:pPr lvl="0"/>
            <a:r>
              <a:rPr lang="zh-CN" altLang="en-US" sz="1600">
                <a:latin typeface="+mn-ea"/>
              </a:rPr>
              <a:t>土力学计算</a:t>
            </a:r>
            <a:endParaRPr lang="zh-CN" altLang="en-US" sz="1600">
              <a:latin typeface="+mn-ea"/>
            </a:endParaRPr>
          </a:p>
        </p:txBody>
      </p:sp>
      <p:sp>
        <p:nvSpPr>
          <p:cNvPr id="4" name="圆角矩形 3"/>
          <p:cNvSpPr/>
          <p:nvPr/>
        </p:nvSpPr>
        <p:spPr>
          <a:xfrm>
            <a:off x="3200400" y="1787525"/>
            <a:ext cx="2735580" cy="3855085"/>
          </a:xfrm>
          <a:prstGeom prst="roundRect">
            <a:avLst>
              <a:gd name="adj" fmla="val 6903"/>
            </a:avLst>
          </a:prstGeom>
          <a:solidFill>
            <a:schemeClr val="bg1"/>
          </a:solidFill>
          <a:ln w="38100" cap="flat" cmpd="sng">
            <a:solidFill>
              <a:schemeClr val="accent1"/>
            </a:solidFill>
            <a:prstDash val="solid"/>
            <a:headEnd type="none" w="med" len="med"/>
            <a:tailEnd type="none" w="med" len="med"/>
          </a:ln>
        </p:spPr>
        <p:txBody>
          <a:bodyPr/>
          <a:p>
            <a:endParaRPr lang="zh-CN" altLang="en-US"/>
          </a:p>
        </p:txBody>
      </p:sp>
      <p:grpSp>
        <p:nvGrpSpPr>
          <p:cNvPr id="5" name="组合 4"/>
          <p:cNvGrpSpPr/>
          <p:nvPr/>
        </p:nvGrpSpPr>
        <p:grpSpPr>
          <a:xfrm>
            <a:off x="3422650" y="1478280"/>
            <a:ext cx="2376805" cy="457835"/>
            <a:chOff x="600" y="921"/>
            <a:chExt cx="1976" cy="393"/>
          </a:xfrm>
        </p:grpSpPr>
        <p:sp>
          <p:nvSpPr>
            <p:cNvPr id="6" name="圆角矩形 5"/>
            <p:cNvSpPr/>
            <p:nvPr/>
          </p:nvSpPr>
          <p:spPr>
            <a:xfrm>
              <a:off x="600" y="937"/>
              <a:ext cx="1975" cy="377"/>
            </a:xfrm>
            <a:prstGeom prst="roundRect">
              <a:avLst>
                <a:gd name="adj" fmla="val 50000"/>
              </a:avLst>
            </a:prstGeom>
            <a:solidFill>
              <a:schemeClr val="tx1"/>
            </a:solidFill>
            <a:ln w="9525">
              <a:noFill/>
            </a:ln>
          </p:spPr>
          <p:txBody>
            <a:bodyPr/>
            <a:p>
              <a:endParaRPr lang="zh-CN" altLang="en-US"/>
            </a:p>
          </p:txBody>
        </p:sp>
        <p:sp>
          <p:nvSpPr>
            <p:cNvPr id="8" name="圆角矩形 7"/>
            <p:cNvSpPr/>
            <p:nvPr/>
          </p:nvSpPr>
          <p:spPr>
            <a:xfrm>
              <a:off x="600" y="921"/>
              <a:ext cx="1976" cy="381"/>
            </a:xfrm>
            <a:prstGeom prst="roundRect">
              <a:avLst>
                <a:gd name="adj" fmla="val 50000"/>
              </a:avLst>
            </a:prstGeom>
            <a:gradFill rotWithShape="1">
              <a:gsLst>
                <a:gs pos="0">
                  <a:schemeClr val="accent1"/>
                </a:gs>
                <a:gs pos="100000">
                  <a:schemeClr val="accent1">
                    <a:gamma/>
                    <a:shade val="46275"/>
                    <a:invGamma/>
                  </a:schemeClr>
                </a:gs>
              </a:gsLst>
              <a:lin ang="5400000" scaled="1"/>
              <a:tileRect/>
            </a:gradFill>
            <a:ln w="9525">
              <a:noFill/>
            </a:ln>
          </p:spPr>
          <p:txBody>
            <a:bodyPr/>
            <a:p>
              <a:endParaRPr lang="zh-CN" altLang="en-US"/>
            </a:p>
          </p:txBody>
        </p:sp>
        <p:sp>
          <p:nvSpPr>
            <p:cNvPr id="9" name="椭圆 8"/>
            <p:cNvSpPr/>
            <p:nvPr/>
          </p:nvSpPr>
          <p:spPr>
            <a:xfrm rot="-2566439">
              <a:off x="616" y="981"/>
              <a:ext cx="143" cy="89"/>
            </a:xfrm>
            <a:prstGeom prst="ellipse">
              <a:avLst/>
            </a:prstGeom>
            <a:gradFill rotWithShape="1">
              <a:gsLst>
                <a:gs pos="0">
                  <a:schemeClr val="bg1"/>
                </a:gs>
                <a:gs pos="100000">
                  <a:schemeClr val="accent1"/>
                </a:gs>
              </a:gsLst>
              <a:path path="shape">
                <a:fillToRect l="50000" t="50000" r="50000" b="50000"/>
              </a:path>
              <a:tileRect/>
            </a:gradFill>
            <a:ln w="9525">
              <a:noFill/>
            </a:ln>
          </p:spPr>
          <p:txBody>
            <a:bodyPr/>
            <a:p>
              <a:endParaRPr lang="zh-CN" altLang="en-US"/>
            </a:p>
          </p:txBody>
        </p:sp>
      </p:grpSp>
      <p:sp>
        <p:nvSpPr>
          <p:cNvPr id="10" name="矩形 9"/>
          <p:cNvSpPr/>
          <p:nvPr/>
        </p:nvSpPr>
        <p:spPr>
          <a:xfrm>
            <a:off x="3685540" y="1542415"/>
            <a:ext cx="1856105" cy="286385"/>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34" charset="0"/>
              </a:defRPr>
            </a:lvl1pPr>
          </a:lstStyle>
          <a:p>
            <a:pPr lvl="0"/>
            <a:r>
              <a:rPr lang="zh-CN" altLang="en-US" sz="1400">
                <a:latin typeface="+mn-ea"/>
              </a:rPr>
              <a:t>桩体布置和参数设计</a:t>
            </a:r>
            <a:endParaRPr lang="zh-CN" altLang="en-US" sz="1400">
              <a:latin typeface="+mn-ea"/>
            </a:endParaRPr>
          </a:p>
        </p:txBody>
      </p:sp>
      <p:sp>
        <p:nvSpPr>
          <p:cNvPr id="11" name="圆角矩形 10"/>
          <p:cNvSpPr/>
          <p:nvPr/>
        </p:nvSpPr>
        <p:spPr>
          <a:xfrm>
            <a:off x="6010910" y="1777365"/>
            <a:ext cx="2735580" cy="3864610"/>
          </a:xfrm>
          <a:prstGeom prst="roundRect">
            <a:avLst>
              <a:gd name="adj" fmla="val 6903"/>
            </a:avLst>
          </a:prstGeom>
          <a:solidFill>
            <a:schemeClr val="bg1"/>
          </a:solidFill>
          <a:ln w="38100" cap="flat" cmpd="sng">
            <a:solidFill>
              <a:schemeClr val="accent1"/>
            </a:solidFill>
            <a:prstDash val="solid"/>
            <a:headEnd type="none" w="med" len="med"/>
            <a:tailEnd type="none" w="med" len="med"/>
          </a:ln>
        </p:spPr>
        <p:txBody>
          <a:bodyPr/>
          <a:p>
            <a:endParaRPr lang="zh-CN" altLang="en-US"/>
          </a:p>
        </p:txBody>
      </p:sp>
      <p:grpSp>
        <p:nvGrpSpPr>
          <p:cNvPr id="12" name="组合 11"/>
          <p:cNvGrpSpPr/>
          <p:nvPr/>
        </p:nvGrpSpPr>
        <p:grpSpPr>
          <a:xfrm>
            <a:off x="6233160" y="1468120"/>
            <a:ext cx="2376805" cy="457835"/>
            <a:chOff x="600" y="921"/>
            <a:chExt cx="1976" cy="393"/>
          </a:xfrm>
        </p:grpSpPr>
        <p:sp>
          <p:nvSpPr>
            <p:cNvPr id="13" name="圆角矩形 12"/>
            <p:cNvSpPr/>
            <p:nvPr/>
          </p:nvSpPr>
          <p:spPr>
            <a:xfrm>
              <a:off x="600" y="937"/>
              <a:ext cx="1975" cy="377"/>
            </a:xfrm>
            <a:prstGeom prst="roundRect">
              <a:avLst>
                <a:gd name="adj" fmla="val 50000"/>
              </a:avLst>
            </a:prstGeom>
            <a:solidFill>
              <a:schemeClr val="tx1"/>
            </a:solidFill>
            <a:ln w="9525">
              <a:noFill/>
            </a:ln>
          </p:spPr>
          <p:txBody>
            <a:bodyPr/>
            <a:p>
              <a:endParaRPr lang="zh-CN" altLang="en-US"/>
            </a:p>
          </p:txBody>
        </p:sp>
        <p:sp>
          <p:nvSpPr>
            <p:cNvPr id="14" name="圆角矩形 13"/>
            <p:cNvSpPr/>
            <p:nvPr/>
          </p:nvSpPr>
          <p:spPr>
            <a:xfrm>
              <a:off x="600" y="921"/>
              <a:ext cx="1976" cy="381"/>
            </a:xfrm>
            <a:prstGeom prst="roundRect">
              <a:avLst>
                <a:gd name="adj" fmla="val 50000"/>
              </a:avLst>
            </a:prstGeom>
            <a:gradFill rotWithShape="1">
              <a:gsLst>
                <a:gs pos="0">
                  <a:schemeClr val="accent1"/>
                </a:gs>
                <a:gs pos="100000">
                  <a:schemeClr val="accent1">
                    <a:gamma/>
                    <a:shade val="46275"/>
                    <a:invGamma/>
                  </a:schemeClr>
                </a:gs>
              </a:gsLst>
              <a:lin ang="5400000" scaled="1"/>
              <a:tileRect/>
            </a:gradFill>
            <a:ln w="9525">
              <a:noFill/>
            </a:ln>
          </p:spPr>
          <p:txBody>
            <a:bodyPr/>
            <a:p>
              <a:endParaRPr lang="zh-CN" altLang="en-US"/>
            </a:p>
          </p:txBody>
        </p:sp>
        <p:sp>
          <p:nvSpPr>
            <p:cNvPr id="15" name="椭圆 14"/>
            <p:cNvSpPr/>
            <p:nvPr/>
          </p:nvSpPr>
          <p:spPr>
            <a:xfrm rot="-2566439">
              <a:off x="616" y="981"/>
              <a:ext cx="143" cy="89"/>
            </a:xfrm>
            <a:prstGeom prst="ellipse">
              <a:avLst/>
            </a:prstGeom>
            <a:gradFill rotWithShape="1">
              <a:gsLst>
                <a:gs pos="0">
                  <a:schemeClr val="bg1"/>
                </a:gs>
                <a:gs pos="100000">
                  <a:schemeClr val="accent1"/>
                </a:gs>
              </a:gsLst>
              <a:path path="shape">
                <a:fillToRect l="50000" t="50000" r="50000" b="50000"/>
              </a:path>
              <a:tileRect/>
            </a:gradFill>
            <a:ln w="9525">
              <a:noFill/>
            </a:ln>
          </p:spPr>
          <p:txBody>
            <a:bodyPr/>
            <a:p>
              <a:endParaRPr lang="zh-CN" altLang="en-US"/>
            </a:p>
          </p:txBody>
        </p:sp>
      </p:grpSp>
      <p:sp>
        <p:nvSpPr>
          <p:cNvPr id="16" name="矩形 15"/>
          <p:cNvSpPr/>
          <p:nvPr/>
        </p:nvSpPr>
        <p:spPr>
          <a:xfrm>
            <a:off x="6677660" y="1532255"/>
            <a:ext cx="1674495" cy="29591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34" charset="0"/>
              </a:defRPr>
            </a:lvl1pPr>
          </a:lstStyle>
          <a:p>
            <a:pPr lvl="0"/>
            <a:r>
              <a:rPr lang="zh-CN" altLang="en-US" sz="1600">
                <a:latin typeface="+mn-ea"/>
              </a:rPr>
              <a:t>施工工艺设计</a:t>
            </a:r>
            <a:endParaRPr lang="zh-CN" altLang="en-US" sz="1600">
              <a:latin typeface="+mn-ea"/>
            </a:endParaRPr>
          </a:p>
        </p:txBody>
      </p:sp>
      <p:sp>
        <p:nvSpPr>
          <p:cNvPr id="17" name="文本框 16"/>
          <p:cNvSpPr txBox="1"/>
          <p:nvPr/>
        </p:nvSpPr>
        <p:spPr>
          <a:xfrm>
            <a:off x="617220" y="2032635"/>
            <a:ext cx="2376170" cy="143002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承载力计算：</a:t>
            </a:r>
            <a:endParaRPr lang="zh-CN" altLang="en-US" sz="1600"/>
          </a:p>
          <a:p>
            <a:pPr marL="285750" indent="0" algn="l" fontAlgn="auto">
              <a:lnSpc>
                <a:spcPct val="150000"/>
              </a:lnSpc>
              <a:buFont typeface="Arial" panose="020B0604020202020204" pitchFamily="34" charset="0"/>
              <a:buNone/>
            </a:pPr>
            <a:r>
              <a:rPr lang="zh-CN" altLang="en-US" sz="1400"/>
              <a:t>单桩承载力确定</a:t>
            </a:r>
            <a:endParaRPr lang="zh-CN" altLang="en-US" sz="1400"/>
          </a:p>
          <a:p>
            <a:pPr marL="285750" indent="0" algn="l" fontAlgn="auto">
              <a:lnSpc>
                <a:spcPct val="150000"/>
              </a:lnSpc>
              <a:buFont typeface="Arial" panose="020B0604020202020204" pitchFamily="34" charset="0"/>
              <a:buNone/>
            </a:pPr>
            <a:r>
              <a:rPr lang="zh-CN" altLang="en-US" sz="1400"/>
              <a:t>桩间土承载力确定</a:t>
            </a:r>
            <a:endParaRPr lang="zh-CN" altLang="en-US" sz="1400"/>
          </a:p>
          <a:p>
            <a:pPr marL="285750" indent="0" algn="l" fontAlgn="auto">
              <a:lnSpc>
                <a:spcPct val="150000"/>
              </a:lnSpc>
              <a:buFont typeface="Arial" panose="020B0604020202020204" pitchFamily="34" charset="0"/>
              <a:buNone/>
            </a:pPr>
            <a:r>
              <a:rPr lang="zh-CN" altLang="en-US" sz="1400"/>
              <a:t>复合地基承载力计算</a:t>
            </a:r>
            <a:endParaRPr lang="zh-CN" altLang="en-US" sz="1400"/>
          </a:p>
        </p:txBody>
      </p:sp>
      <p:sp>
        <p:nvSpPr>
          <p:cNvPr id="18" name="文本框 17"/>
          <p:cNvSpPr txBox="1"/>
          <p:nvPr/>
        </p:nvSpPr>
        <p:spPr>
          <a:xfrm>
            <a:off x="624840" y="3360420"/>
            <a:ext cx="2376170" cy="1645285"/>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复合地基沉降计算：</a:t>
            </a:r>
            <a:endParaRPr lang="zh-CN" altLang="en-US" sz="1600" b="1"/>
          </a:p>
          <a:p>
            <a:pPr marL="285750" indent="0" algn="l" fontAlgn="auto">
              <a:lnSpc>
                <a:spcPct val="150000"/>
              </a:lnSpc>
              <a:buFont typeface="Arial" panose="020B0604020202020204" pitchFamily="34" charset="0"/>
              <a:buNone/>
            </a:pPr>
            <a:r>
              <a:rPr lang="zh-CN" altLang="en-US" sz="1400"/>
              <a:t>复合地基压缩模量确定</a:t>
            </a:r>
            <a:endParaRPr lang="zh-CN" altLang="en-US" sz="1400"/>
          </a:p>
          <a:p>
            <a:pPr marL="285750" indent="0" algn="l" fontAlgn="auto">
              <a:lnSpc>
                <a:spcPct val="150000"/>
              </a:lnSpc>
              <a:buFont typeface="Arial" panose="020B0604020202020204" pitchFamily="34" charset="0"/>
              <a:buNone/>
            </a:pPr>
            <a:r>
              <a:rPr lang="zh-CN" altLang="en-US" sz="1400"/>
              <a:t>沉降计算经验系数确定</a:t>
            </a:r>
            <a:endParaRPr lang="zh-CN" altLang="en-US" sz="1400"/>
          </a:p>
          <a:p>
            <a:pPr marL="285750" indent="0" algn="l" fontAlgn="auto">
              <a:lnSpc>
                <a:spcPct val="150000"/>
              </a:lnSpc>
              <a:buFont typeface="Arial" panose="020B0604020202020204" pitchFamily="34" charset="0"/>
              <a:buNone/>
            </a:pPr>
            <a:r>
              <a:rPr lang="zh-CN" altLang="en-US" sz="1400"/>
              <a:t>变形计算深度确定</a:t>
            </a:r>
            <a:endParaRPr lang="zh-CN" altLang="en-US" sz="1400"/>
          </a:p>
          <a:p>
            <a:pPr marL="285750" indent="-285750" algn="l"/>
            <a:endParaRPr lang="zh-CN" altLang="en-US" sz="1400"/>
          </a:p>
        </p:txBody>
      </p:sp>
      <p:sp>
        <p:nvSpPr>
          <p:cNvPr id="19" name="文本框 18"/>
          <p:cNvSpPr txBox="1"/>
          <p:nvPr/>
        </p:nvSpPr>
        <p:spPr>
          <a:xfrm>
            <a:off x="624840" y="4781550"/>
            <a:ext cx="2376170" cy="337185"/>
          </a:xfrm>
          <a:prstGeom prst="rect">
            <a:avLst/>
          </a:prstGeom>
          <a:noFill/>
        </p:spPr>
        <p:txBody>
          <a:bodyPr wrap="square" rtlCol="0">
            <a:spAutoFit/>
          </a:bodyPr>
          <a:p>
            <a:pPr marL="285750" indent="-285750" algn="l">
              <a:buFont typeface="Wingdings" panose="05000000000000000000" charset="0"/>
              <a:buChar char="Ø"/>
            </a:pPr>
            <a:r>
              <a:rPr lang="zh-CN" altLang="en-US" sz="1600" b="1"/>
              <a:t>稳定性验算计算</a:t>
            </a:r>
            <a:endParaRPr lang="zh-CN" altLang="en-US" sz="1600" b="1"/>
          </a:p>
        </p:txBody>
      </p:sp>
      <p:sp>
        <p:nvSpPr>
          <p:cNvPr id="20" name="文本框 19"/>
          <p:cNvSpPr txBox="1"/>
          <p:nvPr/>
        </p:nvSpPr>
        <p:spPr>
          <a:xfrm>
            <a:off x="617220" y="5146675"/>
            <a:ext cx="2376170" cy="337185"/>
          </a:xfrm>
          <a:prstGeom prst="rect">
            <a:avLst/>
          </a:prstGeom>
          <a:noFill/>
        </p:spPr>
        <p:txBody>
          <a:bodyPr wrap="square" rtlCol="0">
            <a:spAutoFit/>
          </a:bodyPr>
          <a:p>
            <a:pPr marL="285750" indent="-285750" algn="l">
              <a:buFont typeface="Wingdings" panose="05000000000000000000" charset="0"/>
              <a:buChar char="Ø"/>
            </a:pPr>
            <a:r>
              <a:rPr lang="zh-CN" altLang="en-US" sz="1600" b="1"/>
              <a:t>抗液化能力计算</a:t>
            </a:r>
            <a:endParaRPr lang="zh-CN" altLang="en-US" sz="1600" b="1"/>
          </a:p>
        </p:txBody>
      </p:sp>
      <p:sp>
        <p:nvSpPr>
          <p:cNvPr id="21" name="文本框 20"/>
          <p:cNvSpPr txBox="1"/>
          <p:nvPr/>
        </p:nvSpPr>
        <p:spPr>
          <a:xfrm>
            <a:off x="3383915" y="2046605"/>
            <a:ext cx="2552065" cy="1106805"/>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处理范围确定：</a:t>
            </a:r>
            <a:endParaRPr lang="zh-CN" altLang="en-US" sz="1600"/>
          </a:p>
          <a:p>
            <a:pPr marL="285750" indent="0" algn="l" fontAlgn="auto">
              <a:lnSpc>
                <a:spcPct val="150000"/>
              </a:lnSpc>
              <a:buFont typeface="Arial" panose="020B0604020202020204" pitchFamily="34" charset="0"/>
              <a:buNone/>
            </a:pPr>
            <a:r>
              <a:rPr lang="zh-CN" altLang="en-US" sz="1400"/>
              <a:t>非液化场地不同型式基础</a:t>
            </a:r>
            <a:endParaRPr lang="zh-CN" altLang="en-US" sz="1400"/>
          </a:p>
          <a:p>
            <a:pPr marL="285750" indent="0" algn="l" fontAlgn="auto">
              <a:lnSpc>
                <a:spcPct val="150000"/>
              </a:lnSpc>
              <a:buFont typeface="Arial" panose="020B0604020202020204" pitchFamily="34" charset="0"/>
              <a:buNone/>
            </a:pPr>
            <a:r>
              <a:rPr lang="zh-CN" altLang="en-US" sz="1400"/>
              <a:t>液化场地基础外处理范围</a:t>
            </a:r>
            <a:endParaRPr lang="zh-CN" altLang="en-US" sz="1400"/>
          </a:p>
        </p:txBody>
      </p:sp>
      <p:sp>
        <p:nvSpPr>
          <p:cNvPr id="26" name="文本框 25"/>
          <p:cNvSpPr txBox="1"/>
          <p:nvPr/>
        </p:nvSpPr>
        <p:spPr>
          <a:xfrm>
            <a:off x="3405505" y="4699000"/>
            <a:ext cx="2552065" cy="78359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桩体参数确定：</a:t>
            </a:r>
            <a:endParaRPr lang="zh-CN" altLang="en-US" sz="1600"/>
          </a:p>
          <a:p>
            <a:pPr marL="285750" indent="0" algn="l" fontAlgn="auto">
              <a:lnSpc>
                <a:spcPct val="150000"/>
              </a:lnSpc>
              <a:buFont typeface="Arial" panose="020B0604020202020204" pitchFamily="34" charset="0"/>
              <a:buNone/>
            </a:pPr>
            <a:r>
              <a:rPr lang="zh-CN" altLang="en-US" sz="1400"/>
              <a:t>桩长，桩径，桩距</a:t>
            </a:r>
            <a:endParaRPr lang="zh-CN" altLang="en-US" sz="1400"/>
          </a:p>
        </p:txBody>
      </p:sp>
      <p:sp>
        <p:nvSpPr>
          <p:cNvPr id="27" name="文本框 26"/>
          <p:cNvSpPr txBox="1"/>
          <p:nvPr/>
        </p:nvSpPr>
        <p:spPr>
          <a:xfrm>
            <a:off x="3365500" y="3378835"/>
            <a:ext cx="2552065" cy="78359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布桩型式确定：</a:t>
            </a:r>
            <a:endParaRPr lang="zh-CN" altLang="en-US" sz="1600"/>
          </a:p>
          <a:p>
            <a:pPr marL="285750" indent="0" algn="l" fontAlgn="auto">
              <a:lnSpc>
                <a:spcPct val="150000"/>
              </a:lnSpc>
              <a:buFont typeface="Arial" panose="020B0604020202020204" pitchFamily="34" charset="0"/>
              <a:buNone/>
            </a:pPr>
            <a:r>
              <a:rPr lang="zh-CN" altLang="en-US" sz="1400"/>
              <a:t>正三角形，正方形，矩形</a:t>
            </a:r>
            <a:endParaRPr lang="zh-CN" altLang="en-US" sz="1400"/>
          </a:p>
        </p:txBody>
      </p:sp>
      <p:sp>
        <p:nvSpPr>
          <p:cNvPr id="28" name="文本框 27"/>
          <p:cNvSpPr txBox="1"/>
          <p:nvPr/>
        </p:nvSpPr>
        <p:spPr>
          <a:xfrm>
            <a:off x="6156325" y="2054225"/>
            <a:ext cx="2552065" cy="143002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填料要求：</a:t>
            </a:r>
            <a:endParaRPr lang="zh-CN" altLang="en-US" sz="1600"/>
          </a:p>
          <a:p>
            <a:pPr marL="285750" indent="0" algn="l" fontAlgn="auto">
              <a:lnSpc>
                <a:spcPct val="150000"/>
              </a:lnSpc>
              <a:buFont typeface="Arial" panose="020B0604020202020204" pitchFamily="34" charset="0"/>
              <a:buNone/>
            </a:pPr>
            <a:r>
              <a:rPr lang="zh-CN" altLang="en-US" sz="1400"/>
              <a:t>填料选用</a:t>
            </a:r>
            <a:endParaRPr lang="zh-CN" altLang="en-US" sz="1400"/>
          </a:p>
          <a:p>
            <a:pPr marL="285750" indent="0" algn="l" fontAlgn="auto">
              <a:lnSpc>
                <a:spcPct val="150000"/>
              </a:lnSpc>
              <a:buFont typeface="Arial" panose="020B0604020202020204" pitchFamily="34" charset="0"/>
              <a:buNone/>
            </a:pPr>
            <a:r>
              <a:rPr lang="zh-CN" altLang="en-US" sz="1400"/>
              <a:t>填料数量</a:t>
            </a:r>
            <a:endParaRPr lang="zh-CN" altLang="en-US" sz="1400"/>
          </a:p>
          <a:p>
            <a:pPr marL="285750" indent="0" algn="l" fontAlgn="auto">
              <a:lnSpc>
                <a:spcPct val="150000"/>
              </a:lnSpc>
              <a:buFont typeface="Arial" panose="020B0604020202020204" pitchFamily="34" charset="0"/>
              <a:buNone/>
            </a:pPr>
            <a:r>
              <a:rPr lang="zh-CN" altLang="en-US" sz="1400"/>
              <a:t>填料方式</a:t>
            </a:r>
            <a:endParaRPr lang="zh-CN" altLang="en-US" sz="1400"/>
          </a:p>
        </p:txBody>
      </p:sp>
      <p:sp>
        <p:nvSpPr>
          <p:cNvPr id="29" name="文本框 28"/>
          <p:cNvSpPr txBox="1"/>
          <p:nvPr/>
        </p:nvSpPr>
        <p:spPr>
          <a:xfrm>
            <a:off x="6156325" y="3386455"/>
            <a:ext cx="2552065" cy="143002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施工质量控制要求：</a:t>
            </a:r>
            <a:endParaRPr lang="zh-CN" altLang="en-US" sz="1600"/>
          </a:p>
          <a:p>
            <a:pPr marL="285750" indent="0" algn="l" fontAlgn="auto">
              <a:lnSpc>
                <a:spcPct val="150000"/>
              </a:lnSpc>
              <a:buFont typeface="Arial" panose="020B0604020202020204" pitchFamily="34" charset="0"/>
              <a:buNone/>
            </a:pPr>
            <a:r>
              <a:rPr lang="zh-CN" altLang="en-US" sz="1400"/>
              <a:t>加密段长度</a:t>
            </a:r>
            <a:endParaRPr lang="zh-CN" altLang="en-US" sz="1400"/>
          </a:p>
          <a:p>
            <a:pPr marL="285750" indent="0" algn="l" fontAlgn="auto">
              <a:lnSpc>
                <a:spcPct val="150000"/>
              </a:lnSpc>
              <a:buFont typeface="Arial" panose="020B0604020202020204" pitchFamily="34" charset="0"/>
              <a:buNone/>
            </a:pPr>
            <a:r>
              <a:rPr lang="zh-CN" altLang="en-US" sz="1400"/>
              <a:t>留振时间</a:t>
            </a:r>
            <a:endParaRPr lang="zh-CN" altLang="en-US" sz="1400"/>
          </a:p>
          <a:p>
            <a:pPr marL="285750" indent="0" algn="l" fontAlgn="auto">
              <a:lnSpc>
                <a:spcPct val="150000"/>
              </a:lnSpc>
              <a:buFont typeface="Arial" panose="020B0604020202020204" pitchFamily="34" charset="0"/>
              <a:buNone/>
            </a:pPr>
            <a:r>
              <a:rPr lang="zh-CN" altLang="en-US" sz="1400"/>
              <a:t>桩头处理</a:t>
            </a:r>
            <a:endParaRPr lang="zh-CN" altLang="en-US" sz="1400"/>
          </a:p>
        </p:txBody>
      </p:sp>
      <p:sp>
        <p:nvSpPr>
          <p:cNvPr id="31" name="文本框 30"/>
          <p:cNvSpPr txBox="1"/>
          <p:nvPr/>
        </p:nvSpPr>
        <p:spPr>
          <a:xfrm>
            <a:off x="6156325" y="4699000"/>
            <a:ext cx="2552065" cy="783590"/>
          </a:xfrm>
          <a:prstGeom prst="rect">
            <a:avLst/>
          </a:prstGeom>
          <a:noFill/>
        </p:spPr>
        <p:txBody>
          <a:bodyPr wrap="square" rtlCol="0">
            <a:spAutoFit/>
          </a:bodyPr>
          <a:p>
            <a:pPr marL="285750" indent="-285750" algn="l" fontAlgn="auto">
              <a:lnSpc>
                <a:spcPct val="150000"/>
              </a:lnSpc>
              <a:buFont typeface="Wingdings" panose="05000000000000000000" charset="0"/>
              <a:buChar char="Ø"/>
            </a:pPr>
            <a:r>
              <a:rPr lang="zh-CN" altLang="en-US" sz="1600" b="1"/>
              <a:t>施工设备确定</a:t>
            </a:r>
            <a:endParaRPr lang="zh-CN" altLang="en-US" sz="1600"/>
          </a:p>
          <a:p>
            <a:pPr marL="285750" indent="0" algn="l" fontAlgn="auto">
              <a:lnSpc>
                <a:spcPct val="150000"/>
              </a:lnSpc>
              <a:buFont typeface="Arial" panose="020B0604020202020204" pitchFamily="34" charset="0"/>
              <a:buNone/>
            </a:pPr>
            <a:r>
              <a:rPr lang="zh-CN" altLang="en-US" sz="1400"/>
              <a:t>功率，设备尺寸</a:t>
            </a:r>
            <a:endParaRPr lang="zh-CN" altLang="en-US" sz="1400"/>
          </a:p>
        </p:txBody>
      </p:sp>
      <p:sp>
        <p:nvSpPr>
          <p:cNvPr id="22" name="文本框 21"/>
          <p:cNvSpPr txBox="1"/>
          <p:nvPr/>
        </p:nvSpPr>
        <p:spPr>
          <a:xfrm>
            <a:off x="395605" y="5826125"/>
            <a:ext cx="7888605" cy="337185"/>
          </a:xfrm>
          <a:prstGeom prst="rect">
            <a:avLst/>
          </a:prstGeom>
          <a:noFill/>
        </p:spPr>
        <p:txBody>
          <a:bodyPr wrap="square" rtlCol="0">
            <a:spAutoFit/>
          </a:bodyPr>
          <a:p>
            <a:pPr algn="ctr"/>
            <a:r>
              <a:rPr lang="zh-CN" altLang="en-US" sz="1600" b="1">
                <a:solidFill>
                  <a:srgbClr val="FF0000"/>
                </a:solidFill>
              </a:rPr>
              <a:t>目前振冲碎石桩的以上设计内容，都是在半经验半理论的基础上制定完成</a:t>
            </a:r>
            <a:endParaRPr lang="zh-CN" altLang="en-US" sz="1600"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Rectangle 69"/>
          <p:cNvSpPr/>
          <p:nvPr/>
        </p:nvSpPr>
        <p:spPr>
          <a:xfrm>
            <a:off x="2877185" y="3258185"/>
            <a:ext cx="1361440" cy="182499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p>
            <a:pPr algn="ctr">
              <a:defRPr/>
            </a:pPr>
            <a:endParaRPr lang="en-US" sz="2400" kern="0">
              <a:solidFill>
                <a:prstClr val="white"/>
              </a:solidFill>
              <a:latin typeface="PT Sans"/>
            </a:endParaRPr>
          </a:p>
        </p:txBody>
      </p:sp>
      <p:sp>
        <p:nvSpPr>
          <p:cNvPr id="54" name="Rectangle 69"/>
          <p:cNvSpPr/>
          <p:nvPr/>
        </p:nvSpPr>
        <p:spPr>
          <a:xfrm>
            <a:off x="4410075" y="3258185"/>
            <a:ext cx="1361440" cy="182499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p>
            <a:pPr algn="ctr">
              <a:defRPr/>
            </a:pPr>
            <a:endParaRPr lang="en-US" sz="2400" kern="0">
              <a:solidFill>
                <a:prstClr val="white"/>
              </a:solidFill>
              <a:latin typeface="PT Sans"/>
            </a:endParaRPr>
          </a:p>
        </p:txBody>
      </p:sp>
      <p:sp>
        <p:nvSpPr>
          <p:cNvPr id="56" name="Rectangle 69"/>
          <p:cNvSpPr/>
          <p:nvPr/>
        </p:nvSpPr>
        <p:spPr>
          <a:xfrm>
            <a:off x="5951855" y="3258185"/>
            <a:ext cx="1361440" cy="182499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p>
            <a:pPr algn="ctr">
              <a:defRPr/>
            </a:pPr>
            <a:endParaRPr lang="en-US" sz="2400" kern="0">
              <a:solidFill>
                <a:prstClr val="white"/>
              </a:solidFill>
              <a:latin typeface="PT Sans"/>
            </a:endParaRPr>
          </a:p>
        </p:txBody>
      </p:sp>
      <p:sp>
        <p:nvSpPr>
          <p:cNvPr id="21" name="文本框 20"/>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22" name="文本框 21"/>
          <p:cNvSpPr txBox="1"/>
          <p:nvPr/>
        </p:nvSpPr>
        <p:spPr>
          <a:xfrm>
            <a:off x="767080" y="1331595"/>
            <a:ext cx="7888605" cy="829945"/>
          </a:xfrm>
          <a:prstGeom prst="rect">
            <a:avLst/>
          </a:prstGeom>
          <a:noFill/>
        </p:spPr>
        <p:txBody>
          <a:bodyPr wrap="square" rtlCol="0">
            <a:spAutoFit/>
          </a:bodyPr>
          <a:p>
            <a:pPr fontAlgn="auto">
              <a:lnSpc>
                <a:spcPct val="150000"/>
              </a:lnSpc>
            </a:pPr>
            <a:r>
              <a:rPr lang="zh-CN" altLang="en-US" sz="1600"/>
              <a:t>振冲碎石桩设计中，由于使用大量的经验公式和经验值，设计方案的有效性需要通过工艺试验、工程施工实施情况，以及加固效果检测来进行评估并验证。</a:t>
            </a:r>
            <a:endParaRPr lang="zh-CN" altLang="en-US" sz="1600"/>
          </a:p>
        </p:txBody>
      </p:sp>
      <p:sp>
        <p:nvSpPr>
          <p:cNvPr id="23" name="Rectangle 69"/>
          <p:cNvSpPr/>
          <p:nvPr/>
        </p:nvSpPr>
        <p:spPr>
          <a:xfrm>
            <a:off x="1353185" y="3258185"/>
            <a:ext cx="1361440" cy="182499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algn="ctr">
              <a:defRPr/>
            </a:pPr>
            <a:endParaRPr lang="en-US" sz="2400" kern="0">
              <a:solidFill>
                <a:prstClr val="white"/>
              </a:solidFill>
              <a:latin typeface="PT Sans"/>
            </a:endParaRPr>
          </a:p>
        </p:txBody>
      </p:sp>
      <p:pic>
        <p:nvPicPr>
          <p:cNvPr id="32" name="图片 31"/>
          <p:cNvPicPr>
            <a:picLocks noChangeAspect="1"/>
          </p:cNvPicPr>
          <p:nvPr/>
        </p:nvPicPr>
        <p:blipFill>
          <a:blip r:embed="rId1"/>
          <a:stretch>
            <a:fillRect/>
          </a:stretch>
        </p:blipFill>
        <p:spPr>
          <a:xfrm>
            <a:off x="1353185" y="2600325"/>
            <a:ext cx="1361440" cy="1361440"/>
          </a:xfrm>
          <a:prstGeom prst="rect">
            <a:avLst/>
          </a:prstGeom>
        </p:spPr>
      </p:pic>
      <p:sp>
        <p:nvSpPr>
          <p:cNvPr id="33" name="文本框 32"/>
          <p:cNvSpPr txBox="1"/>
          <p:nvPr/>
        </p:nvSpPr>
        <p:spPr>
          <a:xfrm>
            <a:off x="1403350" y="4163060"/>
            <a:ext cx="1311275" cy="337185"/>
          </a:xfrm>
          <a:prstGeom prst="rect">
            <a:avLst/>
          </a:prstGeom>
          <a:noFill/>
        </p:spPr>
        <p:txBody>
          <a:bodyPr wrap="square" rtlCol="0">
            <a:spAutoFit/>
          </a:bodyPr>
          <a:p>
            <a:r>
              <a:rPr lang="zh-CN" altLang="en-US" sz="1600" b="1">
                <a:solidFill>
                  <a:srgbClr val="FF0000"/>
                </a:solidFill>
              </a:rPr>
              <a:t>承载力计算</a:t>
            </a:r>
            <a:endParaRPr lang="zh-CN" altLang="en-US" sz="1600" b="1">
              <a:solidFill>
                <a:srgbClr val="FF0000"/>
              </a:solidFill>
            </a:endParaRPr>
          </a:p>
        </p:txBody>
      </p:sp>
      <p:pic>
        <p:nvPicPr>
          <p:cNvPr id="47" name="图片 46"/>
          <p:cNvPicPr>
            <a:picLocks noChangeAspect="1"/>
          </p:cNvPicPr>
          <p:nvPr/>
        </p:nvPicPr>
        <p:blipFill>
          <a:blip r:embed="rId2"/>
          <a:stretch>
            <a:fillRect/>
          </a:stretch>
        </p:blipFill>
        <p:spPr>
          <a:xfrm>
            <a:off x="2917190" y="2600325"/>
            <a:ext cx="1339215" cy="1339215"/>
          </a:xfrm>
          <a:prstGeom prst="rect">
            <a:avLst/>
          </a:prstGeom>
        </p:spPr>
      </p:pic>
      <p:pic>
        <p:nvPicPr>
          <p:cNvPr id="49" name="图片 48"/>
          <p:cNvPicPr>
            <a:picLocks noChangeAspect="1"/>
          </p:cNvPicPr>
          <p:nvPr/>
        </p:nvPicPr>
        <p:blipFill>
          <a:blip r:embed="rId3"/>
          <a:stretch>
            <a:fillRect/>
          </a:stretch>
        </p:blipFill>
        <p:spPr>
          <a:xfrm>
            <a:off x="4464050" y="2600325"/>
            <a:ext cx="1325245" cy="1325245"/>
          </a:xfrm>
          <a:prstGeom prst="rect">
            <a:avLst/>
          </a:prstGeom>
        </p:spPr>
      </p:pic>
      <p:pic>
        <p:nvPicPr>
          <p:cNvPr id="50" name="图片 49"/>
          <p:cNvPicPr>
            <a:picLocks noChangeAspect="1"/>
          </p:cNvPicPr>
          <p:nvPr/>
        </p:nvPicPr>
        <p:blipFill>
          <a:blip r:embed="rId4"/>
          <a:stretch>
            <a:fillRect/>
          </a:stretch>
        </p:blipFill>
        <p:spPr>
          <a:xfrm>
            <a:off x="5987415" y="2599690"/>
            <a:ext cx="1325880" cy="1325880"/>
          </a:xfrm>
          <a:prstGeom prst="rect">
            <a:avLst/>
          </a:prstGeom>
        </p:spPr>
      </p:pic>
      <p:sp>
        <p:nvSpPr>
          <p:cNvPr id="53" name="文本框 52"/>
          <p:cNvSpPr txBox="1"/>
          <p:nvPr/>
        </p:nvSpPr>
        <p:spPr>
          <a:xfrm>
            <a:off x="2945130" y="4163060"/>
            <a:ext cx="1311275" cy="337185"/>
          </a:xfrm>
          <a:prstGeom prst="rect">
            <a:avLst/>
          </a:prstGeom>
          <a:noFill/>
        </p:spPr>
        <p:txBody>
          <a:bodyPr wrap="square" rtlCol="0">
            <a:spAutoFit/>
          </a:bodyPr>
          <a:p>
            <a:pPr algn="ctr"/>
            <a:r>
              <a:rPr lang="zh-CN" altLang="en-US" sz="1600" b="1">
                <a:solidFill>
                  <a:srgbClr val="FF0000"/>
                </a:solidFill>
              </a:rPr>
              <a:t>沉降计算</a:t>
            </a:r>
            <a:endParaRPr lang="zh-CN" altLang="en-US" sz="1600" b="1">
              <a:solidFill>
                <a:srgbClr val="FF0000"/>
              </a:solidFill>
            </a:endParaRPr>
          </a:p>
        </p:txBody>
      </p:sp>
      <p:sp>
        <p:nvSpPr>
          <p:cNvPr id="55" name="文本框 54"/>
          <p:cNvSpPr txBox="1"/>
          <p:nvPr/>
        </p:nvSpPr>
        <p:spPr>
          <a:xfrm>
            <a:off x="4478020" y="4163060"/>
            <a:ext cx="1311275" cy="337185"/>
          </a:xfrm>
          <a:prstGeom prst="rect">
            <a:avLst/>
          </a:prstGeom>
          <a:noFill/>
        </p:spPr>
        <p:txBody>
          <a:bodyPr wrap="square" rtlCol="0">
            <a:spAutoFit/>
          </a:bodyPr>
          <a:p>
            <a:r>
              <a:rPr lang="zh-CN" altLang="en-US" sz="1600" b="1">
                <a:solidFill>
                  <a:srgbClr val="FF0000"/>
                </a:solidFill>
              </a:rPr>
              <a:t>稳定性验算</a:t>
            </a:r>
            <a:endParaRPr lang="zh-CN" altLang="en-US" sz="1600" b="1">
              <a:solidFill>
                <a:srgbClr val="FF0000"/>
              </a:solidFill>
            </a:endParaRPr>
          </a:p>
        </p:txBody>
      </p:sp>
      <p:sp>
        <p:nvSpPr>
          <p:cNvPr id="57" name="文本框 56"/>
          <p:cNvSpPr txBox="1"/>
          <p:nvPr/>
        </p:nvSpPr>
        <p:spPr>
          <a:xfrm>
            <a:off x="6019800" y="4163060"/>
            <a:ext cx="1311275" cy="337185"/>
          </a:xfrm>
          <a:prstGeom prst="rect">
            <a:avLst/>
          </a:prstGeom>
          <a:noFill/>
        </p:spPr>
        <p:txBody>
          <a:bodyPr wrap="square" rtlCol="0">
            <a:spAutoFit/>
          </a:bodyPr>
          <a:p>
            <a:r>
              <a:rPr lang="zh-CN" altLang="en-US" sz="1600" b="1">
                <a:solidFill>
                  <a:srgbClr val="FF0000"/>
                </a:solidFill>
              </a:rPr>
              <a:t>抗液化计算</a:t>
            </a:r>
            <a:endParaRPr lang="zh-CN" altLang="en-US" sz="1600" b="1">
              <a:solidFill>
                <a:srgbClr val="FF0000"/>
              </a:solidFill>
            </a:endParaRPr>
          </a:p>
        </p:txBody>
      </p:sp>
      <p:sp>
        <p:nvSpPr>
          <p:cNvPr id="59" name="文本框 58"/>
          <p:cNvSpPr txBox="1"/>
          <p:nvPr/>
        </p:nvSpPr>
        <p:spPr>
          <a:xfrm>
            <a:off x="948055" y="842010"/>
            <a:ext cx="7060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计算中大量经验值的使用</a:t>
            </a:r>
            <a:endParaRPr lang="zh-CN" altLang="en-US"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151890" y="230505"/>
            <a:ext cx="4467860" cy="460375"/>
          </a:xfrm>
          <a:prstGeom prst="rect">
            <a:avLst/>
          </a:prstGeom>
          <a:noFill/>
        </p:spPr>
        <p:txBody>
          <a:bodyPr wrap="none" rtlCol="0" anchor="t">
            <a:spAutoFit/>
          </a:bodyPr>
          <a:p>
            <a:r>
              <a:rPr lang="zh-CN" altLang="zh-CN" sz="2400" b="1" dirty="0">
                <a:latin typeface="Calibri" panose="020F0502020204030204" charset="0"/>
                <a:sym typeface="+mn-ea"/>
              </a:rPr>
              <a:t>振冲碎石桩工程的不确定性特点</a:t>
            </a:r>
            <a:endParaRPr lang="zh-CN" altLang="en-US" sz="2400" b="1" dirty="0">
              <a:latin typeface="Calibri" panose="020F0502020204030204" charset="0"/>
              <a:sym typeface="+mn-ea"/>
            </a:endParaRPr>
          </a:p>
        </p:txBody>
      </p:sp>
      <p:sp>
        <p:nvSpPr>
          <p:cNvPr id="59" name="文本框 58"/>
          <p:cNvSpPr txBox="1"/>
          <p:nvPr/>
        </p:nvSpPr>
        <p:spPr>
          <a:xfrm>
            <a:off x="948055" y="842010"/>
            <a:ext cx="7060565" cy="398780"/>
          </a:xfrm>
          <a:prstGeom prst="rect">
            <a:avLst/>
          </a:prstGeom>
          <a:noFill/>
        </p:spPr>
        <p:txBody>
          <a:bodyPr wrap="square" rtlCol="0">
            <a:spAutoFit/>
          </a:bodyPr>
          <a:p>
            <a:pPr algn="ctr"/>
            <a:r>
              <a:rPr lang="zh-CN" altLang="en-US" sz="2000" b="1">
                <a:solidFill>
                  <a:schemeClr val="accent3">
                    <a:lumMod val="50000"/>
                  </a:schemeClr>
                </a:solidFill>
              </a:rPr>
              <a:t>振冲碎石桩设计的半经验半理论性</a:t>
            </a:r>
            <a:r>
              <a:rPr lang="en-US" altLang="zh-CN" sz="2000" b="1">
                <a:solidFill>
                  <a:schemeClr val="accent3">
                    <a:lumMod val="50000"/>
                  </a:schemeClr>
                </a:solidFill>
              </a:rPr>
              <a:t>--</a:t>
            </a:r>
            <a:r>
              <a:rPr lang="zh-CN" altLang="en-US" b="1">
                <a:solidFill>
                  <a:srgbClr val="FF0000"/>
                </a:solidFill>
              </a:rPr>
              <a:t>计算案例一：单桩承载力</a:t>
            </a:r>
            <a:endParaRPr lang="zh-CN" altLang="en-US" b="1">
              <a:solidFill>
                <a:srgbClr val="FF0000"/>
              </a:solidFill>
            </a:endParaRPr>
          </a:p>
        </p:txBody>
      </p:sp>
      <p:sp>
        <p:nvSpPr>
          <p:cNvPr id="29740" name="圆角矩形 29739"/>
          <p:cNvSpPr/>
          <p:nvPr/>
        </p:nvSpPr>
        <p:spPr>
          <a:xfrm>
            <a:off x="704215" y="3565525"/>
            <a:ext cx="7912735" cy="2284730"/>
          </a:xfrm>
          <a:prstGeom prst="roundRect">
            <a:avLst>
              <a:gd name="adj" fmla="val 16667"/>
            </a:avLst>
          </a:prstGeom>
          <a:noFill/>
          <a:ln w="19050" cap="flat" cmpd="sng">
            <a:solidFill>
              <a:schemeClr val="folHlink"/>
            </a:solidFill>
            <a:prstDash val="solid"/>
            <a:headEnd type="none" w="med" len="med"/>
            <a:tailEnd type="none" w="med" len="med"/>
          </a:ln>
          <a:extLst>
            <a:ext uri="{909E8E84-426E-40DD-AFC4-6F175D3DCCD1}">
              <a14:hiddenFill xmlns:a14="http://schemas.microsoft.com/office/drawing/2010/main">
                <a:solidFill>
                  <a:schemeClr val="accent6">
                    <a:lumMod val="40000"/>
                    <a:lumOff val="60000"/>
                  </a:schemeClr>
                </a:solidFill>
              </a14:hiddenFill>
            </a:ext>
          </a:extLst>
        </p:spPr>
        <p:txBody>
          <a:bodyPr/>
          <a:p>
            <a:endParaRPr lang="zh-CN" altLang="en-US"/>
          </a:p>
        </p:txBody>
      </p:sp>
      <p:sp>
        <p:nvSpPr>
          <p:cNvPr id="29741" name="圆角矩形 29740"/>
          <p:cNvSpPr/>
          <p:nvPr/>
        </p:nvSpPr>
        <p:spPr>
          <a:xfrm>
            <a:off x="704215" y="1550035"/>
            <a:ext cx="7912735" cy="1631315"/>
          </a:xfrm>
          <a:prstGeom prst="roundRect">
            <a:avLst>
              <a:gd name="adj" fmla="val 16667"/>
            </a:avLst>
          </a:prstGeom>
          <a:gradFill rotWithShape="1">
            <a:gsLst>
              <a:gs pos="0">
                <a:srgbClr val="EAEAEA">
                  <a:gamma/>
                  <a:tint val="29412"/>
                  <a:invGamma/>
                </a:srgbClr>
              </a:gs>
              <a:gs pos="100000">
                <a:srgbClr val="EAEAEA"/>
              </a:gs>
            </a:gsLst>
            <a:lin ang="5400000" scaled="1"/>
            <a:tileRect/>
          </a:gradFill>
          <a:ln w="19050" cap="flat" cmpd="sng">
            <a:solidFill>
              <a:schemeClr val="accent2"/>
            </a:solidFill>
            <a:prstDash val="solid"/>
            <a:headEnd type="none" w="med" len="med"/>
            <a:tailEnd type="none" w="med" len="med"/>
          </a:ln>
        </p:spPr>
        <p:txBody>
          <a:bodyPr/>
          <a:p>
            <a:endParaRPr lang="zh-CN" altLang="en-US"/>
          </a:p>
        </p:txBody>
      </p:sp>
      <p:grpSp>
        <p:nvGrpSpPr>
          <p:cNvPr id="29742" name="组合 29741"/>
          <p:cNvGrpSpPr/>
          <p:nvPr/>
        </p:nvGrpSpPr>
        <p:grpSpPr>
          <a:xfrm>
            <a:off x="2226310" y="3344545"/>
            <a:ext cx="4686300" cy="463550"/>
            <a:chOff x="720" y="1392"/>
            <a:chExt cx="4058" cy="480"/>
          </a:xfrm>
        </p:grpSpPr>
        <p:sp>
          <p:nvSpPr>
            <p:cNvPr id="29743" name="圆角矩形 29742"/>
            <p:cNvSpPr/>
            <p:nvPr/>
          </p:nvSpPr>
          <p:spPr>
            <a:xfrm>
              <a:off x="720" y="1392"/>
              <a:ext cx="4058" cy="480"/>
            </a:xfrm>
            <a:prstGeom prst="roundRect">
              <a:avLst>
                <a:gd name="adj" fmla="val 17509"/>
              </a:avLst>
            </a:prstGeom>
            <a:solidFill>
              <a:schemeClr val="folHlink"/>
            </a:solidFill>
            <a:ln w="9525">
              <a:noFill/>
            </a:ln>
          </p:spPr>
          <p:txBody>
            <a:bodyPr/>
            <a:p>
              <a:endParaRPr lang="zh-CN" altLang="en-US"/>
            </a:p>
          </p:txBody>
        </p:sp>
        <p:grpSp>
          <p:nvGrpSpPr>
            <p:cNvPr id="29744" name="组合 29743"/>
            <p:cNvGrpSpPr/>
            <p:nvPr/>
          </p:nvGrpSpPr>
          <p:grpSpPr>
            <a:xfrm>
              <a:off x="730" y="1407"/>
              <a:ext cx="4043" cy="444"/>
              <a:chOff x="744" y="1407"/>
              <a:chExt cx="3988" cy="444"/>
            </a:xfrm>
          </p:grpSpPr>
          <p:sp>
            <p:nvSpPr>
              <p:cNvPr id="29745" name="圆角矩形 29744"/>
              <p:cNvSpPr/>
              <p:nvPr/>
            </p:nvSpPr>
            <p:spPr>
              <a:xfrm>
                <a:off x="744" y="1736"/>
                <a:ext cx="3988" cy="115"/>
              </a:xfrm>
              <a:prstGeom prst="roundRect">
                <a:avLst>
                  <a:gd name="adj" fmla="val 50000"/>
                </a:avLst>
              </a:prstGeom>
              <a:gradFill rotWithShape="1">
                <a:gsLst>
                  <a:gs pos="0">
                    <a:schemeClr val="folHlink">
                      <a:alpha val="0"/>
                    </a:schemeClr>
                  </a:gs>
                  <a:gs pos="100000">
                    <a:schemeClr val="folHlink">
                      <a:gamma/>
                      <a:tint val="34902"/>
                      <a:invGamma/>
                    </a:schemeClr>
                  </a:gs>
                </a:gsLst>
                <a:lin ang="5400000" scaled="1"/>
                <a:tileRect/>
              </a:gradFill>
              <a:ln w="9525">
                <a:noFill/>
              </a:ln>
            </p:spPr>
            <p:txBody>
              <a:bodyPr/>
              <a:p>
                <a:endParaRPr lang="zh-CN" altLang="en-US"/>
              </a:p>
            </p:txBody>
          </p:sp>
          <p:sp>
            <p:nvSpPr>
              <p:cNvPr id="29746" name="圆角矩形 29745"/>
              <p:cNvSpPr/>
              <p:nvPr/>
            </p:nvSpPr>
            <p:spPr>
              <a:xfrm>
                <a:off x="744" y="1407"/>
                <a:ext cx="3988" cy="115"/>
              </a:xfrm>
              <a:prstGeom prst="roundRect">
                <a:avLst>
                  <a:gd name="adj" fmla="val 50000"/>
                </a:avLst>
              </a:prstGeom>
              <a:gradFill rotWithShape="1">
                <a:gsLst>
                  <a:gs pos="0">
                    <a:schemeClr val="folHlink">
                      <a:gamma/>
                      <a:tint val="38039"/>
                      <a:invGamma/>
                    </a:schemeClr>
                  </a:gs>
                  <a:gs pos="100000">
                    <a:schemeClr val="folHlink">
                      <a:alpha val="0"/>
                    </a:schemeClr>
                  </a:gs>
                </a:gsLst>
                <a:lin ang="5400000" scaled="1"/>
                <a:tileRect/>
              </a:gradFill>
              <a:ln w="9525">
                <a:noFill/>
              </a:ln>
            </p:spPr>
            <p:txBody>
              <a:bodyPr/>
              <a:p>
                <a:endParaRPr lang="zh-CN" altLang="en-US"/>
              </a:p>
            </p:txBody>
          </p:sp>
        </p:grpSp>
      </p:grpSp>
      <p:grpSp>
        <p:nvGrpSpPr>
          <p:cNvPr id="29752" name="组合 29751"/>
          <p:cNvGrpSpPr/>
          <p:nvPr/>
        </p:nvGrpSpPr>
        <p:grpSpPr>
          <a:xfrm>
            <a:off x="2254885" y="1327785"/>
            <a:ext cx="4686300" cy="463550"/>
            <a:chOff x="720" y="1392"/>
            <a:chExt cx="4058" cy="480"/>
          </a:xfrm>
        </p:grpSpPr>
        <p:sp>
          <p:nvSpPr>
            <p:cNvPr id="29753" name="圆角矩形 29752"/>
            <p:cNvSpPr/>
            <p:nvPr/>
          </p:nvSpPr>
          <p:spPr>
            <a:xfrm>
              <a:off x="720" y="1392"/>
              <a:ext cx="4058" cy="480"/>
            </a:xfrm>
            <a:prstGeom prst="roundRect">
              <a:avLst>
                <a:gd name="adj" fmla="val 17509"/>
              </a:avLst>
            </a:prstGeom>
            <a:solidFill>
              <a:schemeClr val="accent2"/>
            </a:solidFill>
            <a:ln w="9525">
              <a:noFill/>
            </a:ln>
          </p:spPr>
          <p:txBody>
            <a:bodyPr/>
            <a:p>
              <a:endParaRPr lang="zh-CN" altLang="en-US"/>
            </a:p>
          </p:txBody>
        </p:sp>
        <p:grpSp>
          <p:nvGrpSpPr>
            <p:cNvPr id="29754" name="组合 29753"/>
            <p:cNvGrpSpPr/>
            <p:nvPr/>
          </p:nvGrpSpPr>
          <p:grpSpPr>
            <a:xfrm>
              <a:off x="730" y="1407"/>
              <a:ext cx="4043" cy="444"/>
              <a:chOff x="744" y="1407"/>
              <a:chExt cx="3988" cy="444"/>
            </a:xfrm>
          </p:grpSpPr>
          <p:sp>
            <p:nvSpPr>
              <p:cNvPr id="29755" name="圆角矩形 29754"/>
              <p:cNvSpPr/>
              <p:nvPr/>
            </p:nvSpPr>
            <p:spPr>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tileRect/>
              </a:gradFill>
              <a:ln w="9525">
                <a:noFill/>
              </a:ln>
            </p:spPr>
            <p:txBody>
              <a:bodyPr/>
              <a:p>
                <a:endParaRPr lang="zh-CN" altLang="en-US"/>
              </a:p>
            </p:txBody>
          </p:sp>
          <p:sp>
            <p:nvSpPr>
              <p:cNvPr id="29756" name="圆角矩形 29755"/>
              <p:cNvSpPr/>
              <p:nvPr/>
            </p:nvSpPr>
            <p:spPr>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tileRect/>
              </a:gradFill>
              <a:ln w="9525">
                <a:noFill/>
              </a:ln>
            </p:spPr>
            <p:txBody>
              <a:bodyPr/>
              <a:p>
                <a:endParaRPr lang="zh-CN" altLang="en-US"/>
              </a:p>
            </p:txBody>
          </p:sp>
        </p:grpSp>
      </p:grpSp>
      <p:sp>
        <p:nvSpPr>
          <p:cNvPr id="29757" name="矩形 29756"/>
          <p:cNvSpPr/>
          <p:nvPr/>
        </p:nvSpPr>
        <p:spPr>
          <a:xfrm>
            <a:off x="3255328" y="1372235"/>
            <a:ext cx="2682240" cy="337185"/>
          </a:xfrm>
          <a:prstGeom prst="rect">
            <a:avLst/>
          </a:prstGeom>
          <a:noFill/>
          <a:ln w="9525">
            <a:noFill/>
          </a:ln>
        </p:spPr>
        <p:txBody>
          <a:bodyPr wrap="none" anchor="t">
            <a:spAutoFit/>
          </a:bodyPr>
          <a:p>
            <a:pPr algn="ctr">
              <a:spcBef>
                <a:spcPct val="50000"/>
              </a:spcBef>
              <a:buClr>
                <a:srgbClr val="1F3F5F"/>
              </a:buClr>
            </a:pPr>
            <a:r>
              <a:rPr lang="en-US" altLang="zh-CN" sz="1600" b="1" i="0">
                <a:solidFill>
                  <a:srgbClr val="FFFFFF"/>
                </a:solidFill>
                <a:cs typeface="Arial" panose="020B0604020202020204" pitchFamily="34" charset="0"/>
              </a:rPr>
              <a:t> </a:t>
            </a:r>
            <a:r>
              <a:rPr lang="zh-CN" altLang="en-US" sz="1600" b="1" i="0">
                <a:solidFill>
                  <a:srgbClr val="FFFFFF"/>
                </a:solidFill>
                <a:cs typeface="Arial" panose="020B0604020202020204" pitchFamily="34" charset="0"/>
              </a:rPr>
              <a:t>单桩承载力的理论计算方法</a:t>
            </a:r>
            <a:endParaRPr lang="zh-CN" altLang="en-US" sz="1600" b="1" i="0">
              <a:solidFill>
                <a:srgbClr val="FFFFFF"/>
              </a:solidFill>
              <a:ea typeface="Arial" panose="020B0604020202020204" pitchFamily="34" charset="0"/>
              <a:cs typeface="Arial" panose="020B0604020202020204" pitchFamily="34" charset="0"/>
            </a:endParaRPr>
          </a:p>
        </p:txBody>
      </p:sp>
      <p:sp>
        <p:nvSpPr>
          <p:cNvPr id="29758" name="矩形 29757"/>
          <p:cNvSpPr/>
          <p:nvPr/>
        </p:nvSpPr>
        <p:spPr>
          <a:xfrm>
            <a:off x="3332163" y="3403283"/>
            <a:ext cx="2477770" cy="337185"/>
          </a:xfrm>
          <a:prstGeom prst="rect">
            <a:avLst/>
          </a:prstGeom>
          <a:noFill/>
          <a:ln w="9525">
            <a:noFill/>
          </a:ln>
        </p:spPr>
        <p:txBody>
          <a:bodyPr wrap="none" anchor="t">
            <a:spAutoFit/>
          </a:bodyPr>
          <a:p>
            <a:pPr algn="ctr">
              <a:spcBef>
                <a:spcPct val="50000"/>
              </a:spcBef>
              <a:buClr>
                <a:srgbClr val="1F3F5F"/>
              </a:buClr>
            </a:pPr>
            <a:r>
              <a:rPr lang="en-US" altLang="zh-CN" sz="1600" b="1" i="0">
                <a:solidFill>
                  <a:srgbClr val="FFFFFF"/>
                </a:solidFill>
                <a:cs typeface="Arial" panose="020B0604020202020204" pitchFamily="34" charset="0"/>
              </a:rPr>
              <a:t> </a:t>
            </a:r>
            <a:r>
              <a:rPr lang="zh-CN" altLang="en-US" sz="1600" b="1" i="0">
                <a:solidFill>
                  <a:srgbClr val="FFFFFF"/>
                </a:solidFill>
                <a:cs typeface="Arial" panose="020B0604020202020204" pitchFamily="34" charset="0"/>
              </a:rPr>
              <a:t>单桩承载力的原位测试法</a:t>
            </a:r>
            <a:endParaRPr lang="zh-CN" altLang="en-US" sz="1600" b="1" i="0">
              <a:solidFill>
                <a:srgbClr val="FFFFFF"/>
              </a:solidFill>
              <a:ea typeface="Arial" panose="020B0604020202020204" pitchFamily="34" charset="0"/>
              <a:cs typeface="Arial" panose="020B0604020202020204" pitchFamily="34" charset="0"/>
            </a:endParaRPr>
          </a:p>
        </p:txBody>
      </p:sp>
      <p:sp>
        <p:nvSpPr>
          <p:cNvPr id="29760" name="文本框 29759"/>
          <p:cNvSpPr txBox="1"/>
          <p:nvPr/>
        </p:nvSpPr>
        <p:spPr>
          <a:xfrm>
            <a:off x="3384550" y="1877060"/>
            <a:ext cx="2986405" cy="398780"/>
          </a:xfrm>
          <a:prstGeom prst="rect">
            <a:avLst/>
          </a:prstGeom>
          <a:noFill/>
          <a:ln w="9525">
            <a:noFill/>
          </a:ln>
        </p:spPr>
        <p:txBody>
          <a:bodyPr wrap="square">
            <a:spAutoFit/>
          </a:bodyPr>
          <a:p>
            <a:pPr indent="0" algn="ctr">
              <a:spcBef>
                <a:spcPct val="50000"/>
              </a:spcBef>
              <a:buNone/>
            </a:pPr>
            <a:r>
              <a:rPr lang="en-US" altLang="zh-CN" sz="2000" b="1" i="0">
                <a:solidFill>
                  <a:srgbClr val="000000"/>
                </a:solidFill>
                <a:latin typeface="Lucida Calligraphy" panose="03010101010101010101" charset="0"/>
                <a:ea typeface="宋体" panose="02010600030101010101" pitchFamily="2" charset="-122"/>
                <a:cs typeface="Lucida Calligraphy" panose="03010101010101010101" charset="0"/>
              </a:rPr>
              <a:t>f</a:t>
            </a:r>
            <a:r>
              <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rPr>
              <a:t>pu  </a:t>
            </a:r>
            <a:r>
              <a:rPr lang="en-US" altLang="zh-CN" sz="2000" b="1" i="0">
                <a:solidFill>
                  <a:srgbClr val="000000"/>
                </a:solidFill>
                <a:ea typeface="宋体" panose="02010600030101010101" pitchFamily="2" charset="-122"/>
              </a:rPr>
              <a:t>=  20.8 </a:t>
            </a:r>
            <a:r>
              <a:rPr lang="en-US" altLang="zh-CN" sz="2000" b="1" i="0">
                <a:solidFill>
                  <a:srgbClr val="000000"/>
                </a:solidFill>
                <a:latin typeface="Lucida Calligraphy" panose="03010101010101010101" charset="0"/>
                <a:ea typeface="宋体" panose="02010600030101010101" pitchFamily="2" charset="-122"/>
                <a:cs typeface="Lucida Calligraphy" panose="03010101010101010101" charset="0"/>
              </a:rPr>
              <a:t>C</a:t>
            </a:r>
            <a:r>
              <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rPr>
              <a:t>u</a:t>
            </a:r>
            <a:endPar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endParaRPr>
          </a:p>
        </p:txBody>
      </p:sp>
      <p:sp>
        <p:nvSpPr>
          <p:cNvPr id="2" name="文本框 1"/>
          <p:cNvSpPr txBox="1"/>
          <p:nvPr/>
        </p:nvSpPr>
        <p:spPr>
          <a:xfrm>
            <a:off x="1068070" y="1918970"/>
            <a:ext cx="1496060" cy="337185"/>
          </a:xfrm>
          <a:prstGeom prst="rect">
            <a:avLst/>
          </a:prstGeom>
          <a:noFill/>
        </p:spPr>
        <p:txBody>
          <a:bodyPr wrap="square" rtlCol="0">
            <a:spAutoFit/>
          </a:bodyPr>
          <a:p>
            <a:r>
              <a:rPr lang="en-US" altLang="zh-CN" sz="1600" b="1">
                <a:solidFill>
                  <a:srgbClr val="FF0000"/>
                </a:solidFill>
              </a:rPr>
              <a:t>Brauns</a:t>
            </a:r>
            <a:r>
              <a:rPr lang="zh-CN" altLang="zh-CN" sz="1600">
                <a:solidFill>
                  <a:srgbClr val="FF0000"/>
                </a:solidFill>
              </a:rPr>
              <a:t>计算法：</a:t>
            </a:r>
            <a:endParaRPr lang="zh-CN" altLang="zh-CN" sz="1600">
              <a:solidFill>
                <a:srgbClr val="FF0000"/>
              </a:solidFill>
            </a:endParaRPr>
          </a:p>
        </p:txBody>
      </p:sp>
      <p:sp>
        <p:nvSpPr>
          <p:cNvPr id="3" name="文本框 2"/>
          <p:cNvSpPr txBox="1"/>
          <p:nvPr/>
        </p:nvSpPr>
        <p:spPr>
          <a:xfrm>
            <a:off x="3384550" y="2270125"/>
            <a:ext cx="2986405" cy="398780"/>
          </a:xfrm>
          <a:prstGeom prst="rect">
            <a:avLst/>
          </a:prstGeom>
          <a:noFill/>
          <a:ln w="9525">
            <a:noFill/>
          </a:ln>
        </p:spPr>
        <p:txBody>
          <a:bodyPr wrap="square">
            <a:spAutoFit/>
          </a:bodyPr>
          <a:p>
            <a:pPr indent="0" algn="ctr">
              <a:spcBef>
                <a:spcPct val="50000"/>
              </a:spcBef>
              <a:buNone/>
            </a:pPr>
            <a:r>
              <a:rPr lang="en-US" altLang="zh-CN" sz="2000" b="1" i="0">
                <a:solidFill>
                  <a:srgbClr val="000000"/>
                </a:solidFill>
                <a:latin typeface="Lucida Calligraphy" panose="03010101010101010101" charset="0"/>
                <a:ea typeface="宋体" panose="02010600030101010101" pitchFamily="2" charset="-122"/>
                <a:cs typeface="Lucida Calligraphy" panose="03010101010101010101" charset="0"/>
              </a:rPr>
              <a:t>f</a:t>
            </a:r>
            <a:r>
              <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rPr>
              <a:t>pu  </a:t>
            </a:r>
            <a:r>
              <a:rPr lang="en-US" altLang="zh-CN" sz="2000" b="1" i="0">
                <a:solidFill>
                  <a:srgbClr val="000000"/>
                </a:solidFill>
                <a:ea typeface="宋体" panose="02010600030101010101" pitchFamily="2" charset="-122"/>
              </a:rPr>
              <a:t>=  25.2 </a:t>
            </a:r>
            <a:r>
              <a:rPr lang="en-US" altLang="zh-CN" sz="2000" b="1" i="0">
                <a:solidFill>
                  <a:srgbClr val="000000"/>
                </a:solidFill>
                <a:latin typeface="Lucida Calligraphy" panose="03010101010101010101" charset="0"/>
                <a:ea typeface="宋体" panose="02010600030101010101" pitchFamily="2" charset="-122"/>
                <a:cs typeface="Lucida Calligraphy" panose="03010101010101010101" charset="0"/>
              </a:rPr>
              <a:t>C</a:t>
            </a:r>
            <a:r>
              <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rPr>
              <a:t>u</a:t>
            </a:r>
            <a:endParaRPr lang="en-US" altLang="zh-CN" sz="1200" b="1" i="0">
              <a:solidFill>
                <a:srgbClr val="000000"/>
              </a:solidFill>
              <a:latin typeface="Lucida Calligraphy" panose="03010101010101010101" charset="0"/>
              <a:ea typeface="宋体" panose="02010600030101010101" pitchFamily="2" charset="-122"/>
              <a:cs typeface="Lucida Calligraphy" panose="03010101010101010101" charset="0"/>
            </a:endParaRPr>
          </a:p>
        </p:txBody>
      </p:sp>
      <p:sp>
        <p:nvSpPr>
          <p:cNvPr id="4" name="文本框 3"/>
          <p:cNvSpPr txBox="1"/>
          <p:nvPr/>
        </p:nvSpPr>
        <p:spPr>
          <a:xfrm>
            <a:off x="1068070" y="2312035"/>
            <a:ext cx="2455545" cy="337185"/>
          </a:xfrm>
          <a:prstGeom prst="rect">
            <a:avLst/>
          </a:prstGeom>
          <a:noFill/>
        </p:spPr>
        <p:txBody>
          <a:bodyPr wrap="square" rtlCol="0">
            <a:spAutoFit/>
          </a:bodyPr>
          <a:p>
            <a:r>
              <a:rPr lang="en-US" altLang="zh-CN" sz="1600" b="1">
                <a:solidFill>
                  <a:srgbClr val="FF0000"/>
                </a:solidFill>
              </a:rPr>
              <a:t>Hughes</a:t>
            </a:r>
            <a:r>
              <a:rPr lang="zh-CN" altLang="zh-CN" sz="1600" b="1">
                <a:solidFill>
                  <a:srgbClr val="FF0000"/>
                </a:solidFill>
              </a:rPr>
              <a:t>和</a:t>
            </a:r>
            <a:r>
              <a:rPr lang="en-US" altLang="zh-CN" sz="1600" b="1">
                <a:solidFill>
                  <a:srgbClr val="FF0000"/>
                </a:solidFill>
              </a:rPr>
              <a:t>Withers</a:t>
            </a:r>
            <a:r>
              <a:rPr lang="zh-CN" altLang="zh-CN" sz="1600">
                <a:solidFill>
                  <a:srgbClr val="FF0000"/>
                </a:solidFill>
              </a:rPr>
              <a:t>计算法：</a:t>
            </a:r>
            <a:endParaRPr lang="zh-CN" altLang="zh-CN" sz="1600">
              <a:solidFill>
                <a:srgbClr val="FF0000"/>
              </a:solidFill>
            </a:endParaRPr>
          </a:p>
        </p:txBody>
      </p:sp>
      <p:sp>
        <p:nvSpPr>
          <p:cNvPr id="5" name="文本框 4"/>
          <p:cNvSpPr txBox="1"/>
          <p:nvPr/>
        </p:nvSpPr>
        <p:spPr>
          <a:xfrm>
            <a:off x="1053465" y="2753995"/>
            <a:ext cx="5940425" cy="306705"/>
          </a:xfrm>
          <a:prstGeom prst="rect">
            <a:avLst/>
          </a:prstGeom>
          <a:noFill/>
        </p:spPr>
        <p:txBody>
          <a:bodyPr wrap="square" rtlCol="0">
            <a:spAutoFit/>
          </a:bodyPr>
          <a:p>
            <a:r>
              <a:rPr lang="zh-CN" altLang="zh-CN" sz="1400"/>
              <a:t>其中：</a:t>
            </a:r>
            <a:r>
              <a:rPr lang="en-US" altLang="zh-CN"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f</a:t>
            </a:r>
            <a:r>
              <a:rPr lang="en-US" altLang="zh-CN" sz="1000">
                <a:solidFill>
                  <a:srgbClr val="000000"/>
                </a:solidFill>
                <a:latin typeface="Lucida Calligraphy" panose="03010101010101010101" charset="0"/>
                <a:ea typeface="宋体" panose="02010600030101010101" pitchFamily="2" charset="-122"/>
                <a:cs typeface="Lucida Calligraphy" panose="03010101010101010101" charset="0"/>
                <a:sym typeface="+mn-ea"/>
              </a:rPr>
              <a:t>pu</a:t>
            </a:r>
            <a:r>
              <a:rPr lang="zh-CN" altLang="en-US"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碎石桩单桩承载力</a:t>
            </a:r>
            <a:r>
              <a:rPr lang="en-US" altLang="zh-CN"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 </a:t>
            </a:r>
            <a:r>
              <a:rPr lang="zh-CN" altLang="en-US"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a:t>
            </a:r>
            <a:r>
              <a:rPr lang="en-US" altLang="zh-CN"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C</a:t>
            </a:r>
            <a:r>
              <a:rPr lang="en-US" altLang="zh-CN" sz="1000">
                <a:solidFill>
                  <a:srgbClr val="000000"/>
                </a:solidFill>
                <a:latin typeface="Lucida Calligraphy" panose="03010101010101010101" charset="0"/>
                <a:ea typeface="宋体" panose="02010600030101010101" pitchFamily="2" charset="-122"/>
                <a:cs typeface="Lucida Calligraphy" panose="03010101010101010101" charset="0"/>
                <a:sym typeface="+mn-ea"/>
              </a:rPr>
              <a:t>u</a:t>
            </a:r>
            <a:r>
              <a:rPr lang="zh-CN" altLang="en-US" sz="1400">
                <a:solidFill>
                  <a:srgbClr val="000000"/>
                </a:solidFill>
                <a:latin typeface="Lucida Calligraphy" panose="03010101010101010101" charset="0"/>
                <a:ea typeface="宋体" panose="02010600030101010101" pitchFamily="2" charset="-122"/>
                <a:cs typeface="Lucida Calligraphy" panose="03010101010101010101" charset="0"/>
                <a:sym typeface="+mn-ea"/>
              </a:rPr>
              <a:t>为桩间土不排水抗剪强度</a:t>
            </a:r>
            <a:endParaRPr lang="zh-CN" altLang="en-US" sz="1400">
              <a:solidFill>
                <a:srgbClr val="000000"/>
              </a:solidFill>
              <a:latin typeface="Lucida Calligraphy" panose="03010101010101010101" charset="0"/>
              <a:ea typeface="宋体" panose="02010600030101010101" pitchFamily="2" charset="-122"/>
              <a:cs typeface="Lucida Calligraphy" panose="03010101010101010101" charset="0"/>
              <a:sym typeface="+mn-ea"/>
            </a:endParaRPr>
          </a:p>
        </p:txBody>
      </p:sp>
      <p:sp>
        <p:nvSpPr>
          <p:cNvPr id="10" name="文本框 9"/>
          <p:cNvSpPr txBox="1"/>
          <p:nvPr/>
        </p:nvSpPr>
        <p:spPr>
          <a:xfrm>
            <a:off x="1856105" y="3909695"/>
            <a:ext cx="5249545" cy="306705"/>
          </a:xfrm>
          <a:prstGeom prst="rect">
            <a:avLst/>
          </a:prstGeom>
          <a:noFill/>
        </p:spPr>
        <p:txBody>
          <a:bodyPr wrap="square" rtlCol="0">
            <a:spAutoFit/>
          </a:bodyPr>
          <a:p>
            <a:pPr algn="ctr"/>
            <a:r>
              <a:rPr lang="zh-CN" altLang="zh-CN" sz="1400"/>
              <a:t>重型圆锥动力触探</a:t>
            </a:r>
            <a:r>
              <a:rPr lang="en-US" altLang="zh-CN" sz="1400"/>
              <a:t>N63.5</a:t>
            </a:r>
            <a:r>
              <a:rPr lang="zh-CN" altLang="en-US" sz="1400"/>
              <a:t>预估法</a:t>
            </a:r>
            <a:endParaRPr lang="zh-CN" altLang="en-US" sz="1400"/>
          </a:p>
        </p:txBody>
      </p:sp>
      <p:pic>
        <p:nvPicPr>
          <p:cNvPr id="11" name="图片 10"/>
          <p:cNvPicPr>
            <a:picLocks noChangeAspect="1"/>
          </p:cNvPicPr>
          <p:nvPr/>
        </p:nvPicPr>
        <p:blipFill>
          <a:blip r:embed="rId1"/>
          <a:stretch>
            <a:fillRect/>
          </a:stretch>
        </p:blipFill>
        <p:spPr>
          <a:xfrm>
            <a:off x="1007110" y="4246245"/>
            <a:ext cx="7306945" cy="1478280"/>
          </a:xfrm>
          <a:prstGeom prst="rect">
            <a:avLst/>
          </a:prstGeom>
        </p:spPr>
      </p:pic>
      <p:sp>
        <p:nvSpPr>
          <p:cNvPr id="6" name="云形标注 5"/>
          <p:cNvSpPr/>
          <p:nvPr/>
        </p:nvSpPr>
        <p:spPr>
          <a:xfrm>
            <a:off x="6536690" y="1709420"/>
            <a:ext cx="2313940" cy="959485"/>
          </a:xfrm>
          <a:prstGeom prst="cloudCallout">
            <a:avLst>
              <a:gd name="adj1" fmla="val -73271"/>
              <a:gd name="adj2" fmla="val 21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经验理论选取对计算结果的影响</a:t>
            </a:r>
            <a:endParaRPr lang="zh-CN" altLang="en-US" sz="1400" b="1"/>
          </a:p>
        </p:txBody>
      </p:sp>
      <p:sp>
        <p:nvSpPr>
          <p:cNvPr id="7" name="云形标注 6"/>
          <p:cNvSpPr/>
          <p:nvPr/>
        </p:nvSpPr>
        <p:spPr>
          <a:xfrm>
            <a:off x="6677660" y="3252470"/>
            <a:ext cx="2313940" cy="959485"/>
          </a:xfrm>
          <a:prstGeom prst="cloudCallout">
            <a:avLst>
              <a:gd name="adj1" fmla="val -62294"/>
              <a:gd name="adj2" fmla="val 47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t>经验值选取计算对结果的影响</a:t>
            </a:r>
            <a:endParaRPr lang="zh-CN" altLang="en-US" sz="1400" b="1"/>
          </a:p>
        </p:txBody>
      </p:sp>
      <p:sp>
        <p:nvSpPr>
          <p:cNvPr id="9" name="文本框 8"/>
          <p:cNvSpPr txBox="1"/>
          <p:nvPr/>
        </p:nvSpPr>
        <p:spPr>
          <a:xfrm>
            <a:off x="704215" y="5962015"/>
            <a:ext cx="5576570" cy="337185"/>
          </a:xfrm>
          <a:prstGeom prst="rect">
            <a:avLst/>
          </a:prstGeom>
          <a:noFill/>
        </p:spPr>
        <p:txBody>
          <a:bodyPr wrap="none" rtlCol="0" anchor="t">
            <a:spAutoFit/>
          </a:bodyPr>
          <a:p>
            <a:pPr indent="0">
              <a:buFont typeface="Wingdings" panose="05000000000000000000" charset="0"/>
              <a:buNone/>
            </a:pPr>
            <a:r>
              <a:rPr lang="zh-CN" altLang="en-US" sz="1600">
                <a:latin typeface="+mn-ea"/>
                <a:cs typeface="微软雅黑" panose="020B0503020204020204" charset="-122"/>
                <a:sym typeface="+mn-ea"/>
              </a:rPr>
              <a:t>《</a:t>
            </a:r>
            <a:r>
              <a:rPr lang="zh-CN" altLang="en-US" sz="1600" b="1">
                <a:latin typeface="+mn-ea"/>
                <a:cs typeface="微软雅黑" panose="020B0503020204020204" charset="-122"/>
                <a:sym typeface="+mn-ea"/>
              </a:rPr>
              <a:t> </a:t>
            </a:r>
            <a:r>
              <a:rPr lang="zh-CN" altLang="en-US" sz="1600">
                <a:latin typeface="+mn-ea"/>
                <a:cs typeface="微软雅黑" panose="020B0503020204020204" charset="-122"/>
                <a:sym typeface="+mn-ea"/>
              </a:rPr>
              <a:t>水利水电工程施工技术全书》第一卷第五册</a:t>
            </a:r>
            <a:r>
              <a:rPr lang="zh-CN" altLang="en-US" sz="1600" b="1">
                <a:latin typeface="+mn-ea"/>
                <a:cs typeface="微软雅黑" panose="020B0503020204020204" charset="-122"/>
                <a:sym typeface="+mn-ea"/>
              </a:rPr>
              <a:t>《振冲工程》</a:t>
            </a:r>
            <a:endParaRPr lang="zh-CN" altLang="en-US" sz="1600" b="1"/>
          </a:p>
        </p:txBody>
      </p:sp>
    </p:spTree>
  </p:cSld>
  <p:clrMapOvr>
    <a:masterClrMapping/>
  </p:clrMapOvr>
</p:sld>
</file>

<file path=ppt/tags/tag1.xml><?xml version="1.0" encoding="utf-8"?>
<p:tagLst xmlns:p="http://schemas.openxmlformats.org/presentationml/2006/main">
  <p:tag name="REFSHAPE" val="637733828"/>
  <p:tag name="KSO_WM_UNIT_PLACING_PICTURE_USER_VIEWPORT" val="{&quot;height&quot;:2895,&quot;width&quot;:4245}"/>
</p:tagLst>
</file>

<file path=ppt/tags/tag10.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70_3*m_h_a*1_1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190163_3*q_i*1_1"/>
  <p:tag name="KSO_WM_TEMPLATE_CATEGORY" val="diagram"/>
  <p:tag name="KSO_WM_TEMPLATE_INDEX" val="2019016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diagram20190163_3*q_i*1_2"/>
  <p:tag name="KSO_WM_TEMPLATE_CATEGORY" val="diagram"/>
  <p:tag name="KSO_WM_TEMPLATE_INDEX" val="20190163"/>
  <p:tag name="KSO_WM_UNIT_LAYERLEVEL" val="1_1"/>
  <p:tag name="KSO_WM_TAG_VERSION" val="1.0"/>
  <p:tag name="KSO_WM_BEAUTIFY_FLAG" val="#wm#"/>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190163_3*q_h_i*1_1_3"/>
  <p:tag name="KSO_WM_TEMPLATE_CATEGORY" val="diagram"/>
  <p:tag name="KSO_WM_TEMPLATE_INDEX" val="20190163"/>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190163_3*q_h_i*1_2_3"/>
  <p:tag name="KSO_WM_TEMPLATE_CATEGORY" val="diagram"/>
  <p:tag name="KSO_WM_TEMPLATE_INDEX" val="20190163"/>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190163_3*q_h_i*1_4_3"/>
  <p:tag name="KSO_WM_TEMPLATE_CATEGORY" val="diagram"/>
  <p:tag name="KSO_WM_TEMPLATE_INDEX" val="20190163"/>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190163_3*q_h_i*1_3_3"/>
  <p:tag name="KSO_WM_TEMPLATE_CATEGORY" val="diagram"/>
  <p:tag name="KSO_WM_TEMPLATE_INDEX" val="20190163"/>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90163_3*q_h_i*1_1_2"/>
  <p:tag name="KSO_WM_TEMPLATE_CATEGORY" val="diagram"/>
  <p:tag name="KSO_WM_TEMPLATE_INDEX" val="20190163"/>
  <p:tag name="KSO_WM_UNIT_LAYERLEVEL" val="1_1_1"/>
  <p:tag name="KSO_WM_TAG_VERSION" val="1.0"/>
  <p:tag name="KSO_WM_BEAUTIFY_FLAG" val="#wm#"/>
  <p:tag name="KSO_WM_UNIT_TEXT_FILL_FORE_SCHEMECOLOR_INDEX" val="14"/>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90163_3*q_h_i*1_2_2"/>
  <p:tag name="KSO_WM_TEMPLATE_CATEGORY" val="diagram"/>
  <p:tag name="KSO_WM_TEMPLATE_INDEX" val="20190163"/>
  <p:tag name="KSO_WM_UNIT_LAYERLEVEL" val="1_1_1"/>
  <p:tag name="KSO_WM_TAG_VERSION" val="1.0"/>
  <p:tag name="KSO_WM_BEAUTIFY_FLAG" val="#wm#"/>
  <p:tag name="KSO_WM_UNIT_TEXT_FILL_FORE_SCHEMECOLOR_INDEX" val="14"/>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90163_3*q_h_i*1_3_2"/>
  <p:tag name="KSO_WM_TEMPLATE_CATEGORY" val="diagram"/>
  <p:tag name="KSO_WM_TEMPLATE_INDEX" val="20190163"/>
  <p:tag name="KSO_WM_UNIT_LAYERLEVEL" val="1_1_1"/>
  <p:tag name="KSO_WM_TAG_VERSION" val="1.0"/>
  <p:tag name="KSO_WM_BEAUTIFY_FLAG" val="#wm#"/>
  <p:tag name="KSO_WM_UNIT_TEXT_FILL_FORE_SCHEMECOLOR_INDEX" val="14"/>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90163_3*q_h_i*1_4_2"/>
  <p:tag name="KSO_WM_TEMPLATE_CATEGORY" val="diagram"/>
  <p:tag name="KSO_WM_TEMPLATE_INDEX" val="20190163"/>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70_3*m_h_i*1_2_1"/>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190163_3*q_h_i*1_2_1"/>
  <p:tag name="KSO_WM_TEMPLATE_CATEGORY" val="diagram"/>
  <p:tag name="KSO_WM_TEMPLATE_INDEX" val="2019016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90163_3*q_h_i*1_1_1"/>
  <p:tag name="KSO_WM_TEMPLATE_CATEGORY" val="diagram"/>
  <p:tag name="KSO_WM_TEMPLATE_INDEX" val="2019016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190163_3*q_h_i*1_4_1"/>
  <p:tag name="KSO_WM_TEMPLATE_CATEGORY" val="diagram"/>
  <p:tag name="KSO_WM_TEMPLATE_INDEX" val="2019016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190163_3*q_h_i*1_3_1"/>
  <p:tag name="KSO_WM_TEMPLATE_CATEGORY" val="diagram"/>
  <p:tag name="KSO_WM_TEMPLATE_INDEX" val="2019016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90163_3*q_h_a*1_1_1"/>
  <p:tag name="KSO_WM_TEMPLATE_CATEGORY" val="diagram"/>
  <p:tag name="KSO_WM_TEMPLATE_INDEX" val="2019016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90163_3*q_h_f*1_1_1"/>
  <p:tag name="KSO_WM_TEMPLATE_CATEGORY" val="diagram"/>
  <p:tag name="KSO_WM_TEMPLATE_INDEX" val="20190163"/>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1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190163_3*q_h_a*1_4_1"/>
  <p:tag name="KSO_WM_TEMPLATE_CATEGORY" val="diagram"/>
  <p:tag name="KSO_WM_TEMPLATE_INDEX" val="2019016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90163_3*q_h_f*1_4_1"/>
  <p:tag name="KSO_WM_TEMPLATE_CATEGORY" val="diagram"/>
  <p:tag name="KSO_WM_TEMPLATE_INDEX" val="20190163"/>
  <p:tag name="KSO_WM_UNIT_LAYERLEVEL" val="1_1_1"/>
  <p:tag name="KSO_WM_TAG_VERSION" val="1.0"/>
  <p:tag name="KSO_WM_BEAUTIFY_FLAG" val="#wm#"/>
  <p:tag name="KSO_WM_UNIT_PRESET_TEXT" val="单击此处添加文本具体内容"/>
  <p:tag name="KSO_WM_UNIT_VALUE" val="30"/>
  <p:tag name="KSO_WM_UNIT_TEXT_FILL_FORE_SCHEMECOLOR_INDEX" val="13"/>
  <p:tag name="KSO_WM_UNIT_TEXT_FILL_TYPE" val="1"/>
</p:tagLst>
</file>

<file path=ppt/tags/tag11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190163_3*q_h_a*1_2_1"/>
  <p:tag name="KSO_WM_TEMPLATE_CATEGORY" val="diagram"/>
  <p:tag name="KSO_WM_TEMPLATE_INDEX" val="2019016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90163_3*q_h_f*1_2_1"/>
  <p:tag name="KSO_WM_TEMPLATE_CATEGORY" val="diagram"/>
  <p:tag name="KSO_WM_TEMPLATE_INDEX" val="20190163"/>
  <p:tag name="KSO_WM_UNIT_LAYERLEVEL" val="1_1_1"/>
  <p:tag name="KSO_WM_TAG_VERSION" val="1.0"/>
  <p:tag name="KSO_WM_BEAUTIFY_FLAG" val="#wm#"/>
  <p:tag name="KSO_WM_UNIT_PRESET_TEXT" val="单击此处添加文本具体内容"/>
  <p:tag name="KSO_WM_UNIT_VALUE" val="3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70_3*m_h_i*1_2_2"/>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12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190163_3*q_h_a*1_3_1"/>
  <p:tag name="KSO_WM_TEMPLATE_CATEGORY" val="diagram"/>
  <p:tag name="KSO_WM_TEMPLATE_INDEX" val="20190163"/>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2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90163_3*q_h_f*1_3_1"/>
  <p:tag name="KSO_WM_TEMPLATE_CATEGORY" val="diagram"/>
  <p:tag name="KSO_WM_TEMPLATE_INDEX" val="20190163"/>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3"/>
  <p:tag name="KSO_WM_UNIT_ID" val="diagram20190163_3*q_i*1_3"/>
  <p:tag name="KSO_WM_TEMPLATE_CATEGORY" val="diagram"/>
  <p:tag name="KSO_WM_TEMPLATE_INDEX" val="20190163"/>
  <p:tag name="KSO_WM_UNIT_LAYERLEVEL" val="1_1"/>
  <p:tag name="KSO_WM_TAG_VERSION" val="1.0"/>
  <p:tag name="KSO_WM_BEAUTIFY_FLAG" val="#wm#"/>
  <p:tag name="KSO_WM_UNIT_LINE_FORE_SCHEMECOLOR_INDEX" val="14"/>
  <p:tag name="KSO_WM_UNIT_LINE_FILL_TYPE"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4"/>
  <p:tag name="KSO_WM_UNIT_ID" val="diagram20190163_3*q_i*1_4"/>
  <p:tag name="KSO_WM_TEMPLATE_CATEGORY" val="diagram"/>
  <p:tag name="KSO_WM_TEMPLATE_INDEX" val="20190163"/>
  <p:tag name="KSO_WM_UNIT_LAYERLEVEL" val="1_1"/>
  <p:tag name="KSO_WM_TAG_VERSION" val="1.0"/>
  <p:tag name="KSO_WM_BEAUTIFY_FLAG" val="#wm#"/>
  <p:tag name="KSO_WM_UNIT_LINE_FORE_SCHEMECOLOR_INDEX" val="14"/>
  <p:tag name="KSO_WM_UNIT_LINE_FILL_TYPE" val="2"/>
</p:tagLst>
</file>

<file path=ppt/tags/tag1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3*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12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3*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3*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27.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04_3*l_h_f*1_2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6"/>
  <p:tag name="KSO_WM_UNIT_TEXT_FILL_TYPE" val="1"/>
</p:tagLst>
</file>

<file path=ppt/tags/tag12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04_3*l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04_3*l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1470_3*m_h_i*1_2_6"/>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130.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3*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13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404_3*l_h_i*1_4_1"/>
  <p:tag name="KSO_WM_TEMPLATE_CATEGORY" val="diagram"/>
  <p:tag name="KSO_WM_TEMPLATE_INDEX" val="160404"/>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3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160404_3*l_h_i*1_4_2"/>
  <p:tag name="KSO_WM_TEMPLATE_CATEGORY" val="diagram"/>
  <p:tag name="KSO_WM_TEMPLATE_INDEX" val="160404"/>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33.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160404_3*l_h_f*1_4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8"/>
  <p:tag name="KSO_WM_UNIT_TEXT_FILL_TYPE" val="1"/>
</p:tagLst>
</file>

<file path=ppt/tags/tag13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3*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3*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36.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3*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1"/>
  <p:tag name="KSO_WM_UNIT_ID" val="diagram20188636_2*i*1"/>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14"/>
  <p:tag name="KSO_WM_UNI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88636_2*r_i*1_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
  <p:tag name="KSO_WM_UNIT_ID" val="diagram20188636_2*r_i*1_5"/>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70_3*m_h_i*1_2_3"/>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
  <p:tag name="KSO_WM_UNIT_ID" val="diagram20188636_2*r_i*1_6"/>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88636_2*r_i*1_7"/>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88636_2*r_i*1_9"/>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2"/>
  <p:tag name="KSO_WM_UNIT_ID" val="diagram20188636_2*i*2"/>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14"/>
  <p:tag name="KSO_WM_UNI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0"/>
  <p:tag name="KSO_WM_UNIT_ID" val="diagram20188636_2*r_i*1_10"/>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2"/>
  <p:tag name="KSO_WM_UNIT_ID" val="diagram20188636_2*r_i*1_1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4"/>
  <p:tag name="KSO_WM_UNIT_ID" val="diagram20188636_2*r_i*1_14"/>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5"/>
  <p:tag name="KSO_WM_UNIT_ID" val="diagram20188636_2*r_i*1_15"/>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88636_2*r_i*1_3"/>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3"/>
  <p:tag name="KSO_WM_UNIT_ID" val="diagram20188636_2*i*3"/>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9"/>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1470_3*m_h_i*1_2_4"/>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88636_2*r_i*1_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13"/>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88636_2*r_i*1_8"/>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13"/>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4"/>
  <p:tag name="KSO_WM_UNIT_ID" val="diagram20188636_2*i*4"/>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1"/>
  <p:tag name="KSO_WM_UNIT_ID" val="diagram20188636_2*r_i*1_1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3"/>
  <p:tag name="KSO_WM_UNIT_ID" val="diagram20188636_2*r_i*1_13"/>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6"/>
  <p:tag name="KSO_WM_UNIT_ID" val="diagram20188636_2*r_i*1_16"/>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88636_2*r_i*1_4"/>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5"/>
  <p:tag name="KSO_WM_UNIT_ID" val="diagram20188636_2*i*5"/>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Lst>
</file>

<file path=ppt/tags/tag158.xml><?xml version="1.0" encoding="utf-8"?>
<p:tagLst xmlns:p="http://schemas.openxmlformats.org/presentationml/2006/main">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1"/>
  <p:tag name="KSO_WM_UNIT_ID" val="diagram20188636_2*r_t*1_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PRESET_TEXT" val="单击此处添加标题"/>
  <p:tag name="KSO_WM_UNIT_TEXT_FILL_FORE_SCHEMECOLOR_INDEX" val="6"/>
  <p:tag name="KSO_WM_UNIT_TEXT_FILL_TYPE" val="1"/>
</p:tagLst>
</file>

<file path=ppt/tags/tag159.xml><?xml version="1.0" encoding="utf-8"?>
<p:tagLst xmlns:p="http://schemas.openxmlformats.org/presentationml/2006/main">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2"/>
  <p:tag name="KSO_WM_UNIT_ID" val="diagram20188636_2*r_t*1_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PRESET_TEXT" val="单击此处添加标题"/>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1470_3*m_h_i*1_2_5"/>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160.xml><?xml version="1.0" encoding="utf-8"?>
<p:tagLst xmlns:p="http://schemas.openxmlformats.org/presentationml/2006/main">
  <p:tag name="KSO_WM_UNIT_NOCLEAR" val="0"/>
  <p:tag name="KSO_WM_UNIT_SHOW_EDIT_AREA_INDICATION" val="0"/>
  <p:tag name="KSO_WM_UNIT_VALUE" val="3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v"/>
  <p:tag name="KSO_WM_UNIT_INDEX" val="1_1"/>
  <p:tag name="KSO_WM_UNIT_ID" val="diagram20188636_2*r_v*1_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PRESET_TEXT" val="单击此处添加文本具体内容，简明扼要的阐述您的观点。"/>
  <p:tag name="KSO_WM_UNIT_TEXT_FILL_FORE_SCHEMECOLOR_INDEX" val="13"/>
  <p:tag name="KSO_WM_UNIT_TEXT_FILL_TYPE" val="1"/>
</p:tagLst>
</file>

<file path=ppt/tags/tag161.xml><?xml version="1.0" encoding="utf-8"?>
<p:tagLst xmlns:p="http://schemas.openxmlformats.org/presentationml/2006/main">
  <p:tag name="KSO_WM_UNIT_NOCLEAR" val="0"/>
  <p:tag name="KSO_WM_UNIT_SHOW_EDIT_AREA_INDICATION" val="0"/>
  <p:tag name="KSO_WM_UNIT_VALUE" val="3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v"/>
  <p:tag name="KSO_WM_UNIT_INDEX" val="1_2"/>
  <p:tag name="KSO_WM_UNIT_ID" val="diagram20188636_2*r_v*1_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PRESET_TEXT" val="单击此处添加文本具体内容，简明扼要的阐述您的观点。"/>
  <p:tag name="KSO_WM_UNIT_TEXT_FILL_FORE_SCHEMECOLOR_INDEX" val="13"/>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2*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3.xml><?xml version="1.0" encoding="utf-8"?>
<p:tagLst xmlns:p="http://schemas.openxmlformats.org/presentationml/2006/main">
  <p:tag name="KSO_WM_UNIT_VALUE" val="1179*780"/>
  <p:tag name="KSO_WM_UNIT_HIGHLIGHT" val="0"/>
  <p:tag name="KSO_WM_UNIT_COMPATIBLE" val="0"/>
  <p:tag name="KSO_WM_UNIT_DIAGRAM_ISNUMVISUAL" val="0"/>
  <p:tag name="KSO_WM_UNIT_DIAGRAM_ISREFERUNIT" val="0"/>
  <p:tag name="KSO_WM_DIAGRAM_GROUP_CODE" val="m1-1"/>
  <p:tag name="KSO_WM_UNIT_TYPE" val="m_d"/>
  <p:tag name="KSO_WM_UNIT_INDEX" val="1_1"/>
  <p:tag name="KSO_WM_UNIT_ID" val="diagram20187567_2*m_d*1_1"/>
  <p:tag name="KSO_WM_TEMPLATE_CATEGORY" val="diagram"/>
  <p:tag name="KSO_WM_TEMPLATE_INDEX" val="20187567"/>
  <p:tag name="KSO_WM_UNIT_SUPPORT_UNIT_TYPE" val="[&quot;all&quot;]"/>
  <p:tag name="KSO_WM_UNIT_LAYERLEVEL" val="1_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2*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2*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Lst>
</file>

<file path=ppt/tags/tag166.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567_2*m_h_a*1_1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5"/>
  <p:tag name="KSO_WM_UNIT_TEXT_FILL_TYPE" val="1"/>
</p:tagLst>
</file>

<file path=ppt/tags/tag167.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567_2*m_h_f*1_1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2*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2*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7.xml><?xml version="1.0" encoding="utf-8"?>
<p:tagLst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70_3*m_h_f*1_2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567_2*m_h_i*1_2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Lst>
</file>

<file path=ppt/tags/tag171.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567_2*m_h_a*1_2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6"/>
  <p:tag name="KSO_WM_UNIT_TEXT_FILL_TYPE" val="1"/>
</p:tagLst>
</file>

<file path=ppt/tags/tag172.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567_2*m_h_f*1_2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2*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2*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567_2*m_h_i*1_3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7"/>
  <p:tag name="KSO_WM_UNIT_LINE_FILL_TYPE" val="2"/>
  <p:tag name="KSO_WM_UNIT_TEXT_FILL_FORE_SCHEMECOLOR_INDEX" val="2"/>
  <p:tag name="KSO_WM_UNIT_TEXT_FILL_TYPE" val="1"/>
</p:tagLst>
</file>

<file path=ppt/tags/tag176.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567_2*m_h_a*1_3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7"/>
  <p:tag name="KSO_WM_UNIT_TEXT_FILL_TYPE" val="1"/>
</p:tagLst>
</file>

<file path=ppt/tags/tag177.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7567_2*m_h_f*1_3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567_2*m_h_i*1_3_2"/>
  <p:tag name="KSO_WM_TEMPLATE_CATEGORY" val="diagram"/>
  <p:tag name="KSO_WM_TEMPLATE_INDEX" val="2018756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567_2*m_h_i*1_3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70_3*m_h_a*1_2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7567_3*m_i*1_2"/>
  <p:tag name="KSO_WM_TEMPLATE_CATEGORY" val="diagram"/>
  <p:tag name="KSO_WM_TEMPLATE_INDEX" val="2018756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3*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3*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Lst>
</file>

<file path=ppt/tags/tag183.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567_3*m_h_a*1_1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5"/>
  <p:tag name="KSO_WM_UNIT_TEXT_FILL_TYPE" val="1"/>
</p:tagLst>
</file>

<file path=ppt/tags/tag184.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567_3*m_h_f*1_1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3*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3*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7567_3*m_h_i*1_2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Lst>
</file>

<file path=ppt/tags/tag188.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567_3*m_h_a*1_2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6"/>
  <p:tag name="KSO_WM_UNIT_TEXT_FILL_TYPE" val="1"/>
</p:tagLst>
</file>

<file path=ppt/tags/tag189.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567_3*m_h_f*1_2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70_3*m_h_i*1_3_1"/>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7567_3*m_h_i*1_2_2"/>
  <p:tag name="KSO_WM_TEMPLATE_CATEGORY" val="diagram"/>
  <p:tag name="KSO_WM_TEMPLATE_INDEX" val="2018756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7567_3*m_h_i*1_2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7567_3*m_h_i*1_3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7"/>
  <p:tag name="KSO_WM_UNIT_LINE_FILL_TYPE" val="2"/>
  <p:tag name="KSO_WM_UNIT_TEXT_FILL_FORE_SCHEMECOLOR_INDEX" val="2"/>
  <p:tag name="KSO_WM_UNIT_TEXT_FILL_TYPE" val="1"/>
</p:tagLst>
</file>

<file path=ppt/tags/tag193.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7567_3*m_h_a*1_3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7"/>
  <p:tag name="KSO_WM_UNIT_TEXT_FILL_TYPE" val="1"/>
</p:tagLst>
</file>

<file path=ppt/tags/tag194.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7567_3*m_h_f*1_3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7567_3*m_h_i*1_3_2"/>
  <p:tag name="KSO_WM_TEMPLATE_CATEGORY" val="diagram"/>
  <p:tag name="KSO_WM_TEMPLATE_INDEX" val="2018756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7567_3*m_h_i*1_3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7567_3*m_h_i*1_4_3"/>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8"/>
  <p:tag name="KSO_WM_UNIT_LINE_FILL_TYPE" val="2"/>
  <p:tag name="KSO_WM_UNIT_TEXT_FILL_FORE_SCHEMECOLOR_INDEX" val="2"/>
  <p:tag name="KSO_WM_UNIT_TEXT_FILL_TYPE" val="1"/>
</p:tagLst>
</file>

<file path=ppt/tags/tag198.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7567_3*m_h_a*1_4_1"/>
  <p:tag name="KSO_WM_TEMPLATE_CATEGORY" val="diagram"/>
  <p:tag name="KSO_WM_TEMPLATE_INDEX" val="20187567"/>
  <p:tag name="KSO_WM_UNIT_LAYERLEVEL" val="1_1_1"/>
  <p:tag name="KSO_WM_TAG_VERSION" val="1.0"/>
  <p:tag name="KSO_WM_BEAUTIFY_FLAG" val="#wm#"/>
  <p:tag name="KSO_WM_UNIT_PRESET_TEXT" val="单击此处添加标题"/>
  <p:tag name="KSO_WM_UNIT_TEXT_FILL_FORE_SCHEMECOLOR_INDEX" val="8"/>
  <p:tag name="KSO_WM_UNIT_TEXT_FILL_TYPE" val="1"/>
</p:tagLst>
</file>

<file path=ppt/tags/tag199.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87567_3*m_h_f*1_4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xml><?xml version="1.0" encoding="utf-8"?>
<p:tagLst xmlns:p="http://schemas.openxmlformats.org/presentationml/2006/main">
  <p:tag name="REFSHAPE" val="687832764"/>
  <p:tag name="KSO_WM_UNIT_PLACING_PICTURE_USER_VIEWPORT" val="{&quot;height&quot;:7365,&quot;width&quot;:1350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70_3*m_h_i*1_3_2"/>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7567_3*m_h_i*1_4_2"/>
  <p:tag name="KSO_WM_TEMPLATE_CATEGORY" val="diagram"/>
  <p:tag name="KSO_WM_TEMPLATE_INDEX" val="20187567"/>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7567_3*m_h_i*1_4_1"/>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Lst>
</file>

<file path=ppt/tags/tag202.xml><?xml version="1.0" encoding="utf-8"?>
<p:tagLst xmlns:p="http://schemas.openxmlformats.org/presentationml/2006/main">
  <p:tag name="KSO_WM_UNIT_PLACING_PICTURE_USER_VIEWPORT" val="{&quot;height&quot;:5197,&quot;width&quot;:8302}"/>
</p:tagLst>
</file>

<file path=ppt/tags/tag203.xml><?xml version="1.0" encoding="utf-8"?>
<p:tagLst xmlns:p="http://schemas.openxmlformats.org/presentationml/2006/main">
  <p:tag name="KSO_WM_UNIT_PLACING_PICTURE_USER_VIEWPORT" val="{&quot;height&quot;:5197,&quot;width&quot;:8302}"/>
</p:tagLst>
</file>

<file path=ppt/tags/tag204.xml><?xml version="1.0" encoding="utf-8"?>
<p:tagLst xmlns:p="http://schemas.openxmlformats.org/presentationml/2006/main">
  <p:tag name="KSO_WM_UNIT_PLACING_PICTURE_USER_VIEWPORT" val="{&quot;height&quot;:5197,&quot;width&quot;:8302}"/>
</p:tagLst>
</file>

<file path=ppt/tags/tag205.xml><?xml version="1.0" encoding="utf-8"?>
<p:tagLst xmlns:p="http://schemas.openxmlformats.org/presentationml/2006/main">
  <p:tag name="KSO_WM_UNIT_PLACING_PICTURE_USER_VIEWPORT" val="{&quot;height&quot;:5197,&quot;width&quot;:830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d"/>
  <p:tag name="KSO_WM_UNIT_INDEX" val="1_1_1"/>
  <p:tag name="KSO_WM_UNIT_ID" val="diagram20188089_3*n_h_d*1_1_1"/>
  <p:tag name="KSO_WM_TEMPLATE_CATEGORY" val="diagram"/>
  <p:tag name="KSO_WM_TEMPLATE_INDEX" val="20188089"/>
  <p:tag name="KSO_WM_UNIT_LAYERLEVEL" val="1_1_1"/>
  <p:tag name="KSO_WM_TAG_VERSION" val="1.0"/>
  <p:tag name="KSO_WM_BEAUTIFY_FLAG" val="#wm#"/>
  <p:tag name="KSO_WM_UNIT_VALUE" val="519*1792"/>
</p:tagLst>
</file>

<file path=ppt/tags/tag207.xml><?xml version="1.0" encoding="utf-8"?>
<p:tagLst xmlns:p="http://schemas.openxmlformats.org/presentationml/2006/main">
  <p:tag name="KSO_WM_TEMPLATE_CATEGORY" val="diagram"/>
  <p:tag name="KSO_WM_TEMPLATE_INDEX" val="20188089"/>
  <p:tag name="KSO_WM_UNIT_TYPE" val="n_h_i"/>
  <p:tag name="KSO_WM_UNIT_INDEX" val="1_2_1"/>
  <p:tag name="KSO_WM_UNIT_ID" val="diagram20188089_3*n_h_i*1_2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208.xml><?xml version="1.0" encoding="utf-8"?>
<p:tagLst xmlns:p="http://schemas.openxmlformats.org/presentationml/2006/main">
  <p:tag name="KSO_WM_TEMPLATE_CATEGORY" val="diagram"/>
  <p:tag name="KSO_WM_TEMPLATE_INDEX" val="20188089"/>
  <p:tag name="KSO_WM_UNIT_TYPE" val="n_h_i"/>
  <p:tag name="KSO_WM_UNIT_INDEX" val="1_2_3"/>
  <p:tag name="KSO_WM_UNIT_ID" val="diagram20188089_3*n_h_i*1_2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209.xml><?xml version="1.0" encoding="utf-8"?>
<p:tagLst xmlns:p="http://schemas.openxmlformats.org/presentationml/2006/main">
  <p:tag name="KSO_WM_TEMPLATE_CATEGORY" val="diagram"/>
  <p:tag name="KSO_WM_TEMPLATE_INDEX" val="20188089"/>
  <p:tag name="KSO_WM_UNIT_TYPE" val="n_h_h_a"/>
  <p:tag name="KSO_WM_UNIT_INDEX" val="1_2_1_1"/>
  <p:tag name="KSO_WM_UNIT_ID" val="diagram20188089_3*n_h_h_a*1_2_1_1"/>
  <p:tag name="KSO_WM_UNIT_LAYERLEVEL" val="1_1_1_1"/>
  <p:tag name="KSO_WM_UNIT_VALUE" val="51"/>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DIAGRAM_ISNUMVISUAL" val="0"/>
  <p:tag name="KSO_WM_UNIT_DIAGRAM_ISREFERUNIT" val="0"/>
  <p:tag name="KSO_WM_UNIT_NOCLEAR" val="0"/>
  <p:tag name="KSO_WM_UNIT_TEXT_FILL_FORE_SCHEMECOLOR_INDEX" val="5"/>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70_3*m_h_i*1_3_3"/>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10.xml><?xml version="1.0" encoding="utf-8"?>
<p:tagLst xmlns:p="http://schemas.openxmlformats.org/presentationml/2006/main">
  <p:tag name="KSO_WM_TEMPLATE_CATEGORY" val="diagram"/>
  <p:tag name="KSO_WM_TEMPLATE_INDEX" val="20188089"/>
  <p:tag name="KSO_WM_UNIT_TYPE" val="n_h_h_a"/>
  <p:tag name="KSO_WM_UNIT_INDEX" val="1_2_2_1"/>
  <p:tag name="KSO_WM_UNIT_ID" val="diagram20188089_3*n_h_h_a*1_2_2_1"/>
  <p:tag name="KSO_WM_UNIT_LAYERLEVEL" val="1_1_1_1"/>
  <p:tag name="KSO_WM_UNIT_VALUE" val="51"/>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DIAGRAM_ISNUMVISUAL" val="0"/>
  <p:tag name="KSO_WM_UNIT_DIAGRAM_ISREFERUNIT" val="0"/>
  <p:tag name="KSO_WM_UNIT_NOCLEAR" val="0"/>
  <p:tag name="KSO_WM_UNIT_TEXT_FILL_FORE_SCHEMECOLOR_INDEX" val="6"/>
  <p:tag name="KSO_WM_UNIT_TEXT_FILL_TYPE" val="1"/>
</p:tagLst>
</file>

<file path=ppt/tags/tag211.xml><?xml version="1.0" encoding="utf-8"?>
<p:tagLst xmlns:p="http://schemas.openxmlformats.org/presentationml/2006/main">
  <p:tag name="KSO_WM_TEMPLATE_CATEGORY" val="diagram"/>
  <p:tag name="KSO_WM_TEMPLATE_INDEX" val="20188089"/>
  <p:tag name="KSO_WM_UNIT_TYPE" val="n_h_h_a"/>
  <p:tag name="KSO_WM_UNIT_INDEX" val="1_2_3_1"/>
  <p:tag name="KSO_WM_UNIT_ID" val="diagram20188089_3*n_h_h_a*1_2_3_1"/>
  <p:tag name="KSO_WM_UNIT_LAYERLEVEL" val="1_1_1_1"/>
  <p:tag name="KSO_WM_UNIT_VALUE" val="51"/>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DIAGRAM_ISNUMVISUAL" val="0"/>
  <p:tag name="KSO_WM_UNIT_DIAGRAM_ISREFERUNIT" val="0"/>
  <p:tag name="KSO_WM_UNIT_NOCLEAR" val="0"/>
  <p:tag name="KSO_WM_UNIT_TEXT_FILL_FORE_SCHEMECOLOR_INDEX" val="7"/>
  <p:tag name="KSO_WM_UNIT_TEXT_FILL_TYPE" val="1"/>
</p:tagLst>
</file>

<file path=ppt/tags/tag212.xml><?xml version="1.0" encoding="utf-8"?>
<p:tagLst xmlns:p="http://schemas.openxmlformats.org/presentationml/2006/main">
  <p:tag name="KSO_WM_TEMPLATE_CATEGORY" val="diagram"/>
  <p:tag name="KSO_WM_TEMPLATE_INDEX" val="20188089"/>
  <p:tag name="KSO_WM_UNIT_TYPE" val="n_h_h_a"/>
  <p:tag name="KSO_WM_UNIT_INDEX" val="1_2_4_1"/>
  <p:tag name="KSO_WM_UNIT_ID" val="diagram20188089_3*n_h_h_a*1_2_4_1"/>
  <p:tag name="KSO_WM_UNIT_LAYERLEVEL" val="1_1_1_1"/>
  <p:tag name="KSO_WM_UNIT_VALUE" val="51"/>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DIAGRAM_ISNUMVISUAL" val="0"/>
  <p:tag name="KSO_WM_UNIT_DIAGRAM_ISREFERUNIT" val="0"/>
  <p:tag name="KSO_WM_UNIT_NOCLEAR" val="0"/>
  <p:tag name="KSO_WM_UNIT_TEXT_FILL_FORE_SCHEMECOLOR_INDEX" val="8"/>
  <p:tag name="KSO_WM_UNIT_TEXT_FILL_TYPE" val="1"/>
</p:tagLst>
</file>

<file path=ppt/tags/tag213.xml><?xml version="1.0" encoding="utf-8"?>
<p:tagLst xmlns:p="http://schemas.openxmlformats.org/presentationml/2006/main">
  <p:tag name="KSO_WM_TEMPLATE_CATEGORY" val="diagram"/>
  <p:tag name="KSO_WM_TEMPLATE_INDEX" val="20188089"/>
  <p:tag name="KSO_WM_UNIT_TYPE" val="n_h_i"/>
  <p:tag name="KSO_WM_UNIT_INDEX" val="1_2_2"/>
  <p:tag name="KSO_WM_UNIT_ID" val="diagram20188089_3*n_h_i*1_2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214.xml><?xml version="1.0" encoding="utf-8"?>
<p:tagLst xmlns:p="http://schemas.openxmlformats.org/presentationml/2006/main">
  <p:tag name="KSO_WM_TEMPLATE_CATEGORY" val="diagram"/>
  <p:tag name="KSO_WM_TEMPLATE_INDEX" val="20188089"/>
  <p:tag name="KSO_WM_UNIT_TYPE" val="n_h_i"/>
  <p:tag name="KSO_WM_UNIT_INDEX" val="1_1_2"/>
  <p:tag name="KSO_WM_UNIT_ID" val="diagram20188089_3*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15.xml><?xml version="1.0" encoding="utf-8"?>
<p:tagLst xmlns:p="http://schemas.openxmlformats.org/presentationml/2006/main">
  <p:tag name="KSO_WM_TEMPLATE_CATEGORY" val="diagram"/>
  <p:tag name="KSO_WM_TEMPLATE_INDEX" val="20188089"/>
  <p:tag name="KSO_WM_UNIT_TYPE" val="n_i"/>
  <p:tag name="KSO_WM_UNIT_INDEX" val="1_1"/>
  <p:tag name="KSO_WM_UNIT_ID" val="diagram20188089_3*n_i*1_1"/>
  <p:tag name="KSO_WM_UNIT_LAYERLEVEL" val="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TEXT_FILL_FORE_SCHEMECOLOR_INDEX" val="13"/>
  <p:tag name="KSO_WM_UNIT_TEXT_FILL_TYPE" val="1"/>
</p:tagLst>
</file>

<file path=ppt/tags/tag216.xml><?xml version="1.0" encoding="utf-8"?>
<p:tagLst xmlns:p="http://schemas.openxmlformats.org/presentationml/2006/main">
  <p:tag name="KSO_WM_TEMPLATE_CATEGORY" val="diagram"/>
  <p:tag name="KSO_WM_TEMPLATE_INDEX" val="20188089"/>
  <p:tag name="KSO_WM_UNIT_TYPE" val="n_h_h_i"/>
  <p:tag name="KSO_WM_UNIT_INDEX" val="1_2_4_2"/>
  <p:tag name="KSO_WM_UNIT_ID" val="diagram20188089_3*n_h_h_i*1_2_4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217.xml><?xml version="1.0" encoding="utf-8"?>
<p:tagLst xmlns:p="http://schemas.openxmlformats.org/presentationml/2006/main">
  <p:tag name="KSO_WM_TEMPLATE_CATEGORY" val="diagram"/>
  <p:tag name="KSO_WM_TEMPLATE_INDEX" val="20188089"/>
  <p:tag name="KSO_WM_UNIT_TYPE" val="n_h_h_i"/>
  <p:tag name="KSO_WM_UNIT_INDEX" val="1_2_2_2"/>
  <p:tag name="KSO_WM_UNIT_ID" val="diagram20188089_3*n_h_h_i*1_2_2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218.xml><?xml version="1.0" encoding="utf-8"?>
<p:tagLst xmlns:p="http://schemas.openxmlformats.org/presentationml/2006/main">
  <p:tag name="KSO_WM_TEMPLATE_CATEGORY" val="diagram"/>
  <p:tag name="KSO_WM_TEMPLATE_INDEX" val="20188089"/>
  <p:tag name="KSO_WM_UNIT_TYPE" val="n_h_h_i"/>
  <p:tag name="KSO_WM_UNIT_INDEX" val="1_2_2_1"/>
  <p:tag name="KSO_WM_UNIT_ID" val="diagram20188089_3*n_h_h_i*1_2_2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219.xml><?xml version="1.0" encoding="utf-8"?>
<p:tagLst xmlns:p="http://schemas.openxmlformats.org/presentationml/2006/main">
  <p:tag name="KSO_WM_TEMPLATE_CATEGORY" val="diagram"/>
  <p:tag name="KSO_WM_TEMPLATE_INDEX" val="20188089"/>
  <p:tag name="KSO_WM_UNIT_TYPE" val="n_h_h_i"/>
  <p:tag name="KSO_WM_UNIT_INDEX" val="1_2_1_2"/>
  <p:tag name="KSO_WM_UNIT_ID" val="diagram20188089_3*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70_3*m_h_i*1_3_4"/>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20.xml><?xml version="1.0" encoding="utf-8"?>
<p:tagLst xmlns:p="http://schemas.openxmlformats.org/presentationml/2006/main">
  <p:tag name="KSO_WM_TEMPLATE_CATEGORY" val="diagram"/>
  <p:tag name="KSO_WM_TEMPLATE_INDEX" val="20188089"/>
  <p:tag name="KSO_WM_UNIT_TYPE" val="n_h_h_i"/>
  <p:tag name="KSO_WM_UNIT_INDEX" val="1_2_1_1"/>
  <p:tag name="KSO_WM_UNIT_ID" val="diagram20188089_3*n_h_h_i*1_2_1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221.xml><?xml version="1.0" encoding="utf-8"?>
<p:tagLst xmlns:p="http://schemas.openxmlformats.org/presentationml/2006/main">
  <p:tag name="KSO_WM_TEMPLATE_CATEGORY" val="diagram"/>
  <p:tag name="KSO_WM_TEMPLATE_INDEX" val="20188089"/>
  <p:tag name="KSO_WM_UNIT_TYPE" val="n_h_h_i"/>
  <p:tag name="KSO_WM_UNIT_INDEX" val="1_2_3_2"/>
  <p:tag name="KSO_WM_UNIT_ID" val="diagram20188089_3*n_h_h_i*1_2_3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222.xml><?xml version="1.0" encoding="utf-8"?>
<p:tagLst xmlns:p="http://schemas.openxmlformats.org/presentationml/2006/main">
  <p:tag name="KSO_WM_TEMPLATE_CATEGORY" val="diagram"/>
  <p:tag name="KSO_WM_TEMPLATE_INDEX" val="20188089"/>
  <p:tag name="KSO_WM_UNIT_TYPE" val="n_h_h_i"/>
  <p:tag name="KSO_WM_UNIT_INDEX" val="1_2_3_1"/>
  <p:tag name="KSO_WM_UNIT_ID" val="diagram20188089_3*n_h_h_i*1_2_3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88089_3*n_h_h_i*1_2_4_1"/>
  <p:tag name="KSO_WM_TEMPLATE_CATEGORY" val="diagram"/>
  <p:tag name="KSO_WM_TEMPLATE_INDEX" val="20188089"/>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24.xml><?xml version="1.0" encoding="utf-8"?>
<p:tagLst xmlns:p="http://schemas.openxmlformats.org/presentationml/2006/main">
  <p:tag name="KSO_WM_TEMPLATE_CATEGORY" val="diagram"/>
  <p:tag name="KSO_WM_TEMPLATE_INDEX" val="20188089"/>
  <p:tag name="KSO_WM_UNIT_TYPE" val="n_h_f"/>
  <p:tag name="KSO_WM_UNIT_INDEX" val="1_1_1"/>
  <p:tag name="KSO_WM_UNIT_ID" val="diagram20188089_3*n_h_f*1_1_1"/>
  <p:tag name="KSO_WM_UNIT_LAYERLEVEL" val="1_1_1"/>
  <p:tag name="KSO_WM_UNIT_VALUE" val="39"/>
  <p:tag name="KSO_WM_UNIT_HIGHLIGHT" val="0"/>
  <p:tag name="KSO_WM_UNIT_COMPATIBLE" val="0"/>
  <p:tag name="KSO_WM_BEAUTIFY_FLAG" val="#wm#"/>
  <p:tag name="KSO_WM_TAG_VERSION" val="1.0"/>
  <p:tag name="KSO_WM_DIAGRAM_GROUP_CODE" val="n1-1"/>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1470_3*m_h_i*1_3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1470_3*m_h_i*1_3_6"/>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25.xml><?xml version="1.0" encoding="utf-8"?>
<p:tagLst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70_3*m_h_f*1_3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6.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70_3*m_h_a*1_3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1470_3*m_h_i*1_4_1"/>
  <p:tag name="KSO_WM_TEMPLATE_CATEGORY" val="diagram"/>
  <p:tag name="KSO_WM_TEMPLATE_INDEX" val="20201470"/>
  <p:tag name="KSO_WM_UNIT_LAYERLEVEL" val="1_1_1"/>
  <p:tag name="KSO_WM_TAG_VERSION" val="1.0"/>
  <p:tag name="KSO_WM_BEAUTIFY_FLAG" val="#wm#"/>
  <p:tag name="KSO_WM_UNIT_FILL_FORE_SCHEMECOLOR_INDEX" val="8"/>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1470_3*m_h_i*1_4_2"/>
  <p:tag name="KSO_WM_TEMPLATE_CATEGORY" val="diagram"/>
  <p:tag name="KSO_WM_TEMPLATE_INDEX" val="20201470"/>
  <p:tag name="KSO_WM_UNIT_LAYERLEVEL" val="1_1_1"/>
  <p:tag name="KSO_WM_TAG_VERSION" val="1.0"/>
  <p:tag name="KSO_WM_BEAUTIFY_FLAG" val="#wm#"/>
  <p:tag name="KSO_WM_UNIT_FILL_FORE_SCHEMECOLOR_INDEX" val="8"/>
  <p:tag name="KSO_WM_UNI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1470_3*m_h_i*1_4_3"/>
  <p:tag name="KSO_WM_TEMPLATE_CATEGORY" val="diagram"/>
  <p:tag name="KSO_WM_TEMPLATE_INDEX" val="20201470"/>
  <p:tag name="KSO_WM_UNIT_LAYERLEVEL" val="1_1_1"/>
  <p:tag name="KSO_WM_TAG_VERSION" val="1.0"/>
  <p:tag name="KSO_WM_BEAUTIFY_FLAG" val="#wm#"/>
  <p:tag name="KSO_WM_UNIT_FILL_FORE_SCHEMECOLOR_INDEX" val="8"/>
  <p:tag name="KSO_WM_UNI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70_3*m_h_i*1_1_1"/>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1470_3*m_h_i*1_4_4"/>
  <p:tag name="KSO_WM_TEMPLATE_CATEGORY" val="diagram"/>
  <p:tag name="KSO_WM_TEMPLATE_INDEX" val="20201470"/>
  <p:tag name="KSO_WM_UNIT_LAYERLEVEL" val="1_1_1"/>
  <p:tag name="KSO_WM_TAG_VERSION" val="1.0"/>
  <p:tag name="KSO_WM_BEAUTIFY_FLAG" val="#wm#"/>
  <p:tag name="KSO_WM_UNIT_FILL_FORE_SCHEMECOLOR_INDEX" val="8"/>
  <p:tag name="KSO_WM_UNI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201470_3*m_h_i*1_4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201470_3*m_h_i*1_4_6"/>
  <p:tag name="KSO_WM_TEMPLATE_CATEGORY" val="diagram"/>
  <p:tag name="KSO_WM_TEMPLATE_INDEX" val="20201470"/>
  <p:tag name="KSO_WM_UNIT_LAYERLEVEL" val="1_1_1"/>
  <p:tag name="KSO_WM_TAG_VERSION" val="1.0"/>
  <p:tag name="KSO_WM_BEAUTIFY_FLAG" val="#wm#"/>
  <p:tag name="KSO_WM_UNIT_FILL_FORE_SCHEMECOLOR_INDEX" val="8"/>
  <p:tag name="KSO_WM_UNIT_FILL_TYPE" val="1"/>
</p:tagLst>
</file>

<file path=ppt/tags/tag33.xml><?xml version="1.0" encoding="utf-8"?>
<p:tagLst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1470_3*m_h_f*1_4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34.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1470_3*m_h_a*1_4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7706_4*l_h_i*1_4_2"/>
  <p:tag name="KSO_WM_TEMPLATE_CATEGORY" val="diagram"/>
  <p:tag name="KSO_WM_TEMPLATE_INDEX" val="20187706"/>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06_4*l_h_i*1_1_1"/>
  <p:tag name="KSO_WM_TEMPLATE_CATEGORY" val="diagram"/>
  <p:tag name="KSO_WM_TEMPLATE_INDEX" val="2018770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06_4*l_h_a*1_1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06_4*l_h_i*1_2_1"/>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39.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06_4*l_h_a*1_2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70_3*m_h_i*1_1_2"/>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06_4*l_h_i*1_3_1"/>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06_4*l_h_a*1_3_1"/>
  <p:tag name="KSO_WM_TEMPLATE_CATEGORY" val="diagram"/>
  <p:tag name="KSO_WM_TEMPLATE_INDEX" val="20187706"/>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7706_4*l_h_i*1_3_2"/>
  <p:tag name="KSO_WM_TEMPLATE_CATEGORY" val="diagram"/>
  <p:tag name="KSO_WM_TEMPLATE_INDEX" val="2018770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7706_4*l_h_i*1_2_2"/>
  <p:tag name="KSO_WM_TEMPLATE_CATEGORY" val="diagram"/>
  <p:tag name="KSO_WM_TEMPLATE_INDEX" val="2018770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4.xml><?xml version="1.0" encoding="utf-8"?>
<p:tagLst xmlns:p="http://schemas.openxmlformats.org/presentationml/2006/main">
  <p:tag name="KSO_WM_UNIT_COLOR_SCHEME_SHAPE_ID" val="40"/>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188494_3*q_h_i*1_4_1"/>
  <p:tag name="KSO_WM_TEMPLATE_CATEGORY" val="diagram"/>
  <p:tag name="KSO_WM_TEMPLATE_INDEX" val="2018849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45.xml><?xml version="1.0" encoding="utf-8"?>
<p:tagLst xmlns:p="http://schemas.openxmlformats.org/presentationml/2006/main">
  <p:tag name="KSO_WM_UNIT_COLOR_SCHEME_SHAPE_ID" val="41"/>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188494_3*q_h_i*1_3_1"/>
  <p:tag name="KSO_WM_TEMPLATE_CATEGORY" val="diagram"/>
  <p:tag name="KSO_WM_TEMPLATE_INDEX" val="2018849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6.xml><?xml version="1.0" encoding="utf-8"?>
<p:tagLst xmlns:p="http://schemas.openxmlformats.org/presentationml/2006/main">
  <p:tag name="KSO_WM_UNIT_COLOR_SCHEME_SHAPE_ID" val="42"/>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188494_3*q_h_i*1_2_1"/>
  <p:tag name="KSO_WM_TEMPLATE_CATEGORY" val="diagram"/>
  <p:tag name="KSO_WM_TEMPLATE_INDEX" val="2018849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7.xml><?xml version="1.0" encoding="utf-8"?>
<p:tagLst xmlns:p="http://schemas.openxmlformats.org/presentationml/2006/main">
  <p:tag name="KSO_WM_UNIT_COLOR_SCHEME_SHAPE_ID" val="43"/>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88494_3*q_h_i*1_1_1"/>
  <p:tag name="KSO_WM_TEMPLATE_CATEGORY" val="diagram"/>
  <p:tag name="KSO_WM_TEMPLATE_INDEX" val="2018849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48.xml><?xml version="1.0" encoding="utf-8"?>
<p:tagLst xmlns:p="http://schemas.openxmlformats.org/presentationml/2006/main">
  <p:tag name="KSO_WM_UNIT_COLOR_SCHEME_SHAPE_ID" val="44"/>
  <p:tag name="KSO_WM_UNIT_COLOR_SCHEME_PARENT_PAGE" val="0_2"/>
  <p:tag name="KSO_WM_UNIT_DECOLORIZATION" val="1"/>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188494_3*q_i*1_1"/>
  <p:tag name="KSO_WM_TEMPLATE_CATEGORY" val="diagram"/>
  <p:tag name="KSO_WM_TEMPLATE_INDEX" val="20188494"/>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9.xml><?xml version="1.0" encoding="utf-8"?>
<p:tagLst xmlns:p="http://schemas.openxmlformats.org/presentationml/2006/main">
  <p:tag name="KSO_WM_UNIT_COLOR_SCHEME_SHAPE_ID" val="45"/>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88494_3*q_h_i*1_1_2"/>
  <p:tag name="KSO_WM_TEMPLATE_CATEGORY" val="diagram"/>
  <p:tag name="KSO_WM_TEMPLATE_INDEX" val="2018849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70_3*m_h_i*1_1_3"/>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50.xml><?xml version="1.0" encoding="utf-8"?>
<p:tagLst xmlns:p="http://schemas.openxmlformats.org/presentationml/2006/main">
  <p:tag name="KSO_WM_UNIT_COLOR_SCHEME_SHAPE_ID" val="46"/>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88494_3*q_h_i*1_4_2"/>
  <p:tag name="KSO_WM_TEMPLATE_CATEGORY" val="diagram"/>
  <p:tag name="KSO_WM_TEMPLATE_INDEX" val="2018849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COLOR_SCHEME_SHAPE_ID" val="47"/>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88494_3*q_h_i*1_3_2"/>
  <p:tag name="KSO_WM_TEMPLATE_CATEGORY" val="diagram"/>
  <p:tag name="KSO_WM_TEMPLATE_INDEX" val="2018849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UNIT_COLOR_SCHEME_SHAPE_ID" val="48"/>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88494_3*q_h_i*1_2_2"/>
  <p:tag name="KSO_WM_TEMPLATE_CATEGORY" val="diagram"/>
  <p:tag name="KSO_WM_TEMPLATE_INDEX" val="2018849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3.xml><?xml version="1.0" encoding="utf-8"?>
<p:tagLst xmlns:p="http://schemas.openxmlformats.org/presentationml/2006/main">
  <p:tag name="KSO_WM_UNIT_COLOR_SCHEME_SHAPE_ID" val="2"/>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188494_3*q_h_i*1_1_4"/>
  <p:tag name="KSO_WM_TEMPLATE_CATEGORY" val="diagram"/>
  <p:tag name="KSO_WM_TEMPLATE_INDEX" val="2018849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UNIT_COLOR_SCHEME_SHAPE_ID" val="3"/>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188494_3*q_h_i*1_2_4"/>
  <p:tag name="KSO_WM_TEMPLATE_CATEGORY" val="diagram"/>
  <p:tag name="KSO_WM_TEMPLATE_INDEX" val="2018849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UNIT_COLOR_SCHEME_SHAPE_ID" val="14"/>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188494_3*q_h_i*1_4_4"/>
  <p:tag name="KSO_WM_TEMPLATE_CATEGORY" val="diagram"/>
  <p:tag name="KSO_WM_TEMPLATE_INDEX" val="2018849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UNIT_COLOR_SCHEME_SHAPE_ID" val="24"/>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188494_3*q_h_i*1_3_4"/>
  <p:tag name="KSO_WM_TEMPLATE_CATEGORY" val="diagram"/>
  <p:tag name="KSO_WM_TEMPLATE_INDEX" val="2018849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UNIT_COLOR_SCHEME_SHAPE_ID" val="12"/>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1_5"/>
  <p:tag name="KSO_WM_UNIT_ID" val="diagram20188494_3*q_h_i*1_1_5"/>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UNIT_COLOR_SCHEME_SHAPE_ID" val="13"/>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2_5"/>
  <p:tag name="KSO_WM_UNIT_ID" val="diagram20188494_3*q_h_i*1_2_5"/>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UNIT_COLOR_SCHEME_SHAPE_ID" val="36"/>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5"/>
  <p:tag name="KSO_WM_UNIT_ID" val="diagram20188494_3*q_h_i*1_4_5"/>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70_3*m_h_i*1_1_4"/>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60.xml><?xml version="1.0" encoding="utf-8"?>
<p:tagLst xmlns:p="http://schemas.openxmlformats.org/presentationml/2006/main">
  <p:tag name="KSO_WM_UNIT_COLOR_SCHEME_SHAPE_ID" val="37"/>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6"/>
  <p:tag name="KSO_WM_UNIT_ID" val="diagram20188494_3*q_h_i*1_4_6"/>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1.xml><?xml version="1.0" encoding="utf-8"?>
<p:tagLst xmlns:p="http://schemas.openxmlformats.org/presentationml/2006/main">
  <p:tag name="KSO_WM_UNIT_COLOR_SCHEME_SHAPE_ID" val="38"/>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7"/>
  <p:tag name="KSO_WM_UNIT_ID" val="diagram20188494_3*q_h_i*1_4_7"/>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UNIT_COLOR_SCHEME_SHAPE_ID" val="39"/>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8"/>
  <p:tag name="KSO_WM_UNIT_ID" val="diagram20188494_3*q_h_i*1_4_8"/>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UNIT_COLOR_SCHEME_SHAPE_ID" val="15"/>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3_5"/>
  <p:tag name="KSO_WM_UNIT_ID" val="diagram20188494_3*q_h_i*1_3_5"/>
  <p:tag name="KSO_WM_TEMPLATE_CATEGORY" val="diagram"/>
  <p:tag name="KSO_WM_TEMPLATE_INDEX" val="201884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UNIT_COLOR_SCHEME_SHAPE_ID" val="17"/>
  <p:tag name="KSO_WM_UNIT_COLOR_SCHEME_PARENT_PAGE" val="0_2"/>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88494_3*q_h_a*1_1_1"/>
  <p:tag name="KSO_WM_TEMPLATE_CATEGORY" val="diagram"/>
  <p:tag name="KSO_WM_TEMPLATE_INDEX" val="20188494"/>
  <p:tag name="KSO_WM_UNIT_LAYERLEVEL" val="1_1_1"/>
  <p:tag name="KSO_WM_TAG_VERSION" val="1.0"/>
  <p:tag name="KSO_WM_BEAUTIFY_FLAG" val="#wm#"/>
  <p:tag name="KSO_WM_UNIT_TEXT_FILL_FORE_SCHEMECOLOR_INDEX" val="13"/>
  <p:tag name="KSO_WM_UNIT_TEXT_FILL_TYPE" val="1"/>
</p:tagLst>
</file>

<file path=ppt/tags/tag65.xml><?xml version="1.0" encoding="utf-8"?>
<p:tagLst xmlns:p="http://schemas.openxmlformats.org/presentationml/2006/main">
  <p:tag name="KSO_WM_UNIT_COLOR_SCHEME_SHAPE_ID" val="35"/>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1_6"/>
  <p:tag name="KSO_WM_UNIT_ID" val="diagram20188494_3*q_h_i*1_1_6"/>
  <p:tag name="KSO_WM_TEMPLATE_CATEGORY" val="diagram"/>
  <p:tag name="KSO_WM_TEMPLATE_INDEX" val="20188494"/>
  <p:tag name="KSO_WM_UNIT_LAYERLEVEL" val="1_1_1"/>
  <p:tag name="KSO_WM_TAG_VERSION" val="1.0"/>
  <p:tag name="KSO_WM_BEAUTIFY_FLAG" val="#wm#"/>
  <p:tag name="KSO_WM_UNIT_LINE_FORE_SCHEMECOLOR_INDEX" val="8"/>
  <p:tag name="KSO_WM_UNIT_LINE_FILL_TYPE" val="2"/>
</p:tagLst>
</file>

<file path=ppt/tags/tag66.xml><?xml version="1.0" encoding="utf-8"?>
<p:tagLst xmlns:p="http://schemas.openxmlformats.org/presentationml/2006/main">
  <p:tag name="KSO_WM_UNIT_COLOR_SCHEME_SHAPE_ID" val="31"/>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2_6"/>
  <p:tag name="KSO_WM_UNIT_ID" val="diagram20188494_3*q_h_i*1_2_6"/>
  <p:tag name="KSO_WM_TEMPLATE_CATEGORY" val="diagram"/>
  <p:tag name="KSO_WM_TEMPLATE_INDEX" val="20188494"/>
  <p:tag name="KSO_WM_UNIT_LAYERLEVEL" val="1_1_1"/>
  <p:tag name="KSO_WM_TAG_VERSION" val="1.0"/>
  <p:tag name="KSO_WM_BEAUTIFY_FLAG" val="#wm#"/>
  <p:tag name="KSO_WM_UNIT_LINE_FORE_SCHEMECOLOR_INDEX" val="6"/>
  <p:tag name="KSO_WM_UNIT_LINE_FILL_TYPE" val="2"/>
</p:tagLst>
</file>

<file path=ppt/tags/tag67.xml><?xml version="1.0" encoding="utf-8"?>
<p:tagLst xmlns:p="http://schemas.openxmlformats.org/presentationml/2006/main">
  <p:tag name="KSO_WM_UNIT_COLOR_SCHEME_SHAPE_ID" val="29"/>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3_6"/>
  <p:tag name="KSO_WM_UNIT_ID" val="diagram20188494_3*q_h_i*1_3_6"/>
  <p:tag name="KSO_WM_TEMPLATE_CATEGORY" val="diagram"/>
  <p:tag name="KSO_WM_TEMPLATE_INDEX" val="20188494"/>
  <p:tag name="KSO_WM_UNIT_LAYERLEVEL" val="1_1_1"/>
  <p:tag name="KSO_WM_TAG_VERSION" val="1.0"/>
  <p:tag name="KSO_WM_BEAUTIFY_FLAG" val="#wm#"/>
  <p:tag name="KSO_WM_UNIT_LINE_FORE_SCHEMECOLOR_INDEX" val="7"/>
  <p:tag name="KSO_WM_UNIT_LINE_FILL_TYPE" val="2"/>
</p:tagLst>
</file>

<file path=ppt/tags/tag68.xml><?xml version="1.0" encoding="utf-8"?>
<p:tagLst xmlns:p="http://schemas.openxmlformats.org/presentationml/2006/main">
  <p:tag name="KSO_WM_UNIT_COLOR_SCHEME_SHAPE_ID" val="50"/>
  <p:tag name="KSO_WM_UNIT_COLOR_SCHEME_PARENT_PAGE" val="0_2"/>
  <p:tag name="KSO_WM_UNIT_HIGHLIGHT" val="0"/>
  <p:tag name="KSO_WM_UNIT_COMPATIBLE" val="0"/>
  <p:tag name="KSO_WM_UNIT_DIAGRAM_ISNUMVISUAL" val="0"/>
  <p:tag name="KSO_WM_UNIT_DIAGRAM_ISREFERUNIT" val="0"/>
  <p:tag name="KSO_WM_DIAGRAM_GROUP_CODE" val="q1-1"/>
  <p:tag name="KSO_WM_UNIT_TYPE" val="q_h_i"/>
  <p:tag name="KSO_WM_UNIT_INDEX" val="1_4_9"/>
  <p:tag name="KSO_WM_UNIT_ID" val="diagram20188494_3*q_h_i*1_4_9"/>
  <p:tag name="KSO_WM_TEMPLATE_CATEGORY" val="diagram"/>
  <p:tag name="KSO_WM_TEMPLATE_INDEX" val="20188494"/>
  <p:tag name="KSO_WM_UNIT_LAYERLEVEL" val="1_1_1"/>
  <p:tag name="KSO_WM_TAG_VERSION" val="1.0"/>
  <p:tag name="KSO_WM_BEAUTIFY_FLAG" val="#wm#"/>
  <p:tag name="KSO_WM_UNIT_LINE_FORE_SCHEMECOLOR_INDEX" val="8"/>
  <p:tag name="KSO_WM_UNIT_LINE_FILL_TYPE" val="2"/>
</p:tagLst>
</file>

<file path=ppt/tags/tag69.xml><?xml version="1.0" encoding="utf-8"?>
<p:tagLst xmlns:p="http://schemas.openxmlformats.org/presentationml/2006/main">
  <p:tag name="KSO_WM_UNIT_COLOR_SCHEME_SHAPE_ID" val="17"/>
  <p:tag name="KSO_WM_UNIT_COLOR_SCHEME_PARENT_PAGE" val="0_2"/>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88494_3*q_h_a*1_1_1"/>
  <p:tag name="KSO_WM_TEMPLATE_CATEGORY" val="diagram"/>
  <p:tag name="KSO_WM_TEMPLATE_INDEX" val="20188494"/>
  <p:tag name="KSO_WM_UNIT_LAYERLEVEL" val="1_1_1"/>
  <p:tag name="KSO_WM_TAG_VERSION" val="1.0"/>
  <p:tag name="KSO_WM_BEAUTIFY_FLAG" val="#wm#"/>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1470_3*m_h_i*1_1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70.xml><?xml version="1.0" encoding="utf-8"?>
<p:tagLst xmlns:p="http://schemas.openxmlformats.org/presentationml/2006/main">
  <p:tag name="KSO_WM_UNIT_COLOR_SCHEME_SHAPE_ID" val="17"/>
  <p:tag name="KSO_WM_UNIT_COLOR_SCHEME_PARENT_PAGE" val="0_2"/>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88494_3*q_h_a*1_1_1"/>
  <p:tag name="KSO_WM_TEMPLATE_CATEGORY" val="diagram"/>
  <p:tag name="KSO_WM_TEMPLATE_INDEX" val="20188494"/>
  <p:tag name="KSO_WM_UNIT_LAYERLEVEL" val="1_1_1"/>
  <p:tag name="KSO_WM_TAG_VERSION" val="1.0"/>
  <p:tag name="KSO_WM_BEAUTIFY_FLAG" val="#wm#"/>
  <p:tag name="KSO_WM_UNIT_TEXT_FILL_FORE_SCHEMECOLOR_INDEX" val="13"/>
  <p:tag name="KSO_WM_UNIT_TEXT_FILL_TYPE" val="1"/>
</p:tagLst>
</file>

<file path=ppt/tags/tag71.xml><?xml version="1.0" encoding="utf-8"?>
<p:tagLst xmlns:p="http://schemas.openxmlformats.org/presentationml/2006/main">
  <p:tag name="KSO_WM_UNIT_COLOR_SCHEME_SHAPE_ID" val="17"/>
  <p:tag name="KSO_WM_UNIT_COLOR_SCHEME_PARENT_PAGE" val="0_2"/>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88494_3*q_h_a*1_1_1"/>
  <p:tag name="KSO_WM_TEMPLATE_CATEGORY" val="diagram"/>
  <p:tag name="KSO_WM_TEMPLATE_INDEX" val="20188494"/>
  <p:tag name="KSO_WM_UNIT_LAYERLEVEL" val="1_1_1"/>
  <p:tag name="KSO_WM_TAG_VERSION" val="1.0"/>
  <p:tag name="KSO_WM_BEAUTIFY_FLAG" val="#wm#"/>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1_1"/>
  <p:tag name="KSO_WM_UNIT_ID" val="diagram20187873_4*q_h_i*1_1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3.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1_2"/>
  <p:tag name="KSO_WM_UNIT_ID" val="diagram20187873_4*q_h_i*1_1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4.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2_1"/>
  <p:tag name="KSO_WM_UNIT_ID" val="diagram20187873_4*q_h_i*1_2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5.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2_2"/>
  <p:tag name="KSO_WM_UNIT_ID" val="diagram20187873_4*q_h_i*1_2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6.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4_2"/>
  <p:tag name="KSO_WM_UNIT_ID" val="diagram20187873_4*q_h_i*1_4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7.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4_3"/>
  <p:tag name="KSO_WM_UNIT_ID" val="diagram20187873_4*q_h_i*1_4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8.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3_1"/>
  <p:tag name="KSO_WM_UNIT_ID" val="diagram20187873_4*q_h_i*1_3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79.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3_2"/>
  <p:tag name="KSO_WM_UNIT_ID" val="diagram20187873_4*q_h_i*1_3_2"/>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LINE_FORE_SCHEMECOLOR_INDEX" val="13"/>
  <p:tag name="KSO_WM_UNIT_LINE_FILL_TYPE"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1470_3*m_h_i*1_1_6"/>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80.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4_1"/>
  <p:tag name="KSO_WM_UNIT_ID" val="diagram20187873_4*q_h_i*1_4_1"/>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2_3"/>
  <p:tag name="KSO_WM_UNIT_ID" val="diagram20187873_4*q_h_i*1_2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82.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1_3"/>
  <p:tag name="KSO_WM_UNIT_ID" val="diagram20187873_4*q_h_i*1_1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83.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7"/>
  <p:tag name="KSO_WM_UNIT_ID" val="diagram20187873_4*q_i*1_7"/>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4.xml><?xml version="1.0" encoding="utf-8"?>
<p:tagLst xmlns:p="http://schemas.openxmlformats.org/presentationml/2006/main">
  <p:tag name="KSO_WM_TAG_VERSION" val="1.0"/>
  <p:tag name="KSO_WM_TEMPLATE_CATEGORY" val="diagram"/>
  <p:tag name="KSO_WM_TEMPLATE_INDEX" val="20187873"/>
  <p:tag name="KSO_WM_UNIT_TYPE" val="q_h_i"/>
  <p:tag name="KSO_WM_UNIT_INDEX" val="1_3_3"/>
  <p:tag name="KSO_WM_UNIT_ID" val="diagram20187873_4*q_h_i*1_3_3"/>
  <p:tag name="KSO_WM_UNIT_LAYERLEVEL" val="1_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1"/>
  <p:tag name="KSO_WM_UNIT_ID" val="diagram20187873_4*q_i*1_1"/>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2"/>
  <p:tag name="KSO_WM_UNIT_ID" val="diagram20187873_4*q_i*1_2"/>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7.xml><?xml version="1.0" encoding="utf-8"?>
<p:tagLst xmlns:p="http://schemas.openxmlformats.org/presentationml/2006/main">
  <p:tag name="KSO_WM_TAG_VERSION" val="1.0"/>
  <p:tag name="KSO_WM_TEMPLATE_CATEGORY" val="diagram"/>
  <p:tag name="KSO_WM_TEMPLATE_INDEX" val="20187873"/>
  <p:tag name="KSO_WM_UNIT_TYPE" val="q_i"/>
  <p:tag name="KSO_WM_UNIT_INDEX" val="1_3"/>
  <p:tag name="KSO_WM_UNIT_ID" val="diagram20187873_4*q_i*1_3"/>
  <p:tag name="KSO_WM_UNIT_LAYERLEVEL" val="1_1"/>
  <p:tag name="KSO_WM_BEAUTIFY_FLAG" val="#wm#"/>
  <p:tag name="KSO_WM_UNIT_HIGHLIGHT" val="0"/>
  <p:tag name="KSO_WM_UNIT_COMPATIBLE" val="0"/>
  <p:tag name="KSO_WM_DIAGRAM_GROUP_CODE" val="q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TAG_VERSION" val="1.0"/>
  <p:tag name="KSO_WM_TEMPLATE_CATEGORY" val="diagram"/>
  <p:tag name="KSO_WM_TEMPLATE_INDEX" val="20187873"/>
  <p:tag name="KSO_WM_UNIT_TYPE" val="q_h_a"/>
  <p:tag name="KSO_WM_UNIT_INDEX" val="1_1_1"/>
  <p:tag name="KSO_WM_UNIT_ID" val="diagram20187873_4*q_h_a*1_1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89.xml><?xml version="1.0" encoding="utf-8"?>
<p:tagLst xmlns:p="http://schemas.openxmlformats.org/presentationml/2006/main">
  <p:tag name="KSO_WM_TAG_VERSION" val="1.0"/>
  <p:tag name="KSO_WM_TEMPLATE_CATEGORY" val="diagram"/>
  <p:tag name="KSO_WM_TEMPLATE_INDEX" val="20187873"/>
  <p:tag name="KSO_WM_UNIT_TYPE" val="q_h_f"/>
  <p:tag name="KSO_WM_UNIT_INDEX" val="1_1_1"/>
  <p:tag name="KSO_WM_UNIT_ID" val="diagram20187873_4*q_h_f*1_1_1"/>
  <p:tag name="KSO_WM_UNIT_LAYERLEVEL" val="1_1_1"/>
  <p:tag name="KSO_WM_UNIT_VALUE" val="28"/>
  <p:tag name="KSO_WM_UNIT_HIGHLIGHT" val="0"/>
  <p:tag name="KSO_WM_UNIT_COMPATIBLE" val="0"/>
  <p:tag name="KSO_WM_BEAUTIFY_FLAG" val="#wm#"/>
  <p:tag name="KSO_WM_UNIT_PRESET_TEXT" val="单击此处添加文本具体内容，简明扼要的阐述您的观点。"/>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xml><?xml version="1.0" encoding="utf-8"?>
<p:tagLst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70_3*m_h_f*1_1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90.xml><?xml version="1.0" encoding="utf-8"?>
<p:tagLst xmlns:p="http://schemas.openxmlformats.org/presentationml/2006/main">
  <p:tag name="KSO_WM_TAG_VERSION" val="1.0"/>
  <p:tag name="KSO_WM_TEMPLATE_CATEGORY" val="diagram"/>
  <p:tag name="KSO_WM_TEMPLATE_INDEX" val="20187873"/>
  <p:tag name="KSO_WM_UNIT_TYPE" val="q_h_a"/>
  <p:tag name="KSO_WM_UNIT_INDEX" val="1_2_1"/>
  <p:tag name="KSO_WM_UNIT_ID" val="diagram20187873_4*q_h_a*1_2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1.xml><?xml version="1.0" encoding="utf-8"?>
<p:tagLst xmlns:p="http://schemas.openxmlformats.org/presentationml/2006/main">
  <p:tag name="KSO_WM_TAG_VERSION" val="1.0"/>
  <p:tag name="KSO_WM_TEMPLATE_CATEGORY" val="diagram"/>
  <p:tag name="KSO_WM_TEMPLATE_INDEX" val="20187873"/>
  <p:tag name="KSO_WM_UNIT_TYPE" val="q_h_f"/>
  <p:tag name="KSO_WM_UNIT_INDEX" val="1_2_1"/>
  <p:tag name="KSO_WM_UNIT_ID" val="diagram20187873_4*q_h_f*1_2_1"/>
  <p:tag name="KSO_WM_UNIT_LAYERLEVEL" val="1_1_1"/>
  <p:tag name="KSO_WM_UNIT_VALUE" val="48"/>
  <p:tag name="KSO_WM_UNIT_HIGHLIGHT" val="0"/>
  <p:tag name="KSO_WM_UNIT_COMPATIBLE" val="0"/>
  <p:tag name="KSO_WM_BEAUTIFY_FLAG" val="#wm#"/>
  <p:tag name="KSO_WM_UNIT_PRESET_TEXT" val="单击此处添加文本具体内容，简明扼要的阐述您的观点。"/>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2.xml><?xml version="1.0" encoding="utf-8"?>
<p:tagLst xmlns:p="http://schemas.openxmlformats.org/presentationml/2006/main">
  <p:tag name="KSO_WM_TAG_VERSION" val="1.0"/>
  <p:tag name="KSO_WM_TEMPLATE_CATEGORY" val="diagram"/>
  <p:tag name="KSO_WM_TEMPLATE_INDEX" val="20187873"/>
  <p:tag name="KSO_WM_UNIT_TYPE" val="q_h_a"/>
  <p:tag name="KSO_WM_UNIT_INDEX" val="1_4_1"/>
  <p:tag name="KSO_WM_UNIT_ID" val="diagram20187873_4*q_h_a*1_4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3.xml><?xml version="1.0" encoding="utf-8"?>
<p:tagLst xmlns:p="http://schemas.openxmlformats.org/presentationml/2006/main">
  <p:tag name="KSO_WM_TAG_VERSION" val="1.0"/>
  <p:tag name="KSO_WM_TEMPLATE_CATEGORY" val="diagram"/>
  <p:tag name="KSO_WM_TEMPLATE_INDEX" val="20187873"/>
  <p:tag name="KSO_WM_UNIT_TYPE" val="q_h_f"/>
  <p:tag name="KSO_WM_UNIT_INDEX" val="1_4_1"/>
  <p:tag name="KSO_WM_UNIT_ID" val="diagram20187873_4*q_h_f*1_4_1"/>
  <p:tag name="KSO_WM_UNIT_LAYERLEVEL" val="1_1_1"/>
  <p:tag name="KSO_WM_UNIT_VALUE" val="28"/>
  <p:tag name="KSO_WM_UNIT_HIGHLIGHT" val="0"/>
  <p:tag name="KSO_WM_UNIT_COMPATIBLE" val="0"/>
  <p:tag name="KSO_WM_BEAUTIFY_FLAG" val="#wm#"/>
  <p:tag name="KSO_WM_UNIT_PRESET_TEXT" val="单击此处添加文本具体内容，简明扼要的阐述您的观点。"/>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4.xml><?xml version="1.0" encoding="utf-8"?>
<p:tagLst xmlns:p="http://schemas.openxmlformats.org/presentationml/2006/main">
  <p:tag name="KSO_WM_TAG_VERSION" val="1.0"/>
  <p:tag name="KSO_WM_TEMPLATE_CATEGORY" val="diagram"/>
  <p:tag name="KSO_WM_TEMPLATE_INDEX" val="20187873"/>
  <p:tag name="KSO_WM_UNIT_TYPE" val="q_h_a"/>
  <p:tag name="KSO_WM_UNIT_INDEX" val="1_3_1"/>
  <p:tag name="KSO_WM_UNIT_ID" val="diagram20187873_4*q_h_a*1_3_1"/>
  <p:tag name="KSO_WM_UNIT_LAYERLEVEL" val="1_1_1"/>
  <p:tag name="KSO_WM_UNIT_VALUE" val="6"/>
  <p:tag name="KSO_WM_UNIT_HIGHLIGHT" val="0"/>
  <p:tag name="KSO_WM_UNIT_COMPATIBLE" val="0"/>
  <p:tag name="KSO_WM_BEAUTIFY_FLAG" val="#wm#"/>
  <p:tag name="KSO_WM_UNIT_PRESET_TEXT" val="添加标题"/>
  <p:tag name="KSO_WM_UNIT_ISCONTENTSTITLE" val="0"/>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5.xml><?xml version="1.0" encoding="utf-8"?>
<p:tagLst xmlns:p="http://schemas.openxmlformats.org/presentationml/2006/main">
  <p:tag name="KSO_WM_TAG_VERSION" val="1.0"/>
  <p:tag name="KSO_WM_TEMPLATE_CATEGORY" val="diagram"/>
  <p:tag name="KSO_WM_TEMPLATE_INDEX" val="20187873"/>
  <p:tag name="KSO_WM_UNIT_TYPE" val="q_h_f"/>
  <p:tag name="KSO_WM_UNIT_INDEX" val="1_3_1"/>
  <p:tag name="KSO_WM_UNIT_ID" val="diagram20187873_4*q_h_f*1_3_1"/>
  <p:tag name="KSO_WM_UNIT_LAYERLEVEL" val="1_1_1"/>
  <p:tag name="KSO_WM_UNIT_VALUE" val="48"/>
  <p:tag name="KSO_WM_UNIT_HIGHLIGHT" val="0"/>
  <p:tag name="KSO_WM_UNIT_COMPATIBLE" val="0"/>
  <p:tag name="KSO_WM_BEAUTIFY_FLAG" val="#wm#"/>
  <p:tag name="KSO_WM_UNIT_PRESET_TEXT" val="单击此处添加文本具体内容，简明扼要的阐述您的观点。"/>
  <p:tag name="KSO_WM_DIAGRAM_GROUP_CODE" val="q1-1"/>
  <p:tag name="KSO_WM_UNIT_NOCLEAR" val="0"/>
  <p:tag name="KSO_WM_UNIT_DIAGRAM_ISNUMVISUAL" val="0"/>
  <p:tag name="KSO_WM_UNIT_DIAGRAM_ISREFERUNIT" val="0"/>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190163_3*q_h_i*1_1_4"/>
  <p:tag name="KSO_WM_TEMPLATE_CATEGORY" val="diagram"/>
  <p:tag name="KSO_WM_TEMPLATE_INDEX" val="2019016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190163_3*q_h_i*1_2_4"/>
  <p:tag name="KSO_WM_TEMPLATE_CATEGORY" val="diagram"/>
  <p:tag name="KSO_WM_TEMPLATE_INDEX" val="2019016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190163_3*q_h_i*1_3_4"/>
  <p:tag name="KSO_WM_TEMPLATE_CATEGORY" val="diagram"/>
  <p:tag name="KSO_WM_TEMPLATE_INDEX" val="2019016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190163_3*q_h_i*1_4_4"/>
  <p:tag name="KSO_WM_TEMPLATE_CATEGORY" val="diagram"/>
  <p:tag name="KSO_WM_TEMPLATE_INDEX" val="2019016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6801</Words>
  <Application>WPS 演示</Application>
  <PresentationFormat>宽屏</PresentationFormat>
  <Paragraphs>1001</Paragraphs>
  <Slides>47</Slides>
  <Notes>0</Notes>
  <HiddenSlides>0</HiddenSlides>
  <MMClips>0</MMClips>
  <ScaleCrop>false</ScaleCrop>
  <HeadingPairs>
    <vt:vector size="6" baseType="variant">
      <vt:variant>
        <vt:lpstr>已用的字体</vt:lpstr>
      </vt:variant>
      <vt:variant>
        <vt:i4>25</vt:i4>
      </vt:variant>
      <vt:variant>
        <vt:lpstr>主题</vt:lpstr>
      </vt:variant>
      <vt:variant>
        <vt:i4>3</vt:i4>
      </vt:variant>
      <vt:variant>
        <vt:lpstr>幻灯片标题</vt:lpstr>
      </vt:variant>
      <vt:variant>
        <vt:i4>47</vt:i4>
      </vt:variant>
    </vt:vector>
  </HeadingPairs>
  <TitlesOfParts>
    <vt:vector size="75" baseType="lpstr">
      <vt:lpstr>Arial</vt:lpstr>
      <vt:lpstr>宋体</vt:lpstr>
      <vt:lpstr>Wingdings</vt:lpstr>
      <vt:lpstr>华文行楷</vt:lpstr>
      <vt:lpstr>华文中宋</vt:lpstr>
      <vt:lpstr>Calibri</vt:lpstr>
      <vt:lpstr>Wingdings</vt:lpstr>
      <vt:lpstr>书体坊郭小语钢笔楷体</vt:lpstr>
      <vt:lpstr>Verdana</vt:lpstr>
      <vt:lpstr>PT Sans</vt:lpstr>
      <vt:lpstr>Lucida Calligraphy</vt:lpstr>
      <vt:lpstr>Monotype Corsiva</vt:lpstr>
      <vt:lpstr>微软雅黑</vt:lpstr>
      <vt:lpstr>Arial Unicode MS</vt:lpstr>
      <vt:lpstr>Arial</vt:lpstr>
      <vt:lpstr>Open Sans Light</vt:lpstr>
      <vt:lpstr>Segoe Print</vt:lpstr>
      <vt:lpstr>Open Sans</vt:lpstr>
      <vt:lpstr>Poppins Light</vt:lpstr>
      <vt:lpstr>Poppins SemiBold</vt:lpstr>
      <vt:lpstr>Gill Sans</vt:lpstr>
      <vt:lpstr>Gulim</vt:lpstr>
      <vt:lpstr>Roboto Condensed Light</vt:lpstr>
      <vt:lpstr>Source Sans Pro</vt:lpstr>
      <vt:lpstr>Malgun Gothic</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Victor Lu</dc:creator>
  <cp:lastModifiedBy>卢鹏云</cp:lastModifiedBy>
  <cp:revision>438</cp:revision>
  <dcterms:created xsi:type="dcterms:W3CDTF">2017-08-21T03:41:00Z</dcterms:created>
  <dcterms:modified xsi:type="dcterms:W3CDTF">2021-10-26T02:43:51Z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B8438890610E44C6BCA38FFB913F9F32</vt:lpwstr>
  </property>
</Properties>
</file>